
<file path=[Content_Types].xml><?xml version="1.0" encoding="utf-8"?>
<Types xmlns="http://schemas.openxmlformats.org/package/2006/content-types">
  <Override PartName="/ppt/notesSlides/notesSlide24.xml" ContentType="application/vnd.openxmlformats-officedocument.presentationml.notesSlide+xml"/>
  <Default Extension="pdf" ContentType="application/pdf"/>
  <Override PartName="/ppt/slides/slide14.xml" ContentType="application/vnd.openxmlformats-officedocument.presentationml.slide+xml"/>
  <Default Extension="gif" ContentType="image/gif"/>
  <Override PartName="/ppt/notesSlides/notesSlide16.xml" ContentType="application/vnd.openxmlformats-officedocument.presentationml.notesSlide+xml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slides/slide44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Override PartName="/ppt/slides/slide20.xml" ContentType="application/vnd.openxmlformats-officedocument.presentationml.slide+xml"/>
  <Override PartName="/ppt/slides/slide36.xml" ContentType="application/vnd.openxmlformats-officedocument.presentationml.slide+xml"/>
  <Default Extension="emf" ContentType="image/x-emf"/>
  <Override PartName="/ppt/slides/slide4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Override PartName="/ppt/slides/slide26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35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42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s/slide41.xml" ContentType="application/vnd.openxmlformats-officedocument.presentationml.slide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notesSlides/notesSlide10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notesSlides/notesSlide25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257" r:id="rId2"/>
    <p:sldId id="306" r:id="rId3"/>
    <p:sldId id="314" r:id="rId4"/>
    <p:sldId id="315" r:id="rId5"/>
    <p:sldId id="260" r:id="rId6"/>
    <p:sldId id="316" r:id="rId7"/>
    <p:sldId id="269" r:id="rId8"/>
    <p:sldId id="331" r:id="rId9"/>
    <p:sldId id="327" r:id="rId10"/>
    <p:sldId id="328" r:id="rId11"/>
    <p:sldId id="329" r:id="rId12"/>
    <p:sldId id="330" r:id="rId13"/>
    <p:sldId id="312" r:id="rId14"/>
    <p:sldId id="318" r:id="rId15"/>
    <p:sldId id="289" r:id="rId16"/>
    <p:sldId id="290" r:id="rId17"/>
    <p:sldId id="291" r:id="rId18"/>
    <p:sldId id="292" r:id="rId19"/>
    <p:sldId id="293" r:id="rId20"/>
    <p:sldId id="296" r:id="rId21"/>
    <p:sldId id="304" r:id="rId22"/>
    <p:sldId id="305" r:id="rId23"/>
    <p:sldId id="300" r:id="rId24"/>
    <p:sldId id="324" r:id="rId25"/>
    <p:sldId id="325" r:id="rId26"/>
    <p:sldId id="326" r:id="rId27"/>
    <p:sldId id="301" r:id="rId28"/>
    <p:sldId id="344" r:id="rId29"/>
    <p:sldId id="333" r:id="rId30"/>
    <p:sldId id="335" r:id="rId31"/>
    <p:sldId id="336" r:id="rId32"/>
    <p:sldId id="337" r:id="rId33"/>
    <p:sldId id="338" r:id="rId34"/>
    <p:sldId id="339" r:id="rId35"/>
    <p:sldId id="341" r:id="rId36"/>
    <p:sldId id="340" r:id="rId37"/>
    <p:sldId id="342" r:id="rId38"/>
    <p:sldId id="343" r:id="rId39"/>
    <p:sldId id="332" r:id="rId40"/>
    <p:sldId id="317" r:id="rId41"/>
    <p:sldId id="356" r:id="rId42"/>
    <p:sldId id="360" r:id="rId43"/>
    <p:sldId id="358" r:id="rId44"/>
    <p:sldId id="357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scaleToFitPaper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477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-992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handoutMaster" Target="handoutMasters/handout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'dna-synthesis'!$B$1</c:f>
              <c:strCache>
                <c:ptCount val="1"/>
                <c:pt idx="0">
                  <c:v>Length</c:v>
                </c:pt>
              </c:strCache>
            </c:strRef>
          </c:tx>
          <c:dLbls>
            <c:dLbl>
              <c:idx val="0"/>
              <c:layout>
                <c:manualLayout>
                  <c:x val="-0.0700437635640851"/>
                  <c:y val="-0.050672988155189"/>
                </c:manualLayout>
              </c:layout>
              <c:showVal val="1"/>
            </c:dLbl>
            <c:dLbl>
              <c:idx val="1"/>
              <c:layout>
                <c:manualLayout>
                  <c:x val="-0.0825515784862433"/>
                  <c:y val="-0.0475059263954897"/>
                </c:manualLayout>
              </c:layout>
              <c:showVal val="1"/>
            </c:dLbl>
            <c:dLbl>
              <c:idx val="2"/>
              <c:layout>
                <c:manualLayout>
                  <c:x val="-0.0675422005796535"/>
                  <c:y val="-0.050672988155189"/>
                </c:manualLayout>
              </c:layout>
              <c:showVal val="1"/>
            </c:dLbl>
            <c:dLbl>
              <c:idx val="3"/>
              <c:layout>
                <c:manualLayout>
                  <c:x val="-0.0825515784862434"/>
                  <c:y val="-0.0443388646357904"/>
                </c:manualLayout>
              </c:layout>
              <c:showVal val="1"/>
            </c:dLbl>
            <c:dLbl>
              <c:idx val="5"/>
              <c:layout>
                <c:manualLayout>
                  <c:x val="-0.122576586237149"/>
                  <c:y val="-0.0380047411163918"/>
                </c:manualLayout>
              </c:layout>
              <c:showVal val="1"/>
            </c:dLbl>
            <c:dLbl>
              <c:idx val="6"/>
              <c:layout>
                <c:manualLayout>
                  <c:x val="-0.145090653097034"/>
                  <c:y val="0.0"/>
                </c:manualLayout>
              </c:layout>
              <c:showVal val="1"/>
            </c:dLbl>
            <c:dLbl>
              <c:idx val="7"/>
              <c:layout>
                <c:manualLayout>
                  <c:x val="-0.112570334299422"/>
                  <c:y val="-0.0190023705581959"/>
                </c:manualLayout>
              </c:layout>
              <c:showVal val="1"/>
            </c:dLbl>
            <c:showVal val="1"/>
          </c:dLbls>
          <c:xVal>
            <c:numRef>
              <c:f>'dna-synthesis'!$A$2:$A$9</c:f>
              <c:numCache>
                <c:formatCode>General</c:formatCode>
                <c:ptCount val="8"/>
                <c:pt idx="0">
                  <c:v>1979.0</c:v>
                </c:pt>
                <c:pt idx="1">
                  <c:v>1990.0</c:v>
                </c:pt>
                <c:pt idx="2">
                  <c:v>1995.0</c:v>
                </c:pt>
                <c:pt idx="3">
                  <c:v>2002.0</c:v>
                </c:pt>
                <c:pt idx="4">
                  <c:v>2004.4</c:v>
                </c:pt>
                <c:pt idx="5">
                  <c:v>2004.7</c:v>
                </c:pt>
                <c:pt idx="6">
                  <c:v>2008.0</c:v>
                </c:pt>
                <c:pt idx="7">
                  <c:v>2010.0</c:v>
                </c:pt>
              </c:numCache>
            </c:numRef>
          </c:xVal>
          <c:yVal>
            <c:numRef>
              <c:f>'dna-synthesis'!$B$2:$B$9</c:f>
              <c:numCache>
                <c:formatCode>#,##0</c:formatCode>
                <c:ptCount val="8"/>
                <c:pt idx="0">
                  <c:v>207.0</c:v>
                </c:pt>
                <c:pt idx="1">
                  <c:v>2100.0</c:v>
                </c:pt>
                <c:pt idx="2">
                  <c:v>2700.0</c:v>
                </c:pt>
                <c:pt idx="3">
                  <c:v>7500.0</c:v>
                </c:pt>
                <c:pt idx="4">
                  <c:v>14600.0</c:v>
                </c:pt>
                <c:pt idx="5">
                  <c:v>32000.0</c:v>
                </c:pt>
                <c:pt idx="6">
                  <c:v>583000.0</c:v>
                </c:pt>
                <c:pt idx="7">
                  <c:v>1.08E6</c:v>
                </c:pt>
              </c:numCache>
            </c:numRef>
          </c:yVal>
          <c:smooth val="1"/>
        </c:ser>
        <c:axId val="594109528"/>
        <c:axId val="594116648"/>
      </c:scatterChart>
      <c:valAx>
        <c:axId val="594109528"/>
        <c:scaling>
          <c:orientation val="minMax"/>
          <c:max val="2012.0"/>
          <c:min val="1975.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Year</a:t>
                </a:r>
              </a:p>
            </c:rich>
          </c:tx>
          <c:layout/>
        </c:title>
        <c:numFmt formatCode="General" sourceLinked="1"/>
        <c:tickLblPos val="nextTo"/>
        <c:crossAx val="594116648"/>
        <c:crosses val="autoZero"/>
        <c:crossBetween val="midCat"/>
      </c:valAx>
      <c:valAx>
        <c:axId val="594116648"/>
        <c:scaling>
          <c:logBase val="10.0"/>
          <c:orientation val="minMax"/>
          <c:max val="2.0E6"/>
          <c:min val="100.0"/>
        </c:scaling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Length in base pairs</a:t>
                </a:r>
              </a:p>
            </c:rich>
          </c:tx>
          <c:layout/>
        </c:title>
        <c:numFmt formatCode="#,##0" sourceLinked="1"/>
        <c:tickLblPos val="nextTo"/>
        <c:crossAx val="594109528"/>
        <c:crosses val="autoZero"/>
        <c:crossBetween val="midCat"/>
      </c:valAx>
      <c:sp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>
          <a:solidFill>
            <a:schemeClr val="tx1"/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1200" b="1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3F6AFA-3491-C243-8B83-12EF15496263}" type="datetimeFigureOut">
              <a:rPr lang="en-US" smtClean="0"/>
              <a:pPr/>
              <a:t>10/9/11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AE3F3-9667-F94D-82D4-0C0F17EFF78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468E1-02D2-4C4B-B9A7-6C361D2976BF}" type="datetimeFigureOut">
              <a:rPr lang="en-US" smtClean="0"/>
              <a:pPr/>
              <a:t>10/9/11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EBDFA-F686-8442-832D-72D2A1F29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DFF7896-50A7-7B44-8809-1ECA8A8D25C1}" type="slidenum">
              <a:rPr lang="en-US"/>
              <a:pPr/>
              <a:t>15</a:t>
            </a:fld>
            <a:endParaRPr lang="en-US"/>
          </a:p>
        </p:txBody>
      </p:sp>
      <p:sp>
        <p:nvSpPr>
          <p:cNvPr id="1157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83DD6B-B73F-944E-9C2F-34ECF6B535C8}" type="slidenum">
              <a:rPr lang="en-US"/>
              <a:pPr/>
              <a:t>16</a:t>
            </a:fld>
            <a:endParaRPr lang="en-US"/>
          </a:p>
        </p:txBody>
      </p:sp>
      <p:sp>
        <p:nvSpPr>
          <p:cNvPr id="11673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10248F-9C63-E14B-8D9E-99DC33BAFD2C}" type="slidenum">
              <a:rPr lang="en-US"/>
              <a:pPr/>
              <a:t>17</a:t>
            </a:fld>
            <a:endParaRPr lang="en-US"/>
          </a:p>
        </p:txBody>
      </p:sp>
      <p:sp>
        <p:nvSpPr>
          <p:cNvPr id="11776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91BFB5-96A3-004F-9C19-72F722652DAA}" type="slidenum">
              <a:rPr lang="en-US"/>
              <a:pPr/>
              <a:t>18</a:t>
            </a:fld>
            <a:endParaRPr lang="en-US"/>
          </a:p>
        </p:txBody>
      </p:sp>
      <p:sp>
        <p:nvSpPr>
          <p:cNvPr id="11878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31EE5D-5C34-EB4D-8224-8C9DA5071CA0}" type="slidenum">
              <a:rPr lang="en-US"/>
              <a:pPr/>
              <a:t>19</a:t>
            </a:fld>
            <a:endParaRPr lang="en-US"/>
          </a:p>
        </p:txBody>
      </p:sp>
      <p:sp>
        <p:nvSpPr>
          <p:cNvPr id="1198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38BC51-563B-E44D-9692-1C40536E47A0}" type="slidenum">
              <a:rPr lang="en-US"/>
              <a:pPr/>
              <a:t>20</a:t>
            </a:fld>
            <a:endParaRPr lang="en-US"/>
          </a:p>
        </p:txBody>
      </p:sp>
      <p:sp>
        <p:nvSpPr>
          <p:cNvPr id="12288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38BC51-563B-E44D-9692-1C40536E47A0}" type="slidenum">
              <a:rPr lang="en-US"/>
              <a:pPr/>
              <a:t>21</a:t>
            </a:fld>
            <a:endParaRPr lang="en-US"/>
          </a:p>
        </p:txBody>
      </p:sp>
      <p:sp>
        <p:nvSpPr>
          <p:cNvPr id="12288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38BC51-563B-E44D-9692-1C40536E47A0}" type="slidenum">
              <a:rPr lang="en-US"/>
              <a:pPr/>
              <a:t>22</a:t>
            </a:fld>
            <a:endParaRPr lang="en-US"/>
          </a:p>
        </p:txBody>
      </p:sp>
      <p:sp>
        <p:nvSpPr>
          <p:cNvPr id="12288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6A78F2-D0BC-0B46-BBF6-A9B09FFCB0F8}" type="slidenum">
              <a:rPr lang="en-US"/>
              <a:pPr/>
              <a:t>23</a:t>
            </a:fld>
            <a:endParaRPr lang="en-US"/>
          </a:p>
        </p:txBody>
      </p:sp>
      <p:sp>
        <p:nvSpPr>
          <p:cNvPr id="1269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6A78F2-D0BC-0B46-BBF6-A9B09FFCB0F8}" type="slidenum">
              <a:rPr lang="en-US"/>
              <a:pPr/>
              <a:t>24</a:t>
            </a:fld>
            <a:endParaRPr lang="en-US"/>
          </a:p>
        </p:txBody>
      </p:sp>
      <p:sp>
        <p:nvSpPr>
          <p:cNvPr id="1269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6A78F2-D0BC-0B46-BBF6-A9B09FFCB0F8}" type="slidenum">
              <a:rPr lang="en-US"/>
              <a:pPr/>
              <a:t>25</a:t>
            </a:fld>
            <a:endParaRPr lang="en-US"/>
          </a:p>
        </p:txBody>
      </p:sp>
      <p:sp>
        <p:nvSpPr>
          <p:cNvPr id="1269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6A78F2-D0BC-0B46-BBF6-A9B09FFCB0F8}" type="slidenum">
              <a:rPr lang="en-US"/>
              <a:pPr/>
              <a:t>26</a:t>
            </a:fld>
            <a:endParaRPr lang="en-US"/>
          </a:p>
        </p:txBody>
      </p:sp>
      <p:sp>
        <p:nvSpPr>
          <p:cNvPr id="1269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A3FCEB-D797-1C49-8981-11DBF8ADE21E}" type="slidenum">
              <a:rPr lang="en-US"/>
              <a:pPr/>
              <a:t>27</a:t>
            </a:fld>
            <a:endParaRPr lang="en-US"/>
          </a:p>
        </p:txBody>
      </p:sp>
      <p:sp>
        <p:nvSpPr>
          <p:cNvPr id="1280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A3FCEB-D797-1C49-8981-11DBF8ADE21E}" type="slidenum">
              <a:rPr lang="en-US"/>
              <a:pPr/>
              <a:t>28</a:t>
            </a:fld>
            <a:endParaRPr lang="en-US"/>
          </a:p>
        </p:txBody>
      </p:sp>
      <p:sp>
        <p:nvSpPr>
          <p:cNvPr id="1280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A3FCEB-D797-1C49-8981-11DBF8ADE21E}" type="slidenum">
              <a:rPr lang="en-US"/>
              <a:pPr/>
              <a:t>29</a:t>
            </a:fld>
            <a:endParaRPr lang="en-US"/>
          </a:p>
        </p:txBody>
      </p:sp>
      <p:sp>
        <p:nvSpPr>
          <p:cNvPr id="1280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A3FCEB-D797-1C49-8981-11DBF8ADE21E}" type="slidenum">
              <a:rPr lang="en-US"/>
              <a:pPr/>
              <a:t>30</a:t>
            </a:fld>
            <a:endParaRPr lang="en-US"/>
          </a:p>
        </p:txBody>
      </p:sp>
      <p:sp>
        <p:nvSpPr>
          <p:cNvPr id="1280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A3FCEB-D797-1C49-8981-11DBF8ADE21E}" type="slidenum">
              <a:rPr lang="en-US"/>
              <a:pPr/>
              <a:t>31</a:t>
            </a:fld>
            <a:endParaRPr lang="en-US"/>
          </a:p>
        </p:txBody>
      </p:sp>
      <p:sp>
        <p:nvSpPr>
          <p:cNvPr id="1280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A3FCEB-D797-1C49-8981-11DBF8ADE21E}" type="slidenum">
              <a:rPr lang="en-US"/>
              <a:pPr/>
              <a:t>32</a:t>
            </a:fld>
            <a:endParaRPr lang="en-US"/>
          </a:p>
        </p:txBody>
      </p:sp>
      <p:sp>
        <p:nvSpPr>
          <p:cNvPr id="1280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A3FCEB-D797-1C49-8981-11DBF8ADE21E}" type="slidenum">
              <a:rPr lang="en-US"/>
              <a:pPr/>
              <a:t>33</a:t>
            </a:fld>
            <a:endParaRPr lang="en-US"/>
          </a:p>
        </p:txBody>
      </p:sp>
      <p:sp>
        <p:nvSpPr>
          <p:cNvPr id="1280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A3FCEB-D797-1C49-8981-11DBF8ADE21E}" type="slidenum">
              <a:rPr lang="en-US"/>
              <a:pPr/>
              <a:t>34</a:t>
            </a:fld>
            <a:endParaRPr lang="en-US"/>
          </a:p>
        </p:txBody>
      </p:sp>
      <p:sp>
        <p:nvSpPr>
          <p:cNvPr id="1280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A3FCEB-D797-1C49-8981-11DBF8ADE21E}" type="slidenum">
              <a:rPr lang="en-US"/>
              <a:pPr/>
              <a:t>35</a:t>
            </a:fld>
            <a:endParaRPr lang="en-US"/>
          </a:p>
        </p:txBody>
      </p:sp>
      <p:sp>
        <p:nvSpPr>
          <p:cNvPr id="1280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A3FCEB-D797-1C49-8981-11DBF8ADE21E}" type="slidenum">
              <a:rPr lang="en-US"/>
              <a:pPr/>
              <a:t>36</a:t>
            </a:fld>
            <a:endParaRPr lang="en-US"/>
          </a:p>
        </p:txBody>
      </p:sp>
      <p:sp>
        <p:nvSpPr>
          <p:cNvPr id="1280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A3FCEB-D797-1C49-8981-11DBF8ADE21E}" type="slidenum">
              <a:rPr lang="en-US"/>
              <a:pPr/>
              <a:t>37</a:t>
            </a:fld>
            <a:endParaRPr lang="en-US"/>
          </a:p>
        </p:txBody>
      </p:sp>
      <p:sp>
        <p:nvSpPr>
          <p:cNvPr id="1280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A3FCEB-D797-1C49-8981-11DBF8ADE21E}" type="slidenum">
              <a:rPr lang="en-US"/>
              <a:pPr/>
              <a:t>38</a:t>
            </a:fld>
            <a:endParaRPr lang="en-US"/>
          </a:p>
        </p:txBody>
      </p:sp>
      <p:sp>
        <p:nvSpPr>
          <p:cNvPr id="1280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A3FCEB-D797-1C49-8981-11DBF8ADE21E}" type="slidenum">
              <a:rPr lang="en-US"/>
              <a:pPr/>
              <a:t>39</a:t>
            </a:fld>
            <a:endParaRPr lang="en-US"/>
          </a:p>
        </p:txBody>
      </p:sp>
      <p:sp>
        <p:nvSpPr>
          <p:cNvPr id="1280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1528101-C15A-B04E-B434-8036F87DE43A}" type="slidenum">
              <a:rPr lang="en-US"/>
              <a:pPr/>
              <a:t>43</a:t>
            </a:fld>
            <a:endParaRPr lang="en-US"/>
          </a:p>
        </p:txBody>
      </p:sp>
      <p:sp>
        <p:nvSpPr>
          <p:cNvPr id="13312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097FF-45F7-9040-B893-D289582C324C}" type="datetime1">
              <a:rPr lang="en-US" smtClean="0"/>
              <a:pPr>
                <a:defRPr/>
              </a:pPr>
              <a:t>10/9/11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A2600-637B-7D4B-8C94-E25C84E282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9AEDF-8F57-E549-B768-37B7C4D07441}" type="datetime1">
              <a:rPr lang="en-US" smtClean="0"/>
              <a:pPr>
                <a:defRPr/>
              </a:pPr>
              <a:t>10/9/11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6FA37-ABBC-1843-8D6A-5317100EE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95F0C-6DB2-7D46-81B3-1F31C7E2297D}" type="datetime1">
              <a:rPr lang="en-US" smtClean="0"/>
              <a:pPr>
                <a:defRPr/>
              </a:pPr>
              <a:t>10/9/11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71E6E-8D70-F442-961A-4716F14FDD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1460E-6B6F-EF4D-BC00-E30E04E96908}" type="datetime1">
              <a:rPr lang="en-US" smtClean="0"/>
              <a:pPr>
                <a:defRPr/>
              </a:pPr>
              <a:t>10/9/11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E7D22-707F-6C41-820E-4EC1F3E19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E4669-7919-8B48-90A6-99CAF8214607}" type="datetime1">
              <a:rPr lang="en-US" smtClean="0"/>
              <a:pPr>
                <a:defRPr/>
              </a:pPr>
              <a:t>10/9/11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26085-EF18-244A-B06A-D6865D40FE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8DD33-4C5A-AE4B-8F16-CEB1197148C0}" type="datetime1">
              <a:rPr lang="en-US" smtClean="0"/>
              <a:pPr>
                <a:defRPr/>
              </a:pPr>
              <a:t>10/9/11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BEF24-7E62-F54E-9774-9584E25F5A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9009B-142C-6E41-AC7B-2B6CBB2C1485}" type="datetime1">
              <a:rPr lang="en-US" smtClean="0"/>
              <a:pPr>
                <a:defRPr/>
              </a:pPr>
              <a:t>10/9/11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38C7A-2DCD-A348-B123-C9BDC6E51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4887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0488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336800"/>
            <a:ext cx="3008313" cy="3789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CC917-8BEF-0240-B399-64D8943FAA0E}" type="datetime1">
              <a:rPr lang="en-US" smtClean="0"/>
              <a:pPr>
                <a:defRPr/>
              </a:pPr>
              <a:t>10/9/11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99032-05DE-C243-9C9E-BC26BDAB26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BBD96-5E75-8641-B95E-7D208B53AB78}" type="datetime1">
              <a:rPr lang="en-US" smtClean="0"/>
              <a:pPr>
                <a:defRPr/>
              </a:pPr>
              <a:t>10/9/11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89CAE-1B8B-9943-A09B-BDA91252F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504D3-8C8F-0E47-9516-297CEFD078D2}" type="datetime1">
              <a:rPr lang="en-US" smtClean="0"/>
              <a:pPr>
                <a:defRPr/>
              </a:pPr>
              <a:t>10/9/11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3B4F9-6F41-A64A-9416-DCD45D9584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42631-2684-8540-A7B7-9DA0F68EB1E6}" type="datetime1">
              <a:rPr lang="en-US" smtClean="0"/>
              <a:pPr>
                <a:defRPr/>
              </a:pPr>
              <a:t>10/9/11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C6235-F8F4-A440-A97E-46A9CB7095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6480" y="1604329"/>
            <a:ext cx="4043520" cy="219335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38241" y="1604329"/>
            <a:ext cx="4044960" cy="219335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6480" y="3935934"/>
            <a:ext cx="4043520" cy="2193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8241" y="3935934"/>
            <a:ext cx="4044960" cy="2193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6480" y="1604329"/>
            <a:ext cx="4043520" cy="452495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38241" y="1604329"/>
            <a:ext cx="4044960" cy="452495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41300" y="274638"/>
            <a:ext cx="82296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243141D-F9F5-F042-AAE3-A010C6E27E47}" type="datetime1">
              <a:rPr lang="en-US" smtClean="0"/>
              <a:pPr>
                <a:defRPr/>
              </a:pPr>
              <a:t>10/9/11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64CC4FB-8D41-3B4D-8E07-DC97EDCC2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0" y="957263"/>
            <a:ext cx="9137650" cy="0"/>
          </a:xfrm>
          <a:prstGeom prst="line">
            <a:avLst/>
          </a:prstGeom>
          <a:noFill/>
          <a:ln w="12700">
            <a:solidFill>
              <a:srgbClr val="CE112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  <a:ea typeface="+mn-ea"/>
              <a:cs typeface="+mn-cs"/>
            </a:endParaRPr>
          </a:p>
        </p:txBody>
      </p:sp>
      <p:pic>
        <p:nvPicPr>
          <p:cNvPr id="1032" name="Picture 9" descr="BBn Technologies_RGB_RB.jpg"/>
          <p:cNvPicPr>
            <a:picLocks noChangeAspect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7539565" y="299350"/>
            <a:ext cx="1500118" cy="48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Arial"/>
          <a:ea typeface="Arial" charset="0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/>
          <a:ea typeface="Arial" charset="0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Arial" charset="0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Arial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jpe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3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jpe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df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d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stpg.csail.mit.edu/proto.html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4" Type="http://schemas.openxmlformats.org/officeDocument/2006/relationships/image" Target="../media/image25.jpe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Arial"/>
              <a:ea typeface="+mn-ea"/>
              <a:cs typeface="+mn-cs"/>
            </a:endParaRPr>
          </a:p>
        </p:txBody>
      </p:sp>
      <p:pic>
        <p:nvPicPr>
          <p:cNvPr id="18435" name="Picture 18" descr="screen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58750"/>
            <a:ext cx="4394200" cy="659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2311400"/>
            <a:ext cx="9144000" cy="1092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</a:endParaRPr>
          </a:p>
        </p:txBody>
      </p:sp>
      <p:pic>
        <p:nvPicPr>
          <p:cNvPr id="18437" name="Picture 4" descr="RTN_BBNtech_primary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61238" y="5988050"/>
            <a:ext cx="151447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57163" y="152400"/>
            <a:ext cx="8820150" cy="65960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977313" y="2311400"/>
            <a:ext cx="166687" cy="1092200"/>
          </a:xfrm>
          <a:prstGeom prst="rect">
            <a:avLst/>
          </a:prstGeom>
          <a:solidFill>
            <a:srgbClr val="D7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-1798638" y="3449638"/>
            <a:ext cx="6596063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58750" y="2311400"/>
            <a:ext cx="1341438" cy="1092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</a:endParaRPr>
          </a:p>
        </p:txBody>
      </p:sp>
      <p:sp>
        <p:nvSpPr>
          <p:cNvPr id="18442" name="TextBox 15"/>
          <p:cNvSpPr txBox="1">
            <a:spLocks noChangeArrowheads="1"/>
          </p:cNvSpPr>
          <p:nvPr/>
        </p:nvSpPr>
        <p:spPr bwMode="auto">
          <a:xfrm>
            <a:off x="1500188" y="1141352"/>
            <a:ext cx="74771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3600" b="1" dirty="0" smtClean="0"/>
              <a:t>Proto </a:t>
            </a:r>
            <a:r>
              <a:rPr lang="en-US" sz="3600" b="1" dirty="0" err="1" smtClean="0"/>
              <a:t>BioCompiler</a:t>
            </a:r>
            <a:endParaRPr lang="en-US" sz="3600" b="1" dirty="0"/>
          </a:p>
        </p:txBody>
      </p:sp>
      <p:sp>
        <p:nvSpPr>
          <p:cNvPr id="18443" name="TextBox 16"/>
          <p:cNvSpPr txBox="1">
            <a:spLocks noChangeArrowheads="1"/>
          </p:cNvSpPr>
          <p:nvPr/>
        </p:nvSpPr>
        <p:spPr bwMode="auto">
          <a:xfrm>
            <a:off x="1511300" y="2321344"/>
            <a:ext cx="736441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sz="2200" b="1" dirty="0" smtClean="0">
              <a:solidFill>
                <a:schemeClr val="bg1"/>
              </a:solidFill>
            </a:endParaRPr>
          </a:p>
          <a:p>
            <a:r>
              <a:rPr lang="en-US" sz="2200" b="1" dirty="0" smtClean="0">
                <a:solidFill>
                  <a:schemeClr val="bg1"/>
                </a:solidFill>
              </a:rPr>
              <a:t>Jacob Beal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8444" name="TextBox 17"/>
          <p:cNvSpPr txBox="1">
            <a:spLocks noChangeArrowheads="1"/>
          </p:cNvSpPr>
          <p:nvPr/>
        </p:nvSpPr>
        <p:spPr bwMode="auto">
          <a:xfrm>
            <a:off x="5969000" y="3746500"/>
            <a:ext cx="274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October, </a:t>
            </a:r>
            <a:r>
              <a:rPr lang="en-US" dirty="0" smtClean="0"/>
              <a:t>2011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24427" y="6359600"/>
            <a:ext cx="4392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Arial"/>
              </a:rPr>
              <a:t>Work partially sponsored by DARPA; the views and conclusions contained in this document are those of the authors and not DARPA or the U.S. Government.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CA2600-637B-7D4B-8C94-E25C84E2823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etb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026" y="2857515"/>
            <a:ext cx="2401771" cy="17539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Vision: WYSIWYG Synthetic Biology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24" y="16002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Bioengineering should be like document preparation:</a:t>
            </a:r>
          </a:p>
        </p:txBody>
      </p:sp>
      <p:pic>
        <p:nvPicPr>
          <p:cNvPr id="4" name="Picture 57" descr="scienti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5433" y="3197732"/>
            <a:ext cx="1525364" cy="1525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docum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33546">
            <a:off x="3037260" y="3141904"/>
            <a:ext cx="478279" cy="644409"/>
          </a:xfrm>
          <a:prstGeom prst="rect">
            <a:avLst/>
          </a:prstGeom>
        </p:spPr>
      </p:pic>
      <p:pic>
        <p:nvPicPr>
          <p:cNvPr id="7" name="Picture 6" descr="print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1611" y="2801071"/>
            <a:ext cx="2153642" cy="1485804"/>
          </a:xfrm>
          <a:prstGeom prst="rect">
            <a:avLst/>
          </a:prstGeom>
        </p:spPr>
      </p:pic>
      <p:pic>
        <p:nvPicPr>
          <p:cNvPr id="8" name="Picture 7" descr="docum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163" y="4078257"/>
            <a:ext cx="903224" cy="1216958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4455831" y="3224063"/>
            <a:ext cx="1114778" cy="30755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6671276" y="3559835"/>
            <a:ext cx="324556" cy="47304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MIT_Tecan_Evo_Jan21_2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244" y="2562785"/>
            <a:ext cx="2194867" cy="1551669"/>
          </a:xfrm>
          <a:prstGeom prst="rect">
            <a:avLst/>
          </a:prstGeom>
        </p:spPr>
      </p:pic>
      <p:pic>
        <p:nvPicPr>
          <p:cNvPr id="5" name="Picture 4" descr="net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26" y="2857515"/>
            <a:ext cx="2401771" cy="17539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Vision: WYSIWYG Synthetic Biology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24" y="16002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Bioengineering should be like document preparation:</a:t>
            </a:r>
          </a:p>
        </p:txBody>
      </p:sp>
      <p:pic>
        <p:nvPicPr>
          <p:cNvPr id="4" name="Picture 57" descr="scientis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5433" y="3197732"/>
            <a:ext cx="1525364" cy="1525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ight Arrow 10"/>
          <p:cNvSpPr/>
          <p:nvPr/>
        </p:nvSpPr>
        <p:spPr>
          <a:xfrm>
            <a:off x="4455831" y="3224063"/>
            <a:ext cx="1114778" cy="30755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6628943" y="3842055"/>
            <a:ext cx="324556" cy="47304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38" descr="ecoli2"/>
          <p:cNvPicPr>
            <a:picLocks noChangeAspect="1" noChangeArrowheads="1"/>
          </p:cNvPicPr>
          <p:nvPr/>
        </p:nvPicPr>
        <p:blipFill>
          <a:blip r:embed="rId5">
            <a:lum bright="-24000"/>
          </a:blip>
          <a:srcRect/>
          <a:stretch>
            <a:fillRect/>
          </a:stretch>
        </p:blipFill>
        <p:spPr bwMode="auto">
          <a:xfrm rot="222069">
            <a:off x="2762624" y="3139397"/>
            <a:ext cx="920375" cy="695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Plasmi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9479" y="4413874"/>
            <a:ext cx="1857598" cy="624123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6202"/>
            <a:ext cx="8229600" cy="4525963"/>
          </a:xfrm>
        </p:spPr>
        <p:txBody>
          <a:bodyPr/>
          <a:lstStyle/>
          <a:p>
            <a:r>
              <a:rPr lang="en-US" dirty="0" smtClean="0"/>
              <a:t>Breaking the complexity barrier: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Multiplication of research impact</a:t>
            </a:r>
          </a:p>
          <a:p>
            <a:r>
              <a:rPr lang="en-US" dirty="0" smtClean="0"/>
              <a:t>Reduction of barriers to entry</a:t>
            </a:r>
            <a:endParaRPr lang="en-US" dirty="0"/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4419600" y="6550025"/>
            <a:ext cx="4746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alibri" charset="0"/>
                <a:ea typeface="Times New Roman" charset="0"/>
                <a:cs typeface="Times New Roman" charset="0"/>
              </a:rPr>
              <a:t>*Sampling of systems in publications with </a:t>
            </a:r>
            <a:r>
              <a:rPr lang="en-US" sz="1400" u="sng" dirty="0">
                <a:solidFill>
                  <a:srgbClr val="000000"/>
                </a:solidFill>
                <a:latin typeface="Calibri" charset="0"/>
                <a:ea typeface="Times New Roman" charset="0"/>
                <a:cs typeface="Times New Roman" charset="0"/>
              </a:rPr>
              <a:t>experimental circuits</a:t>
            </a:r>
          </a:p>
        </p:txBody>
      </p: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4821238" y="2350204"/>
            <a:ext cx="4094162" cy="2865438"/>
            <a:chOff x="4617721" y="2163212"/>
            <a:chExt cx="4093845" cy="2865988"/>
          </a:xfrm>
        </p:grpSpPr>
        <p:pic>
          <p:nvPicPr>
            <p:cNvPr id="6" name="Picture 3" descr="C:\Users\rweiss.PRINCETON\Desktop\sb-system-sizes.t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617721" y="2163212"/>
              <a:ext cx="4093845" cy="28436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2" descr="C:\Users\rweiss.PRINCETON\Desktop\sb-systems.tif"/>
            <p:cNvPicPr>
              <a:picLocks noChangeAspect="1" noChangeArrowheads="1"/>
            </p:cNvPicPr>
            <p:nvPr/>
          </p:nvPicPr>
          <p:blipFill>
            <a:blip r:embed="rId3"/>
            <a:srcRect l="49220" t="85349" r="20976" b="6572"/>
            <a:stretch>
              <a:fillRect/>
            </a:stretch>
          </p:blipFill>
          <p:spPr bwMode="auto">
            <a:xfrm>
              <a:off x="6387354" y="4608330"/>
              <a:ext cx="1183341" cy="230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" descr="C:\Users\rweiss.PRINCETON\Desktop\sb-systems.tif"/>
            <p:cNvPicPr>
              <a:picLocks noChangeAspect="1" noChangeArrowheads="1"/>
            </p:cNvPicPr>
            <p:nvPr/>
          </p:nvPicPr>
          <p:blipFill>
            <a:blip r:embed="rId3"/>
            <a:srcRect l="31949" t="92799" r="20976"/>
            <a:stretch>
              <a:fillRect/>
            </a:stretch>
          </p:blipFill>
          <p:spPr bwMode="auto">
            <a:xfrm>
              <a:off x="6087035" y="4823488"/>
              <a:ext cx="1869141" cy="205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0" y="2178754"/>
          <a:ext cx="4705066" cy="3300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1927225" y="1931104"/>
            <a:ext cx="1730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DNA synthesis</a:t>
            </a:r>
          </a:p>
        </p:txBody>
      </p: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6194425" y="1950154"/>
            <a:ext cx="1357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Circuit size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807423" y="1637239"/>
            <a:ext cx="54120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6000" b="1" dirty="0">
                <a:solidFill>
                  <a:srgbClr val="800000"/>
                </a:solidFill>
                <a:latin typeface="Calibri" charset="0"/>
              </a:rPr>
              <a:t>?</a:t>
            </a:r>
          </a:p>
        </p:txBody>
      </p:sp>
      <p:sp>
        <p:nvSpPr>
          <p:cNvPr id="13" name="Arc 12"/>
          <p:cNvSpPr/>
          <p:nvPr/>
        </p:nvSpPr>
        <p:spPr bwMode="auto">
          <a:xfrm rot="5400000">
            <a:off x="5942807" y="202933"/>
            <a:ext cx="2819400" cy="2868613"/>
          </a:xfrm>
          <a:prstGeom prst="arc">
            <a:avLst/>
          </a:prstGeom>
          <a:ln w="127000">
            <a:solidFill>
              <a:srgbClr val="800000"/>
            </a:solidFill>
            <a:headEnd type="triangl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376092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 tool-chain?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2703986" y="1358152"/>
            <a:ext cx="3883759" cy="4979896"/>
            <a:chOff x="575403" y="1358152"/>
            <a:chExt cx="3883759" cy="4979896"/>
          </a:xfrm>
        </p:grpSpPr>
        <p:sp>
          <p:nvSpPr>
            <p:cNvPr id="8" name="AutoShape 2"/>
            <p:cNvSpPr>
              <a:spLocks noChangeArrowheads="1"/>
            </p:cNvSpPr>
            <p:nvPr/>
          </p:nvSpPr>
          <p:spPr bwMode="auto">
            <a:xfrm>
              <a:off x="581206" y="1358152"/>
              <a:ext cx="3877956" cy="533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500" b="1" dirty="0"/>
                <a:t>Organism Level</a:t>
              </a:r>
              <a:r>
                <a:rPr lang="en-US" sz="1500" b="1" dirty="0" smtClean="0"/>
                <a:t> Description</a:t>
              </a:r>
              <a:endParaRPr lang="en-US" sz="1500" b="1" dirty="0"/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auto">
            <a:xfrm>
              <a:off x="575403" y="5804648"/>
              <a:ext cx="3877956" cy="533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500" b="1" dirty="0" smtClean="0"/>
                <a:t>Cells </a:t>
              </a:r>
              <a:endParaRPr lang="en-US" sz="1500" b="1" dirty="0"/>
            </a:p>
          </p:txBody>
        </p:sp>
        <p:pic>
          <p:nvPicPr>
            <p:cNvPr id="20" name="Picture 1029" descr="ecoli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81759" y="5818936"/>
              <a:ext cx="1066800" cy="498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AutoShape 1030"/>
            <p:cNvSpPr>
              <a:spLocks noChangeArrowheads="1"/>
            </p:cNvSpPr>
            <p:nvPr/>
          </p:nvSpPr>
          <p:spPr bwMode="auto">
            <a:xfrm>
              <a:off x="3316162" y="1413714"/>
              <a:ext cx="533400" cy="457200"/>
            </a:xfrm>
            <a:prstGeom prst="cloudCallout">
              <a:avLst>
                <a:gd name="adj1" fmla="val 101787"/>
                <a:gd name="adj2" fmla="val -26389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800" b="0"/>
            </a:p>
          </p:txBody>
        </p:sp>
        <p:pic>
          <p:nvPicPr>
            <p:cNvPr id="26" name="Picture 1031" descr="ecoli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392362" y="1458164"/>
              <a:ext cx="395288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043" descr="scientist"/>
            <p:cNvPicPr>
              <a:picLocks noChangeAspect="1" noChangeArrowheads="1"/>
            </p:cNvPicPr>
            <p:nvPr/>
          </p:nvPicPr>
          <p:blipFill>
            <a:blip r:embed="rId3"/>
            <a:srcRect r="38776" b="26315"/>
            <a:stretch>
              <a:fillRect/>
            </a:stretch>
          </p:blipFill>
          <p:spPr bwMode="auto">
            <a:xfrm>
              <a:off x="4132137" y="1413714"/>
              <a:ext cx="3270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" name="TextBox 34"/>
          <p:cNvSpPr txBox="1"/>
          <p:nvPr/>
        </p:nvSpPr>
        <p:spPr>
          <a:xfrm>
            <a:off x="2709789" y="2892775"/>
            <a:ext cx="3872153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800000"/>
                </a:solidFill>
              </a:rPr>
              <a:t>This gap is too big to cross with a single method!</a:t>
            </a:r>
            <a:endParaRPr lang="en-US" sz="3600" b="1" i="1" dirty="0">
              <a:solidFill>
                <a:srgbClr val="8000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TASBE architecture:</a:t>
            </a:r>
            <a:endParaRPr lang="en-US" dirty="0"/>
          </a:p>
        </p:txBody>
      </p:sp>
      <p:grpSp>
        <p:nvGrpSpPr>
          <p:cNvPr id="3" name="Group 37"/>
          <p:cNvGrpSpPr/>
          <p:nvPr/>
        </p:nvGrpSpPr>
        <p:grpSpPr>
          <a:xfrm>
            <a:off x="2703986" y="1358152"/>
            <a:ext cx="4003031" cy="4979896"/>
            <a:chOff x="575403" y="1358152"/>
            <a:chExt cx="4003031" cy="4979896"/>
          </a:xfrm>
        </p:grpSpPr>
        <p:sp>
          <p:nvSpPr>
            <p:cNvPr id="8" name="AutoShape 2"/>
            <p:cNvSpPr>
              <a:spLocks noChangeArrowheads="1"/>
            </p:cNvSpPr>
            <p:nvPr/>
          </p:nvSpPr>
          <p:spPr bwMode="auto">
            <a:xfrm>
              <a:off x="581206" y="1358152"/>
              <a:ext cx="3877956" cy="533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500" b="1" dirty="0"/>
                <a:t>Organism Level</a:t>
              </a:r>
              <a:r>
                <a:rPr lang="en-US" sz="1500" b="1" dirty="0" smtClean="0"/>
                <a:t> Description</a:t>
              </a:r>
              <a:endParaRPr lang="en-US" sz="1500" b="1" dirty="0"/>
            </a:p>
          </p:txBody>
        </p:sp>
        <p:sp>
          <p:nvSpPr>
            <p:cNvPr id="9" name="AutoShape 3"/>
            <p:cNvSpPr>
              <a:spLocks noChangeArrowheads="1"/>
            </p:cNvSpPr>
            <p:nvPr/>
          </p:nvSpPr>
          <p:spPr bwMode="auto">
            <a:xfrm>
              <a:off x="581206" y="3129262"/>
              <a:ext cx="3877956" cy="533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500" b="1" dirty="0"/>
                <a:t>Abstract Genetic</a:t>
              </a:r>
              <a:r>
                <a:rPr lang="en-US" sz="1500" b="1" dirty="0" smtClean="0"/>
                <a:t> Regulatory </a:t>
              </a:r>
              <a:r>
                <a:rPr lang="en-US" sz="1500" b="1" dirty="0"/>
                <a:t>Network</a:t>
              </a:r>
            </a:p>
          </p:txBody>
        </p:sp>
        <p:sp>
          <p:nvSpPr>
            <p:cNvPr id="10" name="AutoShape 4"/>
            <p:cNvSpPr>
              <a:spLocks noChangeArrowheads="1"/>
            </p:cNvSpPr>
            <p:nvPr/>
          </p:nvSpPr>
          <p:spPr bwMode="auto">
            <a:xfrm>
              <a:off x="575403" y="4011822"/>
              <a:ext cx="3877956" cy="533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500" b="1" dirty="0"/>
                <a:t>DNA Parts</a:t>
              </a:r>
              <a:r>
                <a:rPr lang="en-US" sz="1500" b="1" dirty="0" smtClean="0"/>
                <a:t> Sequence</a:t>
              </a:r>
              <a:endParaRPr lang="en-US" sz="1500" b="1" dirty="0"/>
            </a:p>
          </p:txBody>
        </p:sp>
        <p:sp>
          <p:nvSpPr>
            <p:cNvPr id="11" name="AutoShape 5"/>
            <p:cNvSpPr>
              <a:spLocks noChangeArrowheads="1"/>
            </p:cNvSpPr>
            <p:nvPr/>
          </p:nvSpPr>
          <p:spPr bwMode="auto">
            <a:xfrm>
              <a:off x="575404" y="4905584"/>
              <a:ext cx="2980391" cy="533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500" b="1" dirty="0"/>
                <a:t>Assembly</a:t>
              </a:r>
              <a:r>
                <a:rPr lang="en-US" sz="1500" b="1" dirty="0" smtClean="0"/>
                <a:t> Instructions</a:t>
              </a:r>
              <a:endParaRPr lang="en-US" sz="1500" b="1" dirty="0"/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auto">
            <a:xfrm>
              <a:off x="575403" y="5804648"/>
              <a:ext cx="3877956" cy="533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500" b="1" dirty="0" smtClean="0"/>
                <a:t>Cells </a:t>
              </a:r>
              <a:endParaRPr lang="en-US" sz="1500" b="1" dirty="0"/>
            </a:p>
          </p:txBody>
        </p:sp>
        <p:sp>
          <p:nvSpPr>
            <p:cNvPr id="13" name="Line 7"/>
            <p:cNvSpPr>
              <a:spLocks noChangeShapeType="1"/>
            </p:cNvSpPr>
            <p:nvPr/>
          </p:nvSpPr>
          <p:spPr bwMode="auto">
            <a:xfrm>
              <a:off x="1349190" y="1891552"/>
              <a:ext cx="1588" cy="3464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 smtClean="0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2218046" y="1899100"/>
              <a:ext cx="0" cy="33888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3961616" y="4545222"/>
              <a:ext cx="0" cy="12594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2348221" y="1899100"/>
              <a:ext cx="172238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200" i="1" dirty="0">
                  <a:latin typeface="Verdana" charset="0"/>
                </a:rPr>
                <a:t>High level</a:t>
              </a:r>
              <a:r>
                <a:rPr lang="en-US" sz="1200" i="1" dirty="0" smtClean="0">
                  <a:latin typeface="Verdana" charset="0"/>
                </a:rPr>
                <a:t> simulator</a:t>
              </a:r>
              <a:endParaRPr lang="en-US" sz="1200" i="1" dirty="0">
                <a:latin typeface="Verdana" charset="0"/>
              </a:endParaRP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2189471" y="2826948"/>
              <a:ext cx="226800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i="1" dirty="0">
                  <a:latin typeface="Verdana" charset="0"/>
                </a:rPr>
                <a:t>Coarse chemical</a:t>
              </a:r>
              <a:r>
                <a:rPr lang="en-US" sz="1200" i="1" dirty="0" smtClean="0">
                  <a:latin typeface="Verdana" charset="0"/>
                </a:rPr>
                <a:t> simulator</a:t>
              </a:r>
              <a:endParaRPr lang="en-US" sz="1200" i="1" dirty="0">
                <a:latin typeface="Verdana" charset="0"/>
              </a:endParaRPr>
            </a:p>
          </p:txBody>
        </p: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3212700" y="5446532"/>
              <a:ext cx="815975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i="1" dirty="0">
                  <a:latin typeface="Verdana" charset="0"/>
                </a:rPr>
                <a:t>Testing</a:t>
              </a:r>
            </a:p>
          </p:txBody>
        </p:sp>
        <p:sp>
          <p:nvSpPr>
            <p:cNvPr id="19" name="AutoShape 21"/>
            <p:cNvSpPr>
              <a:spLocks noChangeArrowheads="1"/>
            </p:cNvSpPr>
            <p:nvPr/>
          </p:nvSpPr>
          <p:spPr bwMode="auto">
            <a:xfrm>
              <a:off x="581206" y="2237986"/>
              <a:ext cx="3877956" cy="533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500" b="1" dirty="0"/>
                <a:t>High Level</a:t>
              </a:r>
              <a:r>
                <a:rPr lang="en-US" sz="1500" b="1" dirty="0" smtClean="0"/>
                <a:t> Description</a:t>
              </a:r>
              <a:endParaRPr lang="en-US" sz="1500" b="1" dirty="0"/>
            </a:p>
          </p:txBody>
        </p:sp>
        <p:pic>
          <p:nvPicPr>
            <p:cNvPr id="20" name="Picture 1029" descr="ecoli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81759" y="5818936"/>
              <a:ext cx="1066800" cy="498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70" descr="compile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97162" y="3149899"/>
              <a:ext cx="609600" cy="492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4"/>
            <a:srcRect l="23079" t="80577" r="25359" b="2951"/>
            <a:stretch>
              <a:fillRect/>
            </a:stretch>
          </p:blipFill>
          <p:spPr bwMode="auto">
            <a:xfrm>
              <a:off x="3157959" y="4067384"/>
              <a:ext cx="1219200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16" descr="automation screenshot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703986" y="4981784"/>
              <a:ext cx="762000" cy="40005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4" name="Text Box 1056"/>
            <p:cNvSpPr txBox="1">
              <a:spLocks noChangeArrowheads="1"/>
            </p:cNvSpPr>
            <p:nvPr/>
          </p:nvSpPr>
          <p:spPr bwMode="auto">
            <a:xfrm>
              <a:off x="3163762" y="2293548"/>
              <a:ext cx="1219200" cy="400110"/>
            </a:xfrm>
            <a:prstGeom prst="rect">
              <a:avLst/>
            </a:prstGeom>
            <a:solidFill>
              <a:srgbClr val="E4DEBA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500" dirty="0">
                  <a:solidFill>
                    <a:schemeClr val="bg2">
                      <a:lumMod val="50000"/>
                    </a:schemeClr>
                  </a:solidFill>
                  <a:latin typeface="Courier New" charset="0"/>
                </a:rPr>
                <a:t>If detect explosives:</a:t>
              </a:r>
            </a:p>
            <a:p>
              <a:r>
                <a:rPr lang="en-US" sz="500" dirty="0">
                  <a:solidFill>
                    <a:schemeClr val="bg2">
                      <a:lumMod val="50000"/>
                    </a:schemeClr>
                  </a:solidFill>
                  <a:latin typeface="Courier New" charset="0"/>
                </a:rPr>
                <a:t>     emit signal</a:t>
              </a:r>
            </a:p>
            <a:p>
              <a:r>
                <a:rPr lang="en-US" sz="500" dirty="0">
                  <a:solidFill>
                    <a:schemeClr val="bg2">
                      <a:lumMod val="50000"/>
                    </a:schemeClr>
                  </a:solidFill>
                  <a:latin typeface="Courier New" charset="0"/>
                </a:rPr>
                <a:t>If signal &gt; threshold:</a:t>
              </a:r>
            </a:p>
            <a:p>
              <a:r>
                <a:rPr lang="en-US" sz="500" dirty="0">
                  <a:solidFill>
                    <a:schemeClr val="bg2">
                      <a:lumMod val="50000"/>
                    </a:schemeClr>
                  </a:solidFill>
                  <a:latin typeface="Courier New" charset="0"/>
                </a:rPr>
                <a:t>    glow red</a:t>
              </a:r>
            </a:p>
          </p:txBody>
        </p:sp>
        <p:sp>
          <p:nvSpPr>
            <p:cNvPr id="25" name="AutoShape 1030"/>
            <p:cNvSpPr>
              <a:spLocks noChangeArrowheads="1"/>
            </p:cNvSpPr>
            <p:nvPr/>
          </p:nvSpPr>
          <p:spPr bwMode="auto">
            <a:xfrm>
              <a:off x="3316162" y="1413714"/>
              <a:ext cx="533400" cy="457200"/>
            </a:xfrm>
            <a:prstGeom prst="cloudCallout">
              <a:avLst>
                <a:gd name="adj1" fmla="val 101787"/>
                <a:gd name="adj2" fmla="val -26389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800" b="0"/>
            </a:p>
          </p:txBody>
        </p:sp>
        <p:pic>
          <p:nvPicPr>
            <p:cNvPr id="26" name="Picture 1031" descr="ecoli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392362" y="1458164"/>
              <a:ext cx="395288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043" descr="scientist"/>
            <p:cNvPicPr>
              <a:picLocks noChangeAspect="1" noChangeArrowheads="1"/>
            </p:cNvPicPr>
            <p:nvPr/>
          </p:nvPicPr>
          <p:blipFill>
            <a:blip r:embed="rId6"/>
            <a:srcRect r="38776" b="26315"/>
            <a:stretch>
              <a:fillRect/>
            </a:stretch>
          </p:blipFill>
          <p:spPr bwMode="auto">
            <a:xfrm>
              <a:off x="4132137" y="1413714"/>
              <a:ext cx="3270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Line 7"/>
            <p:cNvSpPr>
              <a:spLocks noChangeShapeType="1"/>
            </p:cNvSpPr>
            <p:nvPr/>
          </p:nvSpPr>
          <p:spPr bwMode="auto">
            <a:xfrm>
              <a:off x="1350778" y="2771386"/>
              <a:ext cx="1588" cy="3464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 smtClean="0"/>
            </a:p>
          </p:txBody>
        </p:sp>
        <p:sp>
          <p:nvSpPr>
            <p:cNvPr id="29" name="Line 12"/>
            <p:cNvSpPr>
              <a:spLocks noChangeShapeType="1"/>
            </p:cNvSpPr>
            <p:nvPr/>
          </p:nvSpPr>
          <p:spPr bwMode="auto">
            <a:xfrm>
              <a:off x="2219634" y="2778934"/>
              <a:ext cx="0" cy="33888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7"/>
            <p:cNvSpPr>
              <a:spLocks noChangeShapeType="1"/>
            </p:cNvSpPr>
            <p:nvPr/>
          </p:nvSpPr>
          <p:spPr bwMode="auto">
            <a:xfrm>
              <a:off x="1347602" y="3662662"/>
              <a:ext cx="1588" cy="3464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 smtClean="0"/>
            </a:p>
          </p:txBody>
        </p:sp>
        <p:sp>
          <p:nvSpPr>
            <p:cNvPr id="31" name="Line 12"/>
            <p:cNvSpPr>
              <a:spLocks noChangeShapeType="1"/>
            </p:cNvSpPr>
            <p:nvPr/>
          </p:nvSpPr>
          <p:spPr bwMode="auto">
            <a:xfrm>
              <a:off x="2216458" y="3670210"/>
              <a:ext cx="0" cy="33888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Text Box 17"/>
            <p:cNvSpPr txBox="1">
              <a:spLocks noChangeArrowheads="1"/>
            </p:cNvSpPr>
            <p:nvPr/>
          </p:nvSpPr>
          <p:spPr bwMode="auto">
            <a:xfrm>
              <a:off x="2202718" y="3709213"/>
              <a:ext cx="23757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i="1" dirty="0" smtClean="0">
                  <a:latin typeface="Verdana" charset="0"/>
                </a:rPr>
                <a:t>Detailed chemical simulator</a:t>
              </a:r>
              <a:endParaRPr lang="en-US" sz="1200" i="1" dirty="0">
                <a:latin typeface="Verdana" charset="0"/>
              </a:endParaRPr>
            </a:p>
          </p:txBody>
        </p:sp>
        <p:sp>
          <p:nvSpPr>
            <p:cNvPr id="33" name="Line 7"/>
            <p:cNvSpPr>
              <a:spLocks noChangeShapeType="1"/>
            </p:cNvSpPr>
            <p:nvPr/>
          </p:nvSpPr>
          <p:spPr bwMode="auto">
            <a:xfrm>
              <a:off x="1340211" y="4545222"/>
              <a:ext cx="1588" cy="3464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 smtClean="0"/>
            </a:p>
          </p:txBody>
        </p:sp>
        <p:sp>
          <p:nvSpPr>
            <p:cNvPr id="34" name="Line 7"/>
            <p:cNvSpPr>
              <a:spLocks noChangeShapeType="1"/>
            </p:cNvSpPr>
            <p:nvPr/>
          </p:nvSpPr>
          <p:spPr bwMode="auto">
            <a:xfrm>
              <a:off x="1338623" y="5443388"/>
              <a:ext cx="1588" cy="3464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 smtClean="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658300" y="4531111"/>
            <a:ext cx="25844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800000"/>
                </a:solidFill>
              </a:rPr>
              <a:t>Modular architecture also open for flexible choice of organisms, protocols, methods, …</a:t>
            </a:r>
            <a:endParaRPr lang="en-US" sz="2000" i="1" dirty="0">
              <a:solidFill>
                <a:srgbClr val="800000"/>
              </a:solidFill>
            </a:endParaRPr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Tool-Chain Example</a:t>
            </a:r>
            <a:endParaRPr lang="en-US" dirty="0"/>
          </a:p>
        </p:txBody>
      </p:sp>
      <p:sp>
        <p:nvSpPr>
          <p:cNvPr id="75" name="Content Placeholder 2"/>
          <p:cNvSpPr txBox="1">
            <a:spLocks/>
          </p:cNvSpPr>
          <p:nvPr/>
        </p:nvSpPr>
        <p:spPr bwMode="auto">
          <a:xfrm>
            <a:off x="190500" y="1231901"/>
            <a:ext cx="53721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(yellow (not (cyan (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Dox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))))</a:t>
            </a:r>
          </a:p>
        </p:txBody>
      </p:sp>
      <p:pic>
        <p:nvPicPr>
          <p:cNvPr id="76" name="Picture 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7510" y="1600200"/>
            <a:ext cx="2885489" cy="470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Tool-Chain Example</a:t>
            </a:r>
            <a:endParaRPr lang="en-US" dirty="0"/>
          </a:p>
        </p:txBody>
      </p:sp>
      <p:sp>
        <p:nvSpPr>
          <p:cNvPr id="75" name="Content Placeholder 2"/>
          <p:cNvSpPr txBox="1">
            <a:spLocks/>
          </p:cNvSpPr>
          <p:nvPr/>
        </p:nvSpPr>
        <p:spPr bwMode="auto">
          <a:xfrm>
            <a:off x="190500" y="1231901"/>
            <a:ext cx="53721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(yellow (not (cyan (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Dox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))))</a:t>
            </a:r>
          </a:p>
        </p:txBody>
      </p:sp>
      <p:pic>
        <p:nvPicPr>
          <p:cNvPr id="76" name="Picture 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7510" y="1600200"/>
            <a:ext cx="2885489" cy="470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84"/>
          <p:cNvGrpSpPr/>
          <p:nvPr/>
        </p:nvGrpSpPr>
        <p:grpSpPr>
          <a:xfrm>
            <a:off x="406400" y="2202934"/>
            <a:ext cx="4991100" cy="369332"/>
            <a:chOff x="406400" y="2202934"/>
            <a:chExt cx="4991100" cy="369332"/>
          </a:xfrm>
        </p:grpSpPr>
        <p:sp>
          <p:nvSpPr>
            <p:cNvPr id="77" name="TextBox 76"/>
            <p:cNvSpPr txBox="1"/>
            <p:nvPr/>
          </p:nvSpPr>
          <p:spPr>
            <a:xfrm>
              <a:off x="406400" y="2202934"/>
              <a:ext cx="774700" cy="3693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Dox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625600" y="2202934"/>
              <a:ext cx="812800" cy="369332"/>
            </a:xfrm>
            <a:prstGeom prst="rect">
              <a:avLst/>
            </a:prstGeom>
            <a:solidFill>
              <a:srgbClr val="00F3FF"/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cyan</a:t>
              </a:r>
              <a:endParaRPr 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895600" y="2202934"/>
              <a:ext cx="762000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not</a:t>
              </a:r>
              <a:endParaRPr 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178300" y="2202934"/>
              <a:ext cx="863600" cy="369332"/>
            </a:xfrm>
            <a:prstGeom prst="rect">
              <a:avLst/>
            </a:prstGeom>
            <a:solidFill>
              <a:srgbClr val="FFFF00"/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yellow</a:t>
              </a:r>
              <a:endParaRPr lang="en-US" dirty="0"/>
            </a:p>
          </p:txBody>
        </p:sp>
        <p:cxnSp>
          <p:nvCxnSpPr>
            <p:cNvPr id="81" name="Straight Arrow Connector 80"/>
            <p:cNvCxnSpPr>
              <a:stCxn id="77" idx="3"/>
              <a:endCxn id="78" idx="1"/>
            </p:cNvCxnSpPr>
            <p:nvPr/>
          </p:nvCxnSpPr>
          <p:spPr>
            <a:xfrm>
              <a:off x="1181100" y="2387600"/>
              <a:ext cx="4445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78" idx="3"/>
              <a:endCxn id="79" idx="1"/>
            </p:cNvCxnSpPr>
            <p:nvPr/>
          </p:nvCxnSpPr>
          <p:spPr>
            <a:xfrm>
              <a:off x="2438400" y="2387600"/>
              <a:ext cx="4572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stCxn id="79" idx="3"/>
              <a:endCxn id="80" idx="1"/>
            </p:cNvCxnSpPr>
            <p:nvPr/>
          </p:nvCxnSpPr>
          <p:spPr>
            <a:xfrm>
              <a:off x="3657600" y="2387600"/>
              <a:ext cx="5207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stCxn id="80" idx="3"/>
            </p:cNvCxnSpPr>
            <p:nvPr/>
          </p:nvCxnSpPr>
          <p:spPr>
            <a:xfrm>
              <a:off x="5041900" y="2387600"/>
              <a:ext cx="3556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Down Arrow 130"/>
          <p:cNvSpPr/>
          <p:nvPr/>
        </p:nvSpPr>
        <p:spPr>
          <a:xfrm>
            <a:off x="2895600" y="1689101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Tool-Chain Example</a:t>
            </a:r>
            <a:endParaRPr lang="en-US" dirty="0"/>
          </a:p>
        </p:txBody>
      </p:sp>
      <p:sp>
        <p:nvSpPr>
          <p:cNvPr id="75" name="Content Placeholder 2"/>
          <p:cNvSpPr txBox="1">
            <a:spLocks/>
          </p:cNvSpPr>
          <p:nvPr/>
        </p:nvSpPr>
        <p:spPr bwMode="auto">
          <a:xfrm>
            <a:off x="190500" y="1231901"/>
            <a:ext cx="53721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(yellow (not (cyan (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Dox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))))</a:t>
            </a:r>
          </a:p>
        </p:txBody>
      </p:sp>
      <p:pic>
        <p:nvPicPr>
          <p:cNvPr id="76" name="Picture 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7510" y="1600200"/>
            <a:ext cx="2885489" cy="470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84"/>
          <p:cNvGrpSpPr/>
          <p:nvPr/>
        </p:nvGrpSpPr>
        <p:grpSpPr>
          <a:xfrm>
            <a:off x="406400" y="2202934"/>
            <a:ext cx="4991100" cy="369332"/>
            <a:chOff x="406400" y="2202934"/>
            <a:chExt cx="4991100" cy="369332"/>
          </a:xfrm>
        </p:grpSpPr>
        <p:sp>
          <p:nvSpPr>
            <p:cNvPr id="77" name="TextBox 76"/>
            <p:cNvSpPr txBox="1"/>
            <p:nvPr/>
          </p:nvSpPr>
          <p:spPr>
            <a:xfrm>
              <a:off x="406400" y="2202934"/>
              <a:ext cx="774700" cy="3693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Dox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625600" y="2202934"/>
              <a:ext cx="812800" cy="369332"/>
            </a:xfrm>
            <a:prstGeom prst="rect">
              <a:avLst/>
            </a:prstGeom>
            <a:solidFill>
              <a:srgbClr val="00F3FF"/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cyan</a:t>
              </a:r>
              <a:endParaRPr 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895600" y="2202934"/>
              <a:ext cx="762000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not</a:t>
              </a:r>
              <a:endParaRPr 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178300" y="2202934"/>
              <a:ext cx="863600" cy="369332"/>
            </a:xfrm>
            <a:prstGeom prst="rect">
              <a:avLst/>
            </a:prstGeom>
            <a:solidFill>
              <a:srgbClr val="FFFF00"/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yellow</a:t>
              </a:r>
              <a:endParaRPr lang="en-US" dirty="0"/>
            </a:p>
          </p:txBody>
        </p:sp>
        <p:cxnSp>
          <p:nvCxnSpPr>
            <p:cNvPr id="81" name="Straight Arrow Connector 80"/>
            <p:cNvCxnSpPr>
              <a:stCxn id="77" idx="3"/>
              <a:endCxn id="78" idx="1"/>
            </p:cNvCxnSpPr>
            <p:nvPr/>
          </p:nvCxnSpPr>
          <p:spPr>
            <a:xfrm>
              <a:off x="1181100" y="2387600"/>
              <a:ext cx="4445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78" idx="3"/>
              <a:endCxn id="79" idx="1"/>
            </p:cNvCxnSpPr>
            <p:nvPr/>
          </p:nvCxnSpPr>
          <p:spPr>
            <a:xfrm>
              <a:off x="2438400" y="2387600"/>
              <a:ext cx="4572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stCxn id="79" idx="3"/>
              <a:endCxn id="80" idx="1"/>
            </p:cNvCxnSpPr>
            <p:nvPr/>
          </p:nvCxnSpPr>
          <p:spPr>
            <a:xfrm>
              <a:off x="3657600" y="2387600"/>
              <a:ext cx="5207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stCxn id="80" idx="3"/>
            </p:cNvCxnSpPr>
            <p:nvPr/>
          </p:nvCxnSpPr>
          <p:spPr>
            <a:xfrm>
              <a:off x="5041900" y="2387600"/>
              <a:ext cx="3556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89"/>
          <p:cNvGrpSpPr/>
          <p:nvPr/>
        </p:nvGrpSpPr>
        <p:grpSpPr>
          <a:xfrm>
            <a:off x="190500" y="2780268"/>
            <a:ext cx="5229615" cy="1107520"/>
            <a:chOff x="190500" y="2780268"/>
            <a:chExt cx="5229615" cy="1107520"/>
          </a:xfrm>
        </p:grpSpPr>
        <p:grpSp>
          <p:nvGrpSpPr>
            <p:cNvPr id="5" name="Group 24"/>
            <p:cNvGrpSpPr/>
            <p:nvPr/>
          </p:nvGrpSpPr>
          <p:grpSpPr>
            <a:xfrm>
              <a:off x="190500" y="3454400"/>
              <a:ext cx="1206500" cy="420688"/>
              <a:chOff x="3454447" y="5709445"/>
              <a:chExt cx="1206500" cy="420688"/>
            </a:xfrm>
          </p:grpSpPr>
          <p:cxnSp>
            <p:nvCxnSpPr>
              <p:cNvPr id="86" name="Straight Arrow Connector 85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Rectangle 88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err="1" smtClean="0">
                    <a:solidFill>
                      <a:schemeClr val="tx2"/>
                    </a:solidFill>
                  </a:rPr>
                  <a:t>rtTA</a:t>
                </a:r>
                <a:endParaRPr lang="en-US" sz="20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6" name="Group 24"/>
            <p:cNvGrpSpPr/>
            <p:nvPr/>
          </p:nvGrpSpPr>
          <p:grpSpPr>
            <a:xfrm>
              <a:off x="1536700" y="3459956"/>
              <a:ext cx="1206500" cy="420688"/>
              <a:chOff x="3454447" y="5709445"/>
              <a:chExt cx="1206500" cy="420688"/>
            </a:xfrm>
          </p:grpSpPr>
          <p:cxnSp>
            <p:nvCxnSpPr>
              <p:cNvPr id="91" name="Straight Arrow Connector 90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rgbClr val="00BEC8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Rectangle 93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rgbClr val="00BEC8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CFP</a:t>
                </a:r>
                <a:endParaRPr lang="en-US" sz="20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7" name="Group 24"/>
            <p:cNvGrpSpPr/>
            <p:nvPr/>
          </p:nvGrpSpPr>
          <p:grpSpPr>
            <a:xfrm>
              <a:off x="2854715" y="3461544"/>
              <a:ext cx="1206500" cy="420688"/>
              <a:chOff x="3454447" y="5709445"/>
              <a:chExt cx="1206500" cy="420688"/>
            </a:xfrm>
          </p:grpSpPr>
          <p:cxnSp>
            <p:nvCxnSpPr>
              <p:cNvPr id="114" name="Straight Arrow Connector 113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Rectangle 116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B</a:t>
                </a:r>
                <a:endParaRPr lang="en-US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8" name="Group 24"/>
            <p:cNvGrpSpPr/>
            <p:nvPr/>
          </p:nvGrpSpPr>
          <p:grpSpPr>
            <a:xfrm>
              <a:off x="4213615" y="3467100"/>
              <a:ext cx="1206500" cy="420688"/>
              <a:chOff x="3454447" y="5709445"/>
              <a:chExt cx="1206500" cy="420688"/>
            </a:xfrm>
          </p:grpSpPr>
          <p:cxnSp>
            <p:nvCxnSpPr>
              <p:cNvPr id="119" name="Straight Arrow Connector 118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6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Rectangle 121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EYFP</a:t>
                </a:r>
                <a:endParaRPr lang="en-US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23" name="Rectangle 122"/>
            <p:cNvSpPr/>
            <p:nvPr/>
          </p:nvSpPr>
          <p:spPr>
            <a:xfrm>
              <a:off x="985072" y="2780268"/>
              <a:ext cx="595160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err="1" smtClean="0">
                  <a:solidFill>
                    <a:schemeClr val="tx2"/>
                  </a:solidFill>
                </a:rPr>
                <a:t>Dox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cxnSp>
          <p:nvCxnSpPr>
            <p:cNvPr id="124" name="Shape 123"/>
            <p:cNvCxnSpPr/>
            <p:nvPr/>
          </p:nvCxnSpPr>
          <p:spPr>
            <a:xfrm rot="5400000" flipH="1" flipV="1">
              <a:off x="1213829" y="3189597"/>
              <a:ext cx="114300" cy="643906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rot="5400000">
              <a:off x="1093180" y="3290094"/>
              <a:ext cx="355600" cy="1588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Freeform 125"/>
            <p:cNvSpPr/>
            <p:nvPr/>
          </p:nvSpPr>
          <p:spPr>
            <a:xfrm>
              <a:off x="1358900" y="3144244"/>
              <a:ext cx="1549400" cy="310155"/>
            </a:xfrm>
            <a:custGeom>
              <a:avLst/>
              <a:gdLst>
                <a:gd name="connsiteX0" fmla="*/ 0 w 1549400"/>
                <a:gd name="connsiteY0" fmla="*/ 351367 h 351367"/>
                <a:gd name="connsiteX1" fmla="*/ 863600 w 1549400"/>
                <a:gd name="connsiteY1" fmla="*/ 8467 h 351367"/>
                <a:gd name="connsiteX2" fmla="*/ 1549400 w 1549400"/>
                <a:gd name="connsiteY2" fmla="*/ 300567 h 351367"/>
                <a:gd name="connsiteX0" fmla="*/ 0 w 1549400"/>
                <a:gd name="connsiteY0" fmla="*/ 351367 h 351367"/>
                <a:gd name="connsiteX1" fmla="*/ 431800 w 1549400"/>
                <a:gd name="connsiteY1" fmla="*/ 8467 h 351367"/>
                <a:gd name="connsiteX2" fmla="*/ 1549400 w 1549400"/>
                <a:gd name="connsiteY2" fmla="*/ 300567 h 351367"/>
                <a:gd name="connsiteX0" fmla="*/ 0 w 1549400"/>
                <a:gd name="connsiteY0" fmla="*/ 357540 h 357540"/>
                <a:gd name="connsiteX1" fmla="*/ 431800 w 1549400"/>
                <a:gd name="connsiteY1" fmla="*/ 14640 h 357540"/>
                <a:gd name="connsiteX2" fmla="*/ 1549400 w 1549400"/>
                <a:gd name="connsiteY2" fmla="*/ 306740 h 35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9400" h="357540">
                  <a:moveTo>
                    <a:pt x="0" y="357540"/>
                  </a:moveTo>
                  <a:cubicBezTo>
                    <a:pt x="201075" y="0"/>
                    <a:pt x="173567" y="23107"/>
                    <a:pt x="431800" y="14640"/>
                  </a:cubicBezTo>
                  <a:cubicBezTo>
                    <a:pt x="690033" y="6173"/>
                    <a:pt x="1549400" y="306740"/>
                    <a:pt x="1549400" y="306740"/>
                  </a:cubicBezTo>
                </a:path>
              </a:pathLst>
            </a:cu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hape 126"/>
            <p:cNvCxnSpPr/>
            <p:nvPr/>
          </p:nvCxnSpPr>
          <p:spPr>
            <a:xfrm rot="5400000" flipH="1" flipV="1">
              <a:off x="3856147" y="3189596"/>
              <a:ext cx="114300" cy="643906"/>
            </a:xfrm>
            <a:prstGeom prst="bentConnector2">
              <a:avLst/>
            </a:prstGeom>
            <a:ln>
              <a:solidFill>
                <a:schemeClr val="accent2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rot="5400000">
              <a:off x="4147539" y="3453605"/>
              <a:ext cx="177010" cy="158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Down Arrow 130"/>
          <p:cNvSpPr/>
          <p:nvPr/>
        </p:nvSpPr>
        <p:spPr>
          <a:xfrm>
            <a:off x="2895600" y="1689101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Down Arrow 131"/>
          <p:cNvSpPr/>
          <p:nvPr/>
        </p:nvSpPr>
        <p:spPr>
          <a:xfrm>
            <a:off x="2895600" y="2754868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Tool-Chain Example</a:t>
            </a:r>
            <a:endParaRPr lang="en-US" dirty="0"/>
          </a:p>
        </p:txBody>
      </p:sp>
      <p:sp>
        <p:nvSpPr>
          <p:cNvPr id="75" name="Content Placeholder 2"/>
          <p:cNvSpPr txBox="1">
            <a:spLocks/>
          </p:cNvSpPr>
          <p:nvPr/>
        </p:nvSpPr>
        <p:spPr bwMode="auto">
          <a:xfrm>
            <a:off x="190500" y="1231901"/>
            <a:ext cx="53721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(yellow (not (cyan (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Dox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))))</a:t>
            </a:r>
          </a:p>
        </p:txBody>
      </p:sp>
      <p:pic>
        <p:nvPicPr>
          <p:cNvPr id="76" name="Picture 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7510" y="1600200"/>
            <a:ext cx="2885489" cy="470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84"/>
          <p:cNvGrpSpPr/>
          <p:nvPr/>
        </p:nvGrpSpPr>
        <p:grpSpPr>
          <a:xfrm>
            <a:off x="406400" y="2202934"/>
            <a:ext cx="4991100" cy="369332"/>
            <a:chOff x="406400" y="2202934"/>
            <a:chExt cx="4991100" cy="369332"/>
          </a:xfrm>
        </p:grpSpPr>
        <p:sp>
          <p:nvSpPr>
            <p:cNvPr id="77" name="TextBox 76"/>
            <p:cNvSpPr txBox="1"/>
            <p:nvPr/>
          </p:nvSpPr>
          <p:spPr>
            <a:xfrm>
              <a:off x="406400" y="2202934"/>
              <a:ext cx="774700" cy="3693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Dox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625600" y="2202934"/>
              <a:ext cx="812800" cy="369332"/>
            </a:xfrm>
            <a:prstGeom prst="rect">
              <a:avLst/>
            </a:prstGeom>
            <a:solidFill>
              <a:srgbClr val="00F3FF"/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cyan</a:t>
              </a:r>
              <a:endParaRPr 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895600" y="2202934"/>
              <a:ext cx="762000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not</a:t>
              </a:r>
              <a:endParaRPr 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178300" y="2202934"/>
              <a:ext cx="863600" cy="369332"/>
            </a:xfrm>
            <a:prstGeom prst="rect">
              <a:avLst/>
            </a:prstGeom>
            <a:solidFill>
              <a:srgbClr val="FFFF00"/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yellow</a:t>
              </a:r>
              <a:endParaRPr lang="en-US" dirty="0"/>
            </a:p>
          </p:txBody>
        </p:sp>
        <p:cxnSp>
          <p:nvCxnSpPr>
            <p:cNvPr id="81" name="Straight Arrow Connector 80"/>
            <p:cNvCxnSpPr>
              <a:stCxn id="77" idx="3"/>
              <a:endCxn id="78" idx="1"/>
            </p:cNvCxnSpPr>
            <p:nvPr/>
          </p:nvCxnSpPr>
          <p:spPr>
            <a:xfrm>
              <a:off x="1181100" y="2387600"/>
              <a:ext cx="4445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78" idx="3"/>
              <a:endCxn id="79" idx="1"/>
            </p:cNvCxnSpPr>
            <p:nvPr/>
          </p:nvCxnSpPr>
          <p:spPr>
            <a:xfrm>
              <a:off x="2438400" y="2387600"/>
              <a:ext cx="4572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stCxn id="79" idx="3"/>
              <a:endCxn id="80" idx="1"/>
            </p:cNvCxnSpPr>
            <p:nvPr/>
          </p:nvCxnSpPr>
          <p:spPr>
            <a:xfrm>
              <a:off x="3657600" y="2387600"/>
              <a:ext cx="5207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stCxn id="80" idx="3"/>
            </p:cNvCxnSpPr>
            <p:nvPr/>
          </p:nvCxnSpPr>
          <p:spPr>
            <a:xfrm>
              <a:off x="5041900" y="2387600"/>
              <a:ext cx="3556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89"/>
          <p:cNvGrpSpPr/>
          <p:nvPr/>
        </p:nvGrpSpPr>
        <p:grpSpPr>
          <a:xfrm>
            <a:off x="190500" y="2780268"/>
            <a:ext cx="5229615" cy="1107520"/>
            <a:chOff x="190500" y="2780268"/>
            <a:chExt cx="5229615" cy="1107520"/>
          </a:xfrm>
        </p:grpSpPr>
        <p:grpSp>
          <p:nvGrpSpPr>
            <p:cNvPr id="5" name="Group 24"/>
            <p:cNvGrpSpPr/>
            <p:nvPr/>
          </p:nvGrpSpPr>
          <p:grpSpPr>
            <a:xfrm>
              <a:off x="190500" y="3454400"/>
              <a:ext cx="1206500" cy="420688"/>
              <a:chOff x="3454447" y="5709445"/>
              <a:chExt cx="1206500" cy="420688"/>
            </a:xfrm>
          </p:grpSpPr>
          <p:cxnSp>
            <p:nvCxnSpPr>
              <p:cNvPr id="86" name="Straight Arrow Connector 85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Rectangle 88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err="1" smtClean="0">
                    <a:solidFill>
                      <a:schemeClr val="tx2"/>
                    </a:solidFill>
                  </a:rPr>
                  <a:t>rtTA</a:t>
                </a:r>
                <a:endParaRPr lang="en-US" sz="20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6" name="Group 24"/>
            <p:cNvGrpSpPr/>
            <p:nvPr/>
          </p:nvGrpSpPr>
          <p:grpSpPr>
            <a:xfrm>
              <a:off x="1536700" y="3459956"/>
              <a:ext cx="1206500" cy="420688"/>
              <a:chOff x="3454447" y="5709445"/>
              <a:chExt cx="1206500" cy="420688"/>
            </a:xfrm>
          </p:grpSpPr>
          <p:cxnSp>
            <p:nvCxnSpPr>
              <p:cNvPr id="91" name="Straight Arrow Connector 90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rgbClr val="00BEC8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Rectangle 93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rgbClr val="00BEC8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CFP</a:t>
                </a:r>
                <a:endParaRPr lang="en-US" sz="20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7" name="Group 24"/>
            <p:cNvGrpSpPr/>
            <p:nvPr/>
          </p:nvGrpSpPr>
          <p:grpSpPr>
            <a:xfrm>
              <a:off x="2854715" y="3461544"/>
              <a:ext cx="1206500" cy="420688"/>
              <a:chOff x="3454447" y="5709445"/>
              <a:chExt cx="1206500" cy="420688"/>
            </a:xfrm>
          </p:grpSpPr>
          <p:cxnSp>
            <p:nvCxnSpPr>
              <p:cNvPr id="114" name="Straight Arrow Connector 113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Rectangle 116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B</a:t>
                </a:r>
                <a:endParaRPr lang="en-US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8" name="Group 24"/>
            <p:cNvGrpSpPr/>
            <p:nvPr/>
          </p:nvGrpSpPr>
          <p:grpSpPr>
            <a:xfrm>
              <a:off x="4213615" y="3467100"/>
              <a:ext cx="1206500" cy="420688"/>
              <a:chOff x="3454447" y="5709445"/>
              <a:chExt cx="1206500" cy="420688"/>
            </a:xfrm>
          </p:grpSpPr>
          <p:cxnSp>
            <p:nvCxnSpPr>
              <p:cNvPr id="119" name="Straight Arrow Connector 118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6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Rectangle 121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EYFP</a:t>
                </a:r>
                <a:endParaRPr lang="en-US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23" name="Rectangle 122"/>
            <p:cNvSpPr/>
            <p:nvPr/>
          </p:nvSpPr>
          <p:spPr>
            <a:xfrm>
              <a:off x="985072" y="2780268"/>
              <a:ext cx="595160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err="1" smtClean="0">
                  <a:solidFill>
                    <a:schemeClr val="tx2"/>
                  </a:solidFill>
                </a:rPr>
                <a:t>Dox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cxnSp>
          <p:nvCxnSpPr>
            <p:cNvPr id="124" name="Shape 123"/>
            <p:cNvCxnSpPr/>
            <p:nvPr/>
          </p:nvCxnSpPr>
          <p:spPr>
            <a:xfrm rot="5400000" flipH="1" flipV="1">
              <a:off x="1213829" y="3189597"/>
              <a:ext cx="114300" cy="643906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rot="5400000">
              <a:off x="1093180" y="3290094"/>
              <a:ext cx="355600" cy="1588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Freeform 125"/>
            <p:cNvSpPr/>
            <p:nvPr/>
          </p:nvSpPr>
          <p:spPr>
            <a:xfrm>
              <a:off x="1358900" y="3144244"/>
              <a:ext cx="1549400" cy="310155"/>
            </a:xfrm>
            <a:custGeom>
              <a:avLst/>
              <a:gdLst>
                <a:gd name="connsiteX0" fmla="*/ 0 w 1549400"/>
                <a:gd name="connsiteY0" fmla="*/ 351367 h 351367"/>
                <a:gd name="connsiteX1" fmla="*/ 863600 w 1549400"/>
                <a:gd name="connsiteY1" fmla="*/ 8467 h 351367"/>
                <a:gd name="connsiteX2" fmla="*/ 1549400 w 1549400"/>
                <a:gd name="connsiteY2" fmla="*/ 300567 h 351367"/>
                <a:gd name="connsiteX0" fmla="*/ 0 w 1549400"/>
                <a:gd name="connsiteY0" fmla="*/ 351367 h 351367"/>
                <a:gd name="connsiteX1" fmla="*/ 431800 w 1549400"/>
                <a:gd name="connsiteY1" fmla="*/ 8467 h 351367"/>
                <a:gd name="connsiteX2" fmla="*/ 1549400 w 1549400"/>
                <a:gd name="connsiteY2" fmla="*/ 300567 h 351367"/>
                <a:gd name="connsiteX0" fmla="*/ 0 w 1549400"/>
                <a:gd name="connsiteY0" fmla="*/ 357540 h 357540"/>
                <a:gd name="connsiteX1" fmla="*/ 431800 w 1549400"/>
                <a:gd name="connsiteY1" fmla="*/ 14640 h 357540"/>
                <a:gd name="connsiteX2" fmla="*/ 1549400 w 1549400"/>
                <a:gd name="connsiteY2" fmla="*/ 306740 h 35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9400" h="357540">
                  <a:moveTo>
                    <a:pt x="0" y="357540"/>
                  </a:moveTo>
                  <a:cubicBezTo>
                    <a:pt x="201075" y="0"/>
                    <a:pt x="173567" y="23107"/>
                    <a:pt x="431800" y="14640"/>
                  </a:cubicBezTo>
                  <a:cubicBezTo>
                    <a:pt x="690033" y="6173"/>
                    <a:pt x="1549400" y="306740"/>
                    <a:pt x="1549400" y="306740"/>
                  </a:cubicBezTo>
                </a:path>
              </a:pathLst>
            </a:cu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hape 126"/>
            <p:cNvCxnSpPr/>
            <p:nvPr/>
          </p:nvCxnSpPr>
          <p:spPr>
            <a:xfrm rot="5400000" flipH="1" flipV="1">
              <a:off x="3856147" y="3189596"/>
              <a:ext cx="114300" cy="643906"/>
            </a:xfrm>
            <a:prstGeom prst="bentConnector2">
              <a:avLst/>
            </a:prstGeom>
            <a:ln>
              <a:solidFill>
                <a:schemeClr val="accent2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rot="5400000">
              <a:off x="4147539" y="3453605"/>
              <a:ext cx="177010" cy="158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Down Arrow 130"/>
          <p:cNvSpPr/>
          <p:nvPr/>
        </p:nvSpPr>
        <p:spPr>
          <a:xfrm>
            <a:off x="2895600" y="1689101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Down Arrow 131"/>
          <p:cNvSpPr/>
          <p:nvPr/>
        </p:nvSpPr>
        <p:spPr>
          <a:xfrm>
            <a:off x="2895600" y="2754868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Down Arrow 132"/>
          <p:cNvSpPr/>
          <p:nvPr/>
        </p:nvSpPr>
        <p:spPr>
          <a:xfrm>
            <a:off x="2889250" y="3974995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112"/>
          <p:cNvGrpSpPr/>
          <p:nvPr/>
        </p:nvGrpSpPr>
        <p:grpSpPr>
          <a:xfrm>
            <a:off x="50799" y="4279224"/>
            <a:ext cx="5778501" cy="967302"/>
            <a:chOff x="50799" y="4279224"/>
            <a:chExt cx="5778501" cy="967302"/>
          </a:xfrm>
        </p:grpSpPr>
        <p:cxnSp>
          <p:nvCxnSpPr>
            <p:cNvPr id="74" name="Straight Connector 73"/>
            <p:cNvCxnSpPr/>
            <p:nvPr/>
          </p:nvCxnSpPr>
          <p:spPr bwMode="auto">
            <a:xfrm>
              <a:off x="106435" y="4588520"/>
              <a:ext cx="5644076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Bent Arrow 94"/>
            <p:cNvSpPr/>
            <p:nvPr/>
          </p:nvSpPr>
          <p:spPr bwMode="auto">
            <a:xfrm>
              <a:off x="199434" y="4413882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6" name="Down Arrow 95"/>
            <p:cNvSpPr/>
            <p:nvPr/>
          </p:nvSpPr>
          <p:spPr bwMode="auto">
            <a:xfrm rot="5400000" flipV="1">
              <a:off x="910603" y="4351688"/>
              <a:ext cx="297283" cy="520764"/>
            </a:xfrm>
            <a:prstGeom prst="downArrow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76200" dist="88900" dir="36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 dirty="0"/>
            </a:p>
          </p:txBody>
        </p:sp>
        <p:sp>
          <p:nvSpPr>
            <p:cNvPr id="97" name="TextBox 49"/>
            <p:cNvSpPr txBox="1">
              <a:spLocks noChangeArrowheads="1"/>
            </p:cNvSpPr>
            <p:nvPr/>
          </p:nvSpPr>
          <p:spPr bwMode="auto">
            <a:xfrm>
              <a:off x="50799" y="4810261"/>
              <a:ext cx="7182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pHef1a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98" name="TextBox 53"/>
            <p:cNvSpPr txBox="1">
              <a:spLocks noChangeArrowheads="1"/>
            </p:cNvSpPr>
            <p:nvPr/>
          </p:nvSpPr>
          <p:spPr bwMode="auto">
            <a:xfrm>
              <a:off x="570895" y="4810258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rtTA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99" name="Bent Arrow 98"/>
            <p:cNvSpPr/>
            <p:nvPr/>
          </p:nvSpPr>
          <p:spPr bwMode="auto">
            <a:xfrm>
              <a:off x="1419615" y="4399929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0" name="TextBox 49"/>
            <p:cNvSpPr txBox="1">
              <a:spLocks noChangeArrowheads="1"/>
            </p:cNvSpPr>
            <p:nvPr/>
          </p:nvSpPr>
          <p:spPr bwMode="auto">
            <a:xfrm>
              <a:off x="1270980" y="4796308"/>
              <a:ext cx="7182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pTre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1" name="TextBox 53"/>
            <p:cNvSpPr txBox="1">
              <a:spLocks noChangeArrowheads="1"/>
            </p:cNvSpPr>
            <p:nvPr/>
          </p:nvSpPr>
          <p:spPr bwMode="auto">
            <a:xfrm>
              <a:off x="1803776" y="4796305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CFP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2" name="Bent Arrow 101"/>
            <p:cNvSpPr/>
            <p:nvPr/>
          </p:nvSpPr>
          <p:spPr bwMode="auto">
            <a:xfrm>
              <a:off x="2621369" y="4415135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3" name="Down Arrow 102"/>
            <p:cNvSpPr/>
            <p:nvPr/>
          </p:nvSpPr>
          <p:spPr bwMode="auto">
            <a:xfrm rot="5400000" flipV="1">
              <a:off x="3345238" y="4327541"/>
              <a:ext cx="297283" cy="520764"/>
            </a:xfrm>
            <a:prstGeom prst="downArrow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76200" dist="88900" dir="36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 dirty="0"/>
            </a:p>
          </p:txBody>
        </p:sp>
        <p:sp>
          <p:nvSpPr>
            <p:cNvPr id="104" name="TextBox 49"/>
            <p:cNvSpPr txBox="1">
              <a:spLocks noChangeArrowheads="1"/>
            </p:cNvSpPr>
            <p:nvPr/>
          </p:nvSpPr>
          <p:spPr bwMode="auto">
            <a:xfrm>
              <a:off x="2472734" y="4811514"/>
              <a:ext cx="7182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pTre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5" name="TextBox 53"/>
            <p:cNvSpPr txBox="1">
              <a:spLocks noChangeArrowheads="1"/>
            </p:cNvSpPr>
            <p:nvPr/>
          </p:nvSpPr>
          <p:spPr bwMode="auto">
            <a:xfrm>
              <a:off x="3005530" y="4786111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LacI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6" name="Bent Arrow 105"/>
            <p:cNvSpPr/>
            <p:nvPr/>
          </p:nvSpPr>
          <p:spPr bwMode="auto">
            <a:xfrm>
              <a:off x="4235250" y="4388482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TextBox 49"/>
            <p:cNvSpPr txBox="1">
              <a:spLocks noChangeArrowheads="1"/>
            </p:cNvSpPr>
            <p:nvPr/>
          </p:nvSpPr>
          <p:spPr bwMode="auto">
            <a:xfrm>
              <a:off x="4035815" y="4784861"/>
              <a:ext cx="8115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pHef1a-LacO1Oid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8" name="TextBox 53"/>
            <p:cNvSpPr txBox="1">
              <a:spLocks noChangeArrowheads="1"/>
            </p:cNvSpPr>
            <p:nvPr/>
          </p:nvSpPr>
          <p:spPr bwMode="auto">
            <a:xfrm>
              <a:off x="4581311" y="4784858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EYFP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 rot="5400000">
              <a:off x="3911600" y="4436179"/>
              <a:ext cx="152400" cy="3048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53"/>
            <p:cNvSpPr txBox="1">
              <a:spLocks noChangeArrowheads="1"/>
            </p:cNvSpPr>
            <p:nvPr/>
          </p:nvSpPr>
          <p:spPr bwMode="auto">
            <a:xfrm>
              <a:off x="3684434" y="4797561"/>
              <a:ext cx="6096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mirff4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448300" y="4399929"/>
              <a:ext cx="152400" cy="3048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TextBox 53"/>
            <p:cNvSpPr txBox="1">
              <a:spLocks noChangeArrowheads="1"/>
            </p:cNvSpPr>
            <p:nvPr/>
          </p:nvSpPr>
          <p:spPr bwMode="auto">
            <a:xfrm>
              <a:off x="5219700" y="4815357"/>
              <a:ext cx="6096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4xff4</a:t>
              </a:r>
              <a:endParaRPr lang="en-US" sz="1200" dirty="0">
                <a:latin typeface="Calibri" pitchFamily="34" charset="0"/>
              </a:endParaRPr>
            </a:p>
          </p:txBody>
        </p:sp>
        <p:grpSp>
          <p:nvGrpSpPr>
            <p:cNvPr id="10" name="Group 62"/>
            <p:cNvGrpSpPr>
              <a:grpSpLocks/>
            </p:cNvGrpSpPr>
            <p:nvPr/>
          </p:nvGrpSpPr>
          <p:grpSpPr bwMode="auto">
            <a:xfrm>
              <a:off x="4955423" y="4279224"/>
              <a:ext cx="257069" cy="398149"/>
              <a:chOff x="8605239" y="4191000"/>
              <a:chExt cx="257319" cy="398031"/>
            </a:xfrm>
          </p:grpSpPr>
          <p:sp>
            <p:nvSpPr>
              <p:cNvPr id="137" name="Oval 136"/>
              <p:cNvSpPr/>
              <p:nvPr/>
            </p:nvSpPr>
            <p:spPr bwMode="auto">
              <a:xfrm>
                <a:off x="8605239" y="4191000"/>
                <a:ext cx="257319" cy="277465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149987" dist="250190" dir="8460000" algn="ctr">
                  <a:schemeClr val="bg1">
                    <a:alpha val="28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ontrasting" dir="t"/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38" name="Freeform 137"/>
              <p:cNvSpPr/>
              <p:nvPr/>
            </p:nvSpPr>
            <p:spPr bwMode="auto">
              <a:xfrm>
                <a:off x="8703878" y="4313277"/>
                <a:ext cx="73520" cy="118914"/>
              </a:xfrm>
              <a:custGeom>
                <a:avLst/>
                <a:gdLst>
                  <a:gd name="connsiteX0" fmla="*/ 0 w 109259"/>
                  <a:gd name="connsiteY0" fmla="*/ 185097 h 185097"/>
                  <a:gd name="connsiteX1" fmla="*/ 9144 w 109259"/>
                  <a:gd name="connsiteY1" fmla="*/ 75369 h 185097"/>
                  <a:gd name="connsiteX2" fmla="*/ 18288 w 109259"/>
                  <a:gd name="connsiteY2" fmla="*/ 47937 h 185097"/>
                  <a:gd name="connsiteX3" fmla="*/ 45720 w 109259"/>
                  <a:gd name="connsiteY3" fmla="*/ 57081 h 185097"/>
                  <a:gd name="connsiteX4" fmla="*/ 82296 w 109259"/>
                  <a:gd name="connsiteY4" fmla="*/ 38793 h 185097"/>
                  <a:gd name="connsiteX5" fmla="*/ 100584 w 109259"/>
                  <a:gd name="connsiteY5" fmla="*/ 175953 h 185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259" h="185097">
                    <a:moveTo>
                      <a:pt x="0" y="185097"/>
                    </a:moveTo>
                    <a:cubicBezTo>
                      <a:pt x="3048" y="148521"/>
                      <a:pt x="4293" y="111750"/>
                      <a:pt x="9144" y="75369"/>
                    </a:cubicBezTo>
                    <a:cubicBezTo>
                      <a:pt x="10418" y="65815"/>
                      <a:pt x="9667" y="52248"/>
                      <a:pt x="18288" y="47937"/>
                    </a:cubicBezTo>
                    <a:cubicBezTo>
                      <a:pt x="26909" y="43626"/>
                      <a:pt x="36576" y="54033"/>
                      <a:pt x="45720" y="57081"/>
                    </a:cubicBezTo>
                    <a:cubicBezTo>
                      <a:pt x="49045" y="47106"/>
                      <a:pt x="54587" y="0"/>
                      <a:pt x="82296" y="38793"/>
                    </a:cubicBezTo>
                    <a:cubicBezTo>
                      <a:pt x="109259" y="76541"/>
                      <a:pt x="100584" y="135770"/>
                      <a:pt x="100584" y="175953"/>
                    </a:cubicBezTo>
                  </a:path>
                </a:pathLst>
              </a:custGeom>
              <a:ln w="19050"/>
              <a:scene3d>
                <a:camera prst="orthographicFront">
                  <a:rot lat="0" lon="0" rev="0"/>
                </a:camera>
                <a:lightRig rig="contrasting" dir="t"/>
              </a:scene3d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39" name="Rounded Rectangle 138"/>
              <p:cNvSpPr/>
              <p:nvPr/>
            </p:nvSpPr>
            <p:spPr bwMode="auto">
              <a:xfrm>
                <a:off x="8664974" y="4430479"/>
                <a:ext cx="147039" cy="158552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/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</p:grpSp>
        <p:grpSp>
          <p:nvGrpSpPr>
            <p:cNvPr id="11" name="Group 390"/>
            <p:cNvGrpSpPr>
              <a:grpSpLocks/>
            </p:cNvGrpSpPr>
            <p:nvPr/>
          </p:nvGrpSpPr>
          <p:grpSpPr bwMode="auto">
            <a:xfrm>
              <a:off x="2152713" y="4288212"/>
              <a:ext cx="257324" cy="387786"/>
              <a:chOff x="2790681" y="5334000"/>
              <a:chExt cx="257319" cy="387152"/>
            </a:xfrm>
          </p:grpSpPr>
          <p:sp>
            <p:nvSpPr>
              <p:cNvPr id="141" name="Oval 140"/>
              <p:cNvSpPr/>
              <p:nvPr/>
            </p:nvSpPr>
            <p:spPr bwMode="auto">
              <a:xfrm>
                <a:off x="2790681" y="5334000"/>
                <a:ext cx="257319" cy="277465"/>
              </a:xfrm>
              <a:prstGeom prst="ellipse">
                <a:avLst/>
              </a:prstGeom>
              <a:solidFill>
                <a:srgbClr val="30D0F0"/>
              </a:solidFill>
              <a:ln>
                <a:noFill/>
              </a:ln>
              <a:effectLst>
                <a:outerShdw blurRad="149987" dist="250190" dir="8460000" algn="ctr">
                  <a:schemeClr val="bg1">
                    <a:alpha val="28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ontrasting" dir="t"/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42" name="Rounded Rectangle 141"/>
              <p:cNvSpPr/>
              <p:nvPr/>
            </p:nvSpPr>
            <p:spPr bwMode="auto">
              <a:xfrm>
                <a:off x="2849414" y="5562600"/>
                <a:ext cx="147039" cy="158552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/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43" name="Freeform 142"/>
              <p:cNvSpPr/>
              <p:nvPr/>
            </p:nvSpPr>
            <p:spPr bwMode="auto">
              <a:xfrm>
                <a:off x="2888278" y="5442099"/>
                <a:ext cx="73520" cy="118914"/>
              </a:xfrm>
              <a:custGeom>
                <a:avLst/>
                <a:gdLst>
                  <a:gd name="connsiteX0" fmla="*/ 0 w 109259"/>
                  <a:gd name="connsiteY0" fmla="*/ 185097 h 185097"/>
                  <a:gd name="connsiteX1" fmla="*/ 9144 w 109259"/>
                  <a:gd name="connsiteY1" fmla="*/ 75369 h 185097"/>
                  <a:gd name="connsiteX2" fmla="*/ 18288 w 109259"/>
                  <a:gd name="connsiteY2" fmla="*/ 47937 h 185097"/>
                  <a:gd name="connsiteX3" fmla="*/ 45720 w 109259"/>
                  <a:gd name="connsiteY3" fmla="*/ 57081 h 185097"/>
                  <a:gd name="connsiteX4" fmla="*/ 82296 w 109259"/>
                  <a:gd name="connsiteY4" fmla="*/ 38793 h 185097"/>
                  <a:gd name="connsiteX5" fmla="*/ 100584 w 109259"/>
                  <a:gd name="connsiteY5" fmla="*/ 175953 h 185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259" h="185097">
                    <a:moveTo>
                      <a:pt x="0" y="185097"/>
                    </a:moveTo>
                    <a:cubicBezTo>
                      <a:pt x="3048" y="148521"/>
                      <a:pt x="4293" y="111750"/>
                      <a:pt x="9144" y="75369"/>
                    </a:cubicBezTo>
                    <a:cubicBezTo>
                      <a:pt x="10418" y="65815"/>
                      <a:pt x="9667" y="52248"/>
                      <a:pt x="18288" y="47937"/>
                    </a:cubicBezTo>
                    <a:cubicBezTo>
                      <a:pt x="26909" y="43626"/>
                      <a:pt x="36576" y="54033"/>
                      <a:pt x="45720" y="57081"/>
                    </a:cubicBezTo>
                    <a:cubicBezTo>
                      <a:pt x="49045" y="47106"/>
                      <a:pt x="54587" y="0"/>
                      <a:pt x="82296" y="38793"/>
                    </a:cubicBezTo>
                    <a:cubicBezTo>
                      <a:pt x="109259" y="76541"/>
                      <a:pt x="100584" y="135770"/>
                      <a:pt x="100584" y="175953"/>
                    </a:cubicBezTo>
                  </a:path>
                </a:pathLst>
              </a:custGeom>
              <a:ln w="19050"/>
              <a:scene3d>
                <a:camera prst="orthographicFront">
                  <a:rot lat="0" lon="0" rev="0"/>
                </a:camera>
                <a:lightRig rig="contrasting" dir="t"/>
              </a:scene3d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</p:grpSp>
      </p:grpSp>
      <p:sp>
        <p:nvSpPr>
          <p:cNvPr id="72" name="Slide Number Placeholder 7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Tool-Chain Example</a:t>
            </a:r>
            <a:endParaRPr lang="en-US" dirty="0"/>
          </a:p>
        </p:txBody>
      </p:sp>
      <p:sp>
        <p:nvSpPr>
          <p:cNvPr id="75" name="Content Placeholder 2"/>
          <p:cNvSpPr txBox="1">
            <a:spLocks/>
          </p:cNvSpPr>
          <p:nvPr/>
        </p:nvSpPr>
        <p:spPr bwMode="auto">
          <a:xfrm>
            <a:off x="190500" y="1231901"/>
            <a:ext cx="53721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(yellow (not (cyan (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Dox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))))</a:t>
            </a:r>
          </a:p>
        </p:txBody>
      </p:sp>
      <p:pic>
        <p:nvPicPr>
          <p:cNvPr id="76" name="Picture 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7510" y="1600200"/>
            <a:ext cx="2885489" cy="470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84"/>
          <p:cNvGrpSpPr/>
          <p:nvPr/>
        </p:nvGrpSpPr>
        <p:grpSpPr>
          <a:xfrm>
            <a:off x="406400" y="2202934"/>
            <a:ext cx="4991100" cy="369332"/>
            <a:chOff x="406400" y="2202934"/>
            <a:chExt cx="4991100" cy="369332"/>
          </a:xfrm>
        </p:grpSpPr>
        <p:sp>
          <p:nvSpPr>
            <p:cNvPr id="77" name="TextBox 76"/>
            <p:cNvSpPr txBox="1"/>
            <p:nvPr/>
          </p:nvSpPr>
          <p:spPr>
            <a:xfrm>
              <a:off x="406400" y="2202934"/>
              <a:ext cx="774700" cy="3693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Dox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625600" y="2202934"/>
              <a:ext cx="812800" cy="369332"/>
            </a:xfrm>
            <a:prstGeom prst="rect">
              <a:avLst/>
            </a:prstGeom>
            <a:solidFill>
              <a:srgbClr val="00F3FF"/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cyan</a:t>
              </a:r>
              <a:endParaRPr 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895600" y="2202934"/>
              <a:ext cx="762000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not</a:t>
              </a:r>
              <a:endParaRPr 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178300" y="2202934"/>
              <a:ext cx="863600" cy="369332"/>
            </a:xfrm>
            <a:prstGeom prst="rect">
              <a:avLst/>
            </a:prstGeom>
            <a:solidFill>
              <a:srgbClr val="FFFF00"/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yellow</a:t>
              </a:r>
              <a:endParaRPr lang="en-US" dirty="0"/>
            </a:p>
          </p:txBody>
        </p:sp>
        <p:cxnSp>
          <p:nvCxnSpPr>
            <p:cNvPr id="81" name="Straight Arrow Connector 80"/>
            <p:cNvCxnSpPr>
              <a:stCxn id="77" idx="3"/>
              <a:endCxn id="78" idx="1"/>
            </p:cNvCxnSpPr>
            <p:nvPr/>
          </p:nvCxnSpPr>
          <p:spPr>
            <a:xfrm>
              <a:off x="1181100" y="2387600"/>
              <a:ext cx="4445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78" idx="3"/>
              <a:endCxn id="79" idx="1"/>
            </p:cNvCxnSpPr>
            <p:nvPr/>
          </p:nvCxnSpPr>
          <p:spPr>
            <a:xfrm>
              <a:off x="2438400" y="2387600"/>
              <a:ext cx="4572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stCxn id="79" idx="3"/>
              <a:endCxn id="80" idx="1"/>
            </p:cNvCxnSpPr>
            <p:nvPr/>
          </p:nvCxnSpPr>
          <p:spPr>
            <a:xfrm>
              <a:off x="3657600" y="2387600"/>
              <a:ext cx="5207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stCxn id="80" idx="3"/>
            </p:cNvCxnSpPr>
            <p:nvPr/>
          </p:nvCxnSpPr>
          <p:spPr>
            <a:xfrm>
              <a:off x="5041900" y="2387600"/>
              <a:ext cx="3556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89"/>
          <p:cNvGrpSpPr/>
          <p:nvPr/>
        </p:nvGrpSpPr>
        <p:grpSpPr>
          <a:xfrm>
            <a:off x="190500" y="2780268"/>
            <a:ext cx="5229615" cy="1107520"/>
            <a:chOff x="190500" y="2780268"/>
            <a:chExt cx="5229615" cy="1107520"/>
          </a:xfrm>
        </p:grpSpPr>
        <p:grpSp>
          <p:nvGrpSpPr>
            <p:cNvPr id="5" name="Group 24"/>
            <p:cNvGrpSpPr/>
            <p:nvPr/>
          </p:nvGrpSpPr>
          <p:grpSpPr>
            <a:xfrm>
              <a:off x="190500" y="3454400"/>
              <a:ext cx="1206500" cy="420688"/>
              <a:chOff x="3454447" y="5709445"/>
              <a:chExt cx="1206500" cy="420688"/>
            </a:xfrm>
          </p:grpSpPr>
          <p:cxnSp>
            <p:nvCxnSpPr>
              <p:cNvPr id="86" name="Straight Arrow Connector 85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Rectangle 88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err="1" smtClean="0">
                    <a:solidFill>
                      <a:schemeClr val="tx2"/>
                    </a:solidFill>
                  </a:rPr>
                  <a:t>rtTA</a:t>
                </a:r>
                <a:endParaRPr lang="en-US" sz="20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6" name="Group 24"/>
            <p:cNvGrpSpPr/>
            <p:nvPr/>
          </p:nvGrpSpPr>
          <p:grpSpPr>
            <a:xfrm>
              <a:off x="1536700" y="3459956"/>
              <a:ext cx="1206500" cy="420688"/>
              <a:chOff x="3454447" y="5709445"/>
              <a:chExt cx="1206500" cy="420688"/>
            </a:xfrm>
          </p:grpSpPr>
          <p:cxnSp>
            <p:nvCxnSpPr>
              <p:cNvPr id="91" name="Straight Arrow Connector 90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rgbClr val="00BEC8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Rectangle 93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rgbClr val="00BEC8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CFP</a:t>
                </a:r>
                <a:endParaRPr lang="en-US" sz="20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7" name="Group 24"/>
            <p:cNvGrpSpPr/>
            <p:nvPr/>
          </p:nvGrpSpPr>
          <p:grpSpPr>
            <a:xfrm>
              <a:off x="2854715" y="3461544"/>
              <a:ext cx="1206500" cy="420688"/>
              <a:chOff x="3454447" y="5709445"/>
              <a:chExt cx="1206500" cy="420688"/>
            </a:xfrm>
          </p:grpSpPr>
          <p:cxnSp>
            <p:nvCxnSpPr>
              <p:cNvPr id="114" name="Straight Arrow Connector 113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Rectangle 116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B</a:t>
                </a:r>
                <a:endParaRPr lang="en-US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8" name="Group 24"/>
            <p:cNvGrpSpPr/>
            <p:nvPr/>
          </p:nvGrpSpPr>
          <p:grpSpPr>
            <a:xfrm>
              <a:off x="4213615" y="3467100"/>
              <a:ext cx="1206500" cy="420688"/>
              <a:chOff x="3454447" y="5709445"/>
              <a:chExt cx="1206500" cy="420688"/>
            </a:xfrm>
          </p:grpSpPr>
          <p:cxnSp>
            <p:nvCxnSpPr>
              <p:cNvPr id="119" name="Straight Arrow Connector 118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6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Rectangle 121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EYFP</a:t>
                </a:r>
                <a:endParaRPr lang="en-US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23" name="Rectangle 122"/>
            <p:cNvSpPr/>
            <p:nvPr/>
          </p:nvSpPr>
          <p:spPr>
            <a:xfrm>
              <a:off x="985072" y="2780268"/>
              <a:ext cx="595160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err="1" smtClean="0">
                  <a:solidFill>
                    <a:schemeClr val="tx2"/>
                  </a:solidFill>
                </a:rPr>
                <a:t>Dox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cxnSp>
          <p:nvCxnSpPr>
            <p:cNvPr id="124" name="Shape 123"/>
            <p:cNvCxnSpPr/>
            <p:nvPr/>
          </p:nvCxnSpPr>
          <p:spPr>
            <a:xfrm rot="5400000" flipH="1" flipV="1">
              <a:off x="1213829" y="3189597"/>
              <a:ext cx="114300" cy="643906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rot="5400000">
              <a:off x="1093180" y="3290094"/>
              <a:ext cx="355600" cy="1588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Freeform 125"/>
            <p:cNvSpPr/>
            <p:nvPr/>
          </p:nvSpPr>
          <p:spPr>
            <a:xfrm>
              <a:off x="1358900" y="3144244"/>
              <a:ext cx="1549400" cy="310155"/>
            </a:xfrm>
            <a:custGeom>
              <a:avLst/>
              <a:gdLst>
                <a:gd name="connsiteX0" fmla="*/ 0 w 1549400"/>
                <a:gd name="connsiteY0" fmla="*/ 351367 h 351367"/>
                <a:gd name="connsiteX1" fmla="*/ 863600 w 1549400"/>
                <a:gd name="connsiteY1" fmla="*/ 8467 h 351367"/>
                <a:gd name="connsiteX2" fmla="*/ 1549400 w 1549400"/>
                <a:gd name="connsiteY2" fmla="*/ 300567 h 351367"/>
                <a:gd name="connsiteX0" fmla="*/ 0 w 1549400"/>
                <a:gd name="connsiteY0" fmla="*/ 351367 h 351367"/>
                <a:gd name="connsiteX1" fmla="*/ 431800 w 1549400"/>
                <a:gd name="connsiteY1" fmla="*/ 8467 h 351367"/>
                <a:gd name="connsiteX2" fmla="*/ 1549400 w 1549400"/>
                <a:gd name="connsiteY2" fmla="*/ 300567 h 351367"/>
                <a:gd name="connsiteX0" fmla="*/ 0 w 1549400"/>
                <a:gd name="connsiteY0" fmla="*/ 357540 h 357540"/>
                <a:gd name="connsiteX1" fmla="*/ 431800 w 1549400"/>
                <a:gd name="connsiteY1" fmla="*/ 14640 h 357540"/>
                <a:gd name="connsiteX2" fmla="*/ 1549400 w 1549400"/>
                <a:gd name="connsiteY2" fmla="*/ 306740 h 35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9400" h="357540">
                  <a:moveTo>
                    <a:pt x="0" y="357540"/>
                  </a:moveTo>
                  <a:cubicBezTo>
                    <a:pt x="201075" y="0"/>
                    <a:pt x="173567" y="23107"/>
                    <a:pt x="431800" y="14640"/>
                  </a:cubicBezTo>
                  <a:cubicBezTo>
                    <a:pt x="690033" y="6173"/>
                    <a:pt x="1549400" y="306740"/>
                    <a:pt x="1549400" y="306740"/>
                  </a:cubicBezTo>
                </a:path>
              </a:pathLst>
            </a:cu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hape 126"/>
            <p:cNvCxnSpPr/>
            <p:nvPr/>
          </p:nvCxnSpPr>
          <p:spPr>
            <a:xfrm rot="5400000" flipH="1" flipV="1">
              <a:off x="3856147" y="3189596"/>
              <a:ext cx="114300" cy="643906"/>
            </a:xfrm>
            <a:prstGeom prst="bentConnector2">
              <a:avLst/>
            </a:prstGeom>
            <a:ln>
              <a:solidFill>
                <a:schemeClr val="accent2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rot="5400000">
              <a:off x="4147539" y="3453605"/>
              <a:ext cx="177010" cy="158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Down Arrow 130"/>
          <p:cNvSpPr/>
          <p:nvPr/>
        </p:nvSpPr>
        <p:spPr>
          <a:xfrm>
            <a:off x="2895600" y="1689101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Down Arrow 131"/>
          <p:cNvSpPr/>
          <p:nvPr/>
        </p:nvSpPr>
        <p:spPr>
          <a:xfrm>
            <a:off x="2895600" y="2754868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Down Arrow 132"/>
          <p:cNvSpPr/>
          <p:nvPr/>
        </p:nvSpPr>
        <p:spPr>
          <a:xfrm>
            <a:off x="2889250" y="3974995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Down Arrow 133"/>
          <p:cNvSpPr/>
          <p:nvPr/>
        </p:nvSpPr>
        <p:spPr>
          <a:xfrm>
            <a:off x="2881298" y="5099957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 descr="evoware_program_screenshot.bmp"/>
          <p:cNvPicPr>
            <a:picLocks noChangeAspect="1"/>
          </p:cNvPicPr>
          <p:nvPr/>
        </p:nvPicPr>
        <p:blipFill>
          <a:blip r:embed="rId3"/>
          <a:srcRect r="43408"/>
          <a:stretch>
            <a:fillRect/>
          </a:stretch>
        </p:blipFill>
        <p:spPr>
          <a:xfrm>
            <a:off x="372543" y="5601089"/>
            <a:ext cx="3121907" cy="1133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Group 112"/>
          <p:cNvGrpSpPr/>
          <p:nvPr/>
        </p:nvGrpSpPr>
        <p:grpSpPr>
          <a:xfrm>
            <a:off x="50799" y="4279224"/>
            <a:ext cx="5778501" cy="967302"/>
            <a:chOff x="50799" y="4279224"/>
            <a:chExt cx="5778501" cy="967302"/>
          </a:xfrm>
        </p:grpSpPr>
        <p:cxnSp>
          <p:nvCxnSpPr>
            <p:cNvPr id="74" name="Straight Connector 73"/>
            <p:cNvCxnSpPr/>
            <p:nvPr/>
          </p:nvCxnSpPr>
          <p:spPr bwMode="auto">
            <a:xfrm>
              <a:off x="106435" y="4588520"/>
              <a:ext cx="5644076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Bent Arrow 94"/>
            <p:cNvSpPr/>
            <p:nvPr/>
          </p:nvSpPr>
          <p:spPr bwMode="auto">
            <a:xfrm>
              <a:off x="199434" y="4413882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6" name="Down Arrow 95"/>
            <p:cNvSpPr/>
            <p:nvPr/>
          </p:nvSpPr>
          <p:spPr bwMode="auto">
            <a:xfrm rot="5400000" flipV="1">
              <a:off x="910603" y="4351688"/>
              <a:ext cx="297283" cy="520764"/>
            </a:xfrm>
            <a:prstGeom prst="downArrow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76200" dist="88900" dir="36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 dirty="0"/>
            </a:p>
          </p:txBody>
        </p:sp>
        <p:sp>
          <p:nvSpPr>
            <p:cNvPr id="97" name="TextBox 49"/>
            <p:cNvSpPr txBox="1">
              <a:spLocks noChangeArrowheads="1"/>
            </p:cNvSpPr>
            <p:nvPr/>
          </p:nvSpPr>
          <p:spPr bwMode="auto">
            <a:xfrm>
              <a:off x="50799" y="4810261"/>
              <a:ext cx="7182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pHef1a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98" name="TextBox 53"/>
            <p:cNvSpPr txBox="1">
              <a:spLocks noChangeArrowheads="1"/>
            </p:cNvSpPr>
            <p:nvPr/>
          </p:nvSpPr>
          <p:spPr bwMode="auto">
            <a:xfrm>
              <a:off x="570895" y="4810258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rtTA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99" name="Bent Arrow 98"/>
            <p:cNvSpPr/>
            <p:nvPr/>
          </p:nvSpPr>
          <p:spPr bwMode="auto">
            <a:xfrm>
              <a:off x="1419615" y="4399929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0" name="TextBox 49"/>
            <p:cNvSpPr txBox="1">
              <a:spLocks noChangeArrowheads="1"/>
            </p:cNvSpPr>
            <p:nvPr/>
          </p:nvSpPr>
          <p:spPr bwMode="auto">
            <a:xfrm>
              <a:off x="1270980" y="4796308"/>
              <a:ext cx="7182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pTre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1" name="TextBox 53"/>
            <p:cNvSpPr txBox="1">
              <a:spLocks noChangeArrowheads="1"/>
            </p:cNvSpPr>
            <p:nvPr/>
          </p:nvSpPr>
          <p:spPr bwMode="auto">
            <a:xfrm>
              <a:off x="1803776" y="4796305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CFP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2" name="Bent Arrow 101"/>
            <p:cNvSpPr/>
            <p:nvPr/>
          </p:nvSpPr>
          <p:spPr bwMode="auto">
            <a:xfrm>
              <a:off x="2621369" y="4415135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3" name="Down Arrow 102"/>
            <p:cNvSpPr/>
            <p:nvPr/>
          </p:nvSpPr>
          <p:spPr bwMode="auto">
            <a:xfrm rot="5400000" flipV="1">
              <a:off x="3345238" y="4327541"/>
              <a:ext cx="297283" cy="520764"/>
            </a:xfrm>
            <a:prstGeom prst="downArrow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76200" dist="88900" dir="36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 dirty="0"/>
            </a:p>
          </p:txBody>
        </p:sp>
        <p:sp>
          <p:nvSpPr>
            <p:cNvPr id="104" name="TextBox 49"/>
            <p:cNvSpPr txBox="1">
              <a:spLocks noChangeArrowheads="1"/>
            </p:cNvSpPr>
            <p:nvPr/>
          </p:nvSpPr>
          <p:spPr bwMode="auto">
            <a:xfrm>
              <a:off x="2472734" y="4811514"/>
              <a:ext cx="7182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pTre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5" name="TextBox 53"/>
            <p:cNvSpPr txBox="1">
              <a:spLocks noChangeArrowheads="1"/>
            </p:cNvSpPr>
            <p:nvPr/>
          </p:nvSpPr>
          <p:spPr bwMode="auto">
            <a:xfrm>
              <a:off x="3005530" y="4786111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LacI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6" name="Bent Arrow 105"/>
            <p:cNvSpPr/>
            <p:nvPr/>
          </p:nvSpPr>
          <p:spPr bwMode="auto">
            <a:xfrm>
              <a:off x="4235250" y="4388482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TextBox 49"/>
            <p:cNvSpPr txBox="1">
              <a:spLocks noChangeArrowheads="1"/>
            </p:cNvSpPr>
            <p:nvPr/>
          </p:nvSpPr>
          <p:spPr bwMode="auto">
            <a:xfrm>
              <a:off x="4035815" y="4784861"/>
              <a:ext cx="8115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pHef1a-LacO1Oid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8" name="TextBox 53"/>
            <p:cNvSpPr txBox="1">
              <a:spLocks noChangeArrowheads="1"/>
            </p:cNvSpPr>
            <p:nvPr/>
          </p:nvSpPr>
          <p:spPr bwMode="auto">
            <a:xfrm>
              <a:off x="4581311" y="4784858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EYFP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 rot="5400000">
              <a:off x="3911600" y="4436179"/>
              <a:ext cx="152400" cy="3048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53"/>
            <p:cNvSpPr txBox="1">
              <a:spLocks noChangeArrowheads="1"/>
            </p:cNvSpPr>
            <p:nvPr/>
          </p:nvSpPr>
          <p:spPr bwMode="auto">
            <a:xfrm>
              <a:off x="3684434" y="4797561"/>
              <a:ext cx="6096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mirff4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448300" y="4399929"/>
              <a:ext cx="152400" cy="3048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TextBox 53"/>
            <p:cNvSpPr txBox="1">
              <a:spLocks noChangeArrowheads="1"/>
            </p:cNvSpPr>
            <p:nvPr/>
          </p:nvSpPr>
          <p:spPr bwMode="auto">
            <a:xfrm>
              <a:off x="5219700" y="4815357"/>
              <a:ext cx="6096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4xff4</a:t>
              </a:r>
              <a:endParaRPr lang="en-US" sz="1200" dirty="0">
                <a:latin typeface="Calibri" pitchFamily="34" charset="0"/>
              </a:endParaRPr>
            </a:p>
          </p:txBody>
        </p:sp>
        <p:grpSp>
          <p:nvGrpSpPr>
            <p:cNvPr id="10" name="Group 62"/>
            <p:cNvGrpSpPr>
              <a:grpSpLocks/>
            </p:cNvGrpSpPr>
            <p:nvPr/>
          </p:nvGrpSpPr>
          <p:grpSpPr bwMode="auto">
            <a:xfrm>
              <a:off x="4955423" y="4279224"/>
              <a:ext cx="257069" cy="398149"/>
              <a:chOff x="8605239" y="4191000"/>
              <a:chExt cx="257319" cy="398031"/>
            </a:xfrm>
          </p:grpSpPr>
          <p:sp>
            <p:nvSpPr>
              <p:cNvPr id="137" name="Oval 136"/>
              <p:cNvSpPr/>
              <p:nvPr/>
            </p:nvSpPr>
            <p:spPr bwMode="auto">
              <a:xfrm>
                <a:off x="8605239" y="4191000"/>
                <a:ext cx="257319" cy="277465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149987" dist="250190" dir="8460000" algn="ctr">
                  <a:schemeClr val="bg1">
                    <a:alpha val="28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ontrasting" dir="t"/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38" name="Freeform 137"/>
              <p:cNvSpPr/>
              <p:nvPr/>
            </p:nvSpPr>
            <p:spPr bwMode="auto">
              <a:xfrm>
                <a:off x="8703878" y="4313277"/>
                <a:ext cx="73520" cy="118914"/>
              </a:xfrm>
              <a:custGeom>
                <a:avLst/>
                <a:gdLst>
                  <a:gd name="connsiteX0" fmla="*/ 0 w 109259"/>
                  <a:gd name="connsiteY0" fmla="*/ 185097 h 185097"/>
                  <a:gd name="connsiteX1" fmla="*/ 9144 w 109259"/>
                  <a:gd name="connsiteY1" fmla="*/ 75369 h 185097"/>
                  <a:gd name="connsiteX2" fmla="*/ 18288 w 109259"/>
                  <a:gd name="connsiteY2" fmla="*/ 47937 h 185097"/>
                  <a:gd name="connsiteX3" fmla="*/ 45720 w 109259"/>
                  <a:gd name="connsiteY3" fmla="*/ 57081 h 185097"/>
                  <a:gd name="connsiteX4" fmla="*/ 82296 w 109259"/>
                  <a:gd name="connsiteY4" fmla="*/ 38793 h 185097"/>
                  <a:gd name="connsiteX5" fmla="*/ 100584 w 109259"/>
                  <a:gd name="connsiteY5" fmla="*/ 175953 h 185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259" h="185097">
                    <a:moveTo>
                      <a:pt x="0" y="185097"/>
                    </a:moveTo>
                    <a:cubicBezTo>
                      <a:pt x="3048" y="148521"/>
                      <a:pt x="4293" y="111750"/>
                      <a:pt x="9144" y="75369"/>
                    </a:cubicBezTo>
                    <a:cubicBezTo>
                      <a:pt x="10418" y="65815"/>
                      <a:pt x="9667" y="52248"/>
                      <a:pt x="18288" y="47937"/>
                    </a:cubicBezTo>
                    <a:cubicBezTo>
                      <a:pt x="26909" y="43626"/>
                      <a:pt x="36576" y="54033"/>
                      <a:pt x="45720" y="57081"/>
                    </a:cubicBezTo>
                    <a:cubicBezTo>
                      <a:pt x="49045" y="47106"/>
                      <a:pt x="54587" y="0"/>
                      <a:pt x="82296" y="38793"/>
                    </a:cubicBezTo>
                    <a:cubicBezTo>
                      <a:pt x="109259" y="76541"/>
                      <a:pt x="100584" y="135770"/>
                      <a:pt x="100584" y="175953"/>
                    </a:cubicBezTo>
                  </a:path>
                </a:pathLst>
              </a:custGeom>
              <a:ln w="19050"/>
              <a:scene3d>
                <a:camera prst="orthographicFront">
                  <a:rot lat="0" lon="0" rev="0"/>
                </a:camera>
                <a:lightRig rig="contrasting" dir="t"/>
              </a:scene3d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39" name="Rounded Rectangle 138"/>
              <p:cNvSpPr/>
              <p:nvPr/>
            </p:nvSpPr>
            <p:spPr bwMode="auto">
              <a:xfrm>
                <a:off x="8664974" y="4430479"/>
                <a:ext cx="147039" cy="158552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/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</p:grpSp>
        <p:grpSp>
          <p:nvGrpSpPr>
            <p:cNvPr id="11" name="Group 390"/>
            <p:cNvGrpSpPr>
              <a:grpSpLocks/>
            </p:cNvGrpSpPr>
            <p:nvPr/>
          </p:nvGrpSpPr>
          <p:grpSpPr bwMode="auto">
            <a:xfrm>
              <a:off x="2152713" y="4288212"/>
              <a:ext cx="257324" cy="387786"/>
              <a:chOff x="2790681" y="5334000"/>
              <a:chExt cx="257319" cy="387152"/>
            </a:xfrm>
          </p:grpSpPr>
          <p:sp>
            <p:nvSpPr>
              <p:cNvPr id="141" name="Oval 140"/>
              <p:cNvSpPr/>
              <p:nvPr/>
            </p:nvSpPr>
            <p:spPr bwMode="auto">
              <a:xfrm>
                <a:off x="2790681" y="5334000"/>
                <a:ext cx="257319" cy="277465"/>
              </a:xfrm>
              <a:prstGeom prst="ellipse">
                <a:avLst/>
              </a:prstGeom>
              <a:solidFill>
                <a:srgbClr val="30D0F0"/>
              </a:solidFill>
              <a:ln>
                <a:noFill/>
              </a:ln>
              <a:effectLst>
                <a:outerShdw blurRad="149987" dist="250190" dir="8460000" algn="ctr">
                  <a:schemeClr val="bg1">
                    <a:alpha val="28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ontrasting" dir="t"/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42" name="Rounded Rectangle 141"/>
              <p:cNvSpPr/>
              <p:nvPr/>
            </p:nvSpPr>
            <p:spPr bwMode="auto">
              <a:xfrm>
                <a:off x="2849414" y="5562600"/>
                <a:ext cx="147039" cy="158552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/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43" name="Freeform 142"/>
              <p:cNvSpPr/>
              <p:nvPr/>
            </p:nvSpPr>
            <p:spPr bwMode="auto">
              <a:xfrm>
                <a:off x="2888278" y="5442099"/>
                <a:ext cx="73520" cy="118914"/>
              </a:xfrm>
              <a:custGeom>
                <a:avLst/>
                <a:gdLst>
                  <a:gd name="connsiteX0" fmla="*/ 0 w 109259"/>
                  <a:gd name="connsiteY0" fmla="*/ 185097 h 185097"/>
                  <a:gd name="connsiteX1" fmla="*/ 9144 w 109259"/>
                  <a:gd name="connsiteY1" fmla="*/ 75369 h 185097"/>
                  <a:gd name="connsiteX2" fmla="*/ 18288 w 109259"/>
                  <a:gd name="connsiteY2" fmla="*/ 47937 h 185097"/>
                  <a:gd name="connsiteX3" fmla="*/ 45720 w 109259"/>
                  <a:gd name="connsiteY3" fmla="*/ 57081 h 185097"/>
                  <a:gd name="connsiteX4" fmla="*/ 82296 w 109259"/>
                  <a:gd name="connsiteY4" fmla="*/ 38793 h 185097"/>
                  <a:gd name="connsiteX5" fmla="*/ 100584 w 109259"/>
                  <a:gd name="connsiteY5" fmla="*/ 175953 h 185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259" h="185097">
                    <a:moveTo>
                      <a:pt x="0" y="185097"/>
                    </a:moveTo>
                    <a:cubicBezTo>
                      <a:pt x="3048" y="148521"/>
                      <a:pt x="4293" y="111750"/>
                      <a:pt x="9144" y="75369"/>
                    </a:cubicBezTo>
                    <a:cubicBezTo>
                      <a:pt x="10418" y="65815"/>
                      <a:pt x="9667" y="52248"/>
                      <a:pt x="18288" y="47937"/>
                    </a:cubicBezTo>
                    <a:cubicBezTo>
                      <a:pt x="26909" y="43626"/>
                      <a:pt x="36576" y="54033"/>
                      <a:pt x="45720" y="57081"/>
                    </a:cubicBezTo>
                    <a:cubicBezTo>
                      <a:pt x="49045" y="47106"/>
                      <a:pt x="54587" y="0"/>
                      <a:pt x="82296" y="38793"/>
                    </a:cubicBezTo>
                    <a:cubicBezTo>
                      <a:pt x="109259" y="76541"/>
                      <a:pt x="100584" y="135770"/>
                      <a:pt x="100584" y="175953"/>
                    </a:cubicBezTo>
                  </a:path>
                </a:pathLst>
              </a:custGeom>
              <a:ln w="19050"/>
              <a:scene3d>
                <a:camera prst="orthographicFront">
                  <a:rot lat="0" lon="0" rev="0"/>
                </a:camera>
                <a:lightRig rig="contrasting" dir="t"/>
              </a:scene3d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</p:grpSp>
      </p:grpSp>
      <p:sp>
        <p:nvSpPr>
          <p:cNvPr id="85" name="Slide Number Placeholder 8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 descr="MIT_Tecan_Evo_Jan21_2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977" y="5437141"/>
            <a:ext cx="1549267" cy="10952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Tool-Chain Example</a:t>
            </a:r>
            <a:endParaRPr lang="en-US" dirty="0"/>
          </a:p>
        </p:txBody>
      </p:sp>
      <p:sp>
        <p:nvSpPr>
          <p:cNvPr id="75" name="Content Placeholder 2"/>
          <p:cNvSpPr txBox="1">
            <a:spLocks/>
          </p:cNvSpPr>
          <p:nvPr/>
        </p:nvSpPr>
        <p:spPr bwMode="auto">
          <a:xfrm>
            <a:off x="190500" y="1231901"/>
            <a:ext cx="53721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(yellow (not (cyan (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Dox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))))</a:t>
            </a:r>
          </a:p>
        </p:txBody>
      </p:sp>
      <p:pic>
        <p:nvPicPr>
          <p:cNvPr id="76" name="Picture 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7510" y="1600200"/>
            <a:ext cx="2885489" cy="470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84"/>
          <p:cNvGrpSpPr/>
          <p:nvPr/>
        </p:nvGrpSpPr>
        <p:grpSpPr>
          <a:xfrm>
            <a:off x="406400" y="2202934"/>
            <a:ext cx="4991100" cy="369332"/>
            <a:chOff x="406400" y="2202934"/>
            <a:chExt cx="4991100" cy="369332"/>
          </a:xfrm>
        </p:grpSpPr>
        <p:sp>
          <p:nvSpPr>
            <p:cNvPr id="77" name="TextBox 76"/>
            <p:cNvSpPr txBox="1"/>
            <p:nvPr/>
          </p:nvSpPr>
          <p:spPr>
            <a:xfrm>
              <a:off x="406400" y="2202934"/>
              <a:ext cx="774700" cy="3693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Dox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625600" y="2202934"/>
              <a:ext cx="812800" cy="369332"/>
            </a:xfrm>
            <a:prstGeom prst="rect">
              <a:avLst/>
            </a:prstGeom>
            <a:solidFill>
              <a:srgbClr val="00F3FF"/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cyan</a:t>
              </a:r>
              <a:endParaRPr 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895600" y="2202934"/>
              <a:ext cx="762000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not</a:t>
              </a:r>
              <a:endParaRPr 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178300" y="2202934"/>
              <a:ext cx="863600" cy="369332"/>
            </a:xfrm>
            <a:prstGeom prst="rect">
              <a:avLst/>
            </a:prstGeom>
            <a:solidFill>
              <a:srgbClr val="FFFF00"/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yellow</a:t>
              </a:r>
              <a:endParaRPr lang="en-US" dirty="0"/>
            </a:p>
          </p:txBody>
        </p:sp>
        <p:cxnSp>
          <p:nvCxnSpPr>
            <p:cNvPr id="81" name="Straight Arrow Connector 80"/>
            <p:cNvCxnSpPr>
              <a:stCxn id="77" idx="3"/>
              <a:endCxn id="78" idx="1"/>
            </p:cNvCxnSpPr>
            <p:nvPr/>
          </p:nvCxnSpPr>
          <p:spPr>
            <a:xfrm>
              <a:off x="1181100" y="2387600"/>
              <a:ext cx="4445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78" idx="3"/>
              <a:endCxn id="79" idx="1"/>
            </p:cNvCxnSpPr>
            <p:nvPr/>
          </p:nvCxnSpPr>
          <p:spPr>
            <a:xfrm>
              <a:off x="2438400" y="2387600"/>
              <a:ext cx="4572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stCxn id="79" idx="3"/>
              <a:endCxn id="80" idx="1"/>
            </p:cNvCxnSpPr>
            <p:nvPr/>
          </p:nvCxnSpPr>
          <p:spPr>
            <a:xfrm>
              <a:off x="3657600" y="2387600"/>
              <a:ext cx="5207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stCxn id="80" idx="3"/>
            </p:cNvCxnSpPr>
            <p:nvPr/>
          </p:nvCxnSpPr>
          <p:spPr>
            <a:xfrm>
              <a:off x="5041900" y="2387600"/>
              <a:ext cx="3556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89"/>
          <p:cNvGrpSpPr/>
          <p:nvPr/>
        </p:nvGrpSpPr>
        <p:grpSpPr>
          <a:xfrm>
            <a:off x="190500" y="2780268"/>
            <a:ext cx="5229615" cy="1107520"/>
            <a:chOff x="190500" y="2780268"/>
            <a:chExt cx="5229615" cy="1107520"/>
          </a:xfrm>
        </p:grpSpPr>
        <p:grpSp>
          <p:nvGrpSpPr>
            <p:cNvPr id="5" name="Group 24"/>
            <p:cNvGrpSpPr/>
            <p:nvPr/>
          </p:nvGrpSpPr>
          <p:grpSpPr>
            <a:xfrm>
              <a:off x="190500" y="3454400"/>
              <a:ext cx="1206500" cy="420688"/>
              <a:chOff x="3454447" y="5709445"/>
              <a:chExt cx="1206500" cy="420688"/>
            </a:xfrm>
          </p:grpSpPr>
          <p:cxnSp>
            <p:nvCxnSpPr>
              <p:cNvPr id="86" name="Straight Arrow Connector 85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Rectangle 88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err="1" smtClean="0">
                    <a:solidFill>
                      <a:schemeClr val="tx2"/>
                    </a:solidFill>
                  </a:rPr>
                  <a:t>rtTA</a:t>
                </a:r>
                <a:endParaRPr lang="en-US" sz="20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6" name="Group 24"/>
            <p:cNvGrpSpPr/>
            <p:nvPr/>
          </p:nvGrpSpPr>
          <p:grpSpPr>
            <a:xfrm>
              <a:off x="1536700" y="3459956"/>
              <a:ext cx="1206500" cy="420688"/>
              <a:chOff x="3454447" y="5709445"/>
              <a:chExt cx="1206500" cy="420688"/>
            </a:xfrm>
          </p:grpSpPr>
          <p:cxnSp>
            <p:nvCxnSpPr>
              <p:cNvPr id="91" name="Straight Arrow Connector 90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rgbClr val="00BEC8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Rectangle 93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rgbClr val="00BEC8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CFP</a:t>
                </a:r>
                <a:endParaRPr lang="en-US" sz="20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7" name="Group 24"/>
            <p:cNvGrpSpPr/>
            <p:nvPr/>
          </p:nvGrpSpPr>
          <p:grpSpPr>
            <a:xfrm>
              <a:off x="2854715" y="3461544"/>
              <a:ext cx="1206500" cy="420688"/>
              <a:chOff x="3454447" y="5709445"/>
              <a:chExt cx="1206500" cy="420688"/>
            </a:xfrm>
          </p:grpSpPr>
          <p:cxnSp>
            <p:nvCxnSpPr>
              <p:cNvPr id="114" name="Straight Arrow Connector 113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Rectangle 116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B</a:t>
                </a:r>
                <a:endParaRPr lang="en-US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8" name="Group 24"/>
            <p:cNvGrpSpPr/>
            <p:nvPr/>
          </p:nvGrpSpPr>
          <p:grpSpPr>
            <a:xfrm>
              <a:off x="4213615" y="3467100"/>
              <a:ext cx="1206500" cy="420688"/>
              <a:chOff x="3454447" y="5709445"/>
              <a:chExt cx="1206500" cy="420688"/>
            </a:xfrm>
          </p:grpSpPr>
          <p:cxnSp>
            <p:nvCxnSpPr>
              <p:cNvPr id="119" name="Straight Arrow Connector 118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6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Rectangle 121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EYFP</a:t>
                </a:r>
                <a:endParaRPr lang="en-US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23" name="Rectangle 122"/>
            <p:cNvSpPr/>
            <p:nvPr/>
          </p:nvSpPr>
          <p:spPr>
            <a:xfrm>
              <a:off x="985072" y="2780268"/>
              <a:ext cx="595160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err="1" smtClean="0">
                  <a:solidFill>
                    <a:schemeClr val="tx2"/>
                  </a:solidFill>
                </a:rPr>
                <a:t>Dox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cxnSp>
          <p:nvCxnSpPr>
            <p:cNvPr id="124" name="Shape 123"/>
            <p:cNvCxnSpPr/>
            <p:nvPr/>
          </p:nvCxnSpPr>
          <p:spPr>
            <a:xfrm rot="5400000" flipH="1" flipV="1">
              <a:off x="1213829" y="3189597"/>
              <a:ext cx="114300" cy="643906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rot="5400000">
              <a:off x="1093180" y="3290094"/>
              <a:ext cx="355600" cy="1588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Freeform 125"/>
            <p:cNvSpPr/>
            <p:nvPr/>
          </p:nvSpPr>
          <p:spPr>
            <a:xfrm>
              <a:off x="1358900" y="3144244"/>
              <a:ext cx="1549400" cy="310155"/>
            </a:xfrm>
            <a:custGeom>
              <a:avLst/>
              <a:gdLst>
                <a:gd name="connsiteX0" fmla="*/ 0 w 1549400"/>
                <a:gd name="connsiteY0" fmla="*/ 351367 h 351367"/>
                <a:gd name="connsiteX1" fmla="*/ 863600 w 1549400"/>
                <a:gd name="connsiteY1" fmla="*/ 8467 h 351367"/>
                <a:gd name="connsiteX2" fmla="*/ 1549400 w 1549400"/>
                <a:gd name="connsiteY2" fmla="*/ 300567 h 351367"/>
                <a:gd name="connsiteX0" fmla="*/ 0 w 1549400"/>
                <a:gd name="connsiteY0" fmla="*/ 351367 h 351367"/>
                <a:gd name="connsiteX1" fmla="*/ 431800 w 1549400"/>
                <a:gd name="connsiteY1" fmla="*/ 8467 h 351367"/>
                <a:gd name="connsiteX2" fmla="*/ 1549400 w 1549400"/>
                <a:gd name="connsiteY2" fmla="*/ 300567 h 351367"/>
                <a:gd name="connsiteX0" fmla="*/ 0 w 1549400"/>
                <a:gd name="connsiteY0" fmla="*/ 357540 h 357540"/>
                <a:gd name="connsiteX1" fmla="*/ 431800 w 1549400"/>
                <a:gd name="connsiteY1" fmla="*/ 14640 h 357540"/>
                <a:gd name="connsiteX2" fmla="*/ 1549400 w 1549400"/>
                <a:gd name="connsiteY2" fmla="*/ 306740 h 35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9400" h="357540">
                  <a:moveTo>
                    <a:pt x="0" y="357540"/>
                  </a:moveTo>
                  <a:cubicBezTo>
                    <a:pt x="201075" y="0"/>
                    <a:pt x="173567" y="23107"/>
                    <a:pt x="431800" y="14640"/>
                  </a:cubicBezTo>
                  <a:cubicBezTo>
                    <a:pt x="690033" y="6173"/>
                    <a:pt x="1549400" y="306740"/>
                    <a:pt x="1549400" y="306740"/>
                  </a:cubicBezTo>
                </a:path>
              </a:pathLst>
            </a:cu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hape 126"/>
            <p:cNvCxnSpPr/>
            <p:nvPr/>
          </p:nvCxnSpPr>
          <p:spPr>
            <a:xfrm rot="5400000" flipH="1" flipV="1">
              <a:off x="3856147" y="3189596"/>
              <a:ext cx="114300" cy="643906"/>
            </a:xfrm>
            <a:prstGeom prst="bentConnector2">
              <a:avLst/>
            </a:prstGeom>
            <a:ln>
              <a:solidFill>
                <a:schemeClr val="accent2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rot="5400000">
              <a:off x="4147539" y="3453605"/>
              <a:ext cx="177010" cy="158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Right Arrow 129"/>
          <p:cNvSpPr/>
          <p:nvPr/>
        </p:nvSpPr>
        <p:spPr>
          <a:xfrm>
            <a:off x="3527844" y="5753100"/>
            <a:ext cx="507971" cy="45175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Down Arrow 130"/>
          <p:cNvSpPr/>
          <p:nvPr/>
        </p:nvSpPr>
        <p:spPr>
          <a:xfrm>
            <a:off x="2895600" y="1689101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Down Arrow 131"/>
          <p:cNvSpPr/>
          <p:nvPr/>
        </p:nvSpPr>
        <p:spPr>
          <a:xfrm>
            <a:off x="2895600" y="2754868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Down Arrow 132"/>
          <p:cNvSpPr/>
          <p:nvPr/>
        </p:nvSpPr>
        <p:spPr>
          <a:xfrm>
            <a:off x="2889250" y="3974995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Down Arrow 133"/>
          <p:cNvSpPr/>
          <p:nvPr/>
        </p:nvSpPr>
        <p:spPr>
          <a:xfrm>
            <a:off x="2881298" y="5099957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 descr="evoware_program_screenshot.bmp"/>
          <p:cNvPicPr>
            <a:picLocks noChangeAspect="1"/>
          </p:cNvPicPr>
          <p:nvPr/>
        </p:nvPicPr>
        <p:blipFill>
          <a:blip r:embed="rId4"/>
          <a:srcRect r="43408"/>
          <a:stretch>
            <a:fillRect/>
          </a:stretch>
        </p:blipFill>
        <p:spPr>
          <a:xfrm>
            <a:off x="372543" y="5601089"/>
            <a:ext cx="3121907" cy="1133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Group 112"/>
          <p:cNvGrpSpPr/>
          <p:nvPr/>
        </p:nvGrpSpPr>
        <p:grpSpPr>
          <a:xfrm>
            <a:off x="50799" y="4279224"/>
            <a:ext cx="5778501" cy="967302"/>
            <a:chOff x="50799" y="4279224"/>
            <a:chExt cx="5778501" cy="967302"/>
          </a:xfrm>
        </p:grpSpPr>
        <p:cxnSp>
          <p:nvCxnSpPr>
            <p:cNvPr id="74" name="Straight Connector 73"/>
            <p:cNvCxnSpPr/>
            <p:nvPr/>
          </p:nvCxnSpPr>
          <p:spPr bwMode="auto">
            <a:xfrm>
              <a:off x="106435" y="4588520"/>
              <a:ext cx="5644076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Bent Arrow 94"/>
            <p:cNvSpPr/>
            <p:nvPr/>
          </p:nvSpPr>
          <p:spPr bwMode="auto">
            <a:xfrm>
              <a:off x="199434" y="4413882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6" name="Down Arrow 95"/>
            <p:cNvSpPr/>
            <p:nvPr/>
          </p:nvSpPr>
          <p:spPr bwMode="auto">
            <a:xfrm rot="5400000" flipV="1">
              <a:off x="910603" y="4351688"/>
              <a:ext cx="297283" cy="520764"/>
            </a:xfrm>
            <a:prstGeom prst="downArrow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76200" dist="88900" dir="36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 dirty="0"/>
            </a:p>
          </p:txBody>
        </p:sp>
        <p:sp>
          <p:nvSpPr>
            <p:cNvPr id="97" name="TextBox 49"/>
            <p:cNvSpPr txBox="1">
              <a:spLocks noChangeArrowheads="1"/>
            </p:cNvSpPr>
            <p:nvPr/>
          </p:nvSpPr>
          <p:spPr bwMode="auto">
            <a:xfrm>
              <a:off x="50799" y="4810261"/>
              <a:ext cx="7182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pHef1a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98" name="TextBox 53"/>
            <p:cNvSpPr txBox="1">
              <a:spLocks noChangeArrowheads="1"/>
            </p:cNvSpPr>
            <p:nvPr/>
          </p:nvSpPr>
          <p:spPr bwMode="auto">
            <a:xfrm>
              <a:off x="570895" y="4810258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rtTA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99" name="Bent Arrow 98"/>
            <p:cNvSpPr/>
            <p:nvPr/>
          </p:nvSpPr>
          <p:spPr bwMode="auto">
            <a:xfrm>
              <a:off x="1419615" y="4399929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0" name="TextBox 49"/>
            <p:cNvSpPr txBox="1">
              <a:spLocks noChangeArrowheads="1"/>
            </p:cNvSpPr>
            <p:nvPr/>
          </p:nvSpPr>
          <p:spPr bwMode="auto">
            <a:xfrm>
              <a:off x="1270980" y="4796308"/>
              <a:ext cx="7182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pTre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1" name="TextBox 53"/>
            <p:cNvSpPr txBox="1">
              <a:spLocks noChangeArrowheads="1"/>
            </p:cNvSpPr>
            <p:nvPr/>
          </p:nvSpPr>
          <p:spPr bwMode="auto">
            <a:xfrm>
              <a:off x="1803776" y="4796305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CFP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2" name="Bent Arrow 101"/>
            <p:cNvSpPr/>
            <p:nvPr/>
          </p:nvSpPr>
          <p:spPr bwMode="auto">
            <a:xfrm>
              <a:off x="2621369" y="4415135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3" name="Down Arrow 102"/>
            <p:cNvSpPr/>
            <p:nvPr/>
          </p:nvSpPr>
          <p:spPr bwMode="auto">
            <a:xfrm rot="5400000" flipV="1">
              <a:off x="3345238" y="4327541"/>
              <a:ext cx="297283" cy="520764"/>
            </a:xfrm>
            <a:prstGeom prst="downArrow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76200" dist="88900" dir="36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 dirty="0"/>
            </a:p>
          </p:txBody>
        </p:sp>
        <p:sp>
          <p:nvSpPr>
            <p:cNvPr id="104" name="TextBox 49"/>
            <p:cNvSpPr txBox="1">
              <a:spLocks noChangeArrowheads="1"/>
            </p:cNvSpPr>
            <p:nvPr/>
          </p:nvSpPr>
          <p:spPr bwMode="auto">
            <a:xfrm>
              <a:off x="2472734" y="4811514"/>
              <a:ext cx="7182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pTre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5" name="TextBox 53"/>
            <p:cNvSpPr txBox="1">
              <a:spLocks noChangeArrowheads="1"/>
            </p:cNvSpPr>
            <p:nvPr/>
          </p:nvSpPr>
          <p:spPr bwMode="auto">
            <a:xfrm>
              <a:off x="3005530" y="4786111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LacI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6" name="Bent Arrow 105"/>
            <p:cNvSpPr/>
            <p:nvPr/>
          </p:nvSpPr>
          <p:spPr bwMode="auto">
            <a:xfrm>
              <a:off x="4235250" y="4388482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TextBox 49"/>
            <p:cNvSpPr txBox="1">
              <a:spLocks noChangeArrowheads="1"/>
            </p:cNvSpPr>
            <p:nvPr/>
          </p:nvSpPr>
          <p:spPr bwMode="auto">
            <a:xfrm>
              <a:off x="4035815" y="4784861"/>
              <a:ext cx="8115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pHef1a-LacO1Oid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8" name="TextBox 53"/>
            <p:cNvSpPr txBox="1">
              <a:spLocks noChangeArrowheads="1"/>
            </p:cNvSpPr>
            <p:nvPr/>
          </p:nvSpPr>
          <p:spPr bwMode="auto">
            <a:xfrm>
              <a:off x="4581311" y="4784858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EYFP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 rot="5400000">
              <a:off x="3911600" y="4436179"/>
              <a:ext cx="152400" cy="3048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53"/>
            <p:cNvSpPr txBox="1">
              <a:spLocks noChangeArrowheads="1"/>
            </p:cNvSpPr>
            <p:nvPr/>
          </p:nvSpPr>
          <p:spPr bwMode="auto">
            <a:xfrm>
              <a:off x="3684434" y="4797561"/>
              <a:ext cx="6096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mirff4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448300" y="4399929"/>
              <a:ext cx="152400" cy="3048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TextBox 53"/>
            <p:cNvSpPr txBox="1">
              <a:spLocks noChangeArrowheads="1"/>
            </p:cNvSpPr>
            <p:nvPr/>
          </p:nvSpPr>
          <p:spPr bwMode="auto">
            <a:xfrm>
              <a:off x="5219700" y="4815357"/>
              <a:ext cx="6096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4xff4</a:t>
              </a:r>
              <a:endParaRPr lang="en-US" sz="1200" dirty="0">
                <a:latin typeface="Calibri" pitchFamily="34" charset="0"/>
              </a:endParaRPr>
            </a:p>
          </p:txBody>
        </p:sp>
        <p:grpSp>
          <p:nvGrpSpPr>
            <p:cNvPr id="10" name="Group 62"/>
            <p:cNvGrpSpPr>
              <a:grpSpLocks/>
            </p:cNvGrpSpPr>
            <p:nvPr/>
          </p:nvGrpSpPr>
          <p:grpSpPr bwMode="auto">
            <a:xfrm>
              <a:off x="4955423" y="4279224"/>
              <a:ext cx="257069" cy="398149"/>
              <a:chOff x="8605239" y="4191000"/>
              <a:chExt cx="257319" cy="398031"/>
            </a:xfrm>
          </p:grpSpPr>
          <p:sp>
            <p:nvSpPr>
              <p:cNvPr id="137" name="Oval 136"/>
              <p:cNvSpPr/>
              <p:nvPr/>
            </p:nvSpPr>
            <p:spPr bwMode="auto">
              <a:xfrm>
                <a:off x="8605239" y="4191000"/>
                <a:ext cx="257319" cy="277465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149987" dist="250190" dir="8460000" algn="ctr">
                  <a:schemeClr val="bg1">
                    <a:alpha val="28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ontrasting" dir="t"/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38" name="Freeform 137"/>
              <p:cNvSpPr/>
              <p:nvPr/>
            </p:nvSpPr>
            <p:spPr bwMode="auto">
              <a:xfrm>
                <a:off x="8703878" y="4313277"/>
                <a:ext cx="73520" cy="118914"/>
              </a:xfrm>
              <a:custGeom>
                <a:avLst/>
                <a:gdLst>
                  <a:gd name="connsiteX0" fmla="*/ 0 w 109259"/>
                  <a:gd name="connsiteY0" fmla="*/ 185097 h 185097"/>
                  <a:gd name="connsiteX1" fmla="*/ 9144 w 109259"/>
                  <a:gd name="connsiteY1" fmla="*/ 75369 h 185097"/>
                  <a:gd name="connsiteX2" fmla="*/ 18288 w 109259"/>
                  <a:gd name="connsiteY2" fmla="*/ 47937 h 185097"/>
                  <a:gd name="connsiteX3" fmla="*/ 45720 w 109259"/>
                  <a:gd name="connsiteY3" fmla="*/ 57081 h 185097"/>
                  <a:gd name="connsiteX4" fmla="*/ 82296 w 109259"/>
                  <a:gd name="connsiteY4" fmla="*/ 38793 h 185097"/>
                  <a:gd name="connsiteX5" fmla="*/ 100584 w 109259"/>
                  <a:gd name="connsiteY5" fmla="*/ 175953 h 185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259" h="185097">
                    <a:moveTo>
                      <a:pt x="0" y="185097"/>
                    </a:moveTo>
                    <a:cubicBezTo>
                      <a:pt x="3048" y="148521"/>
                      <a:pt x="4293" y="111750"/>
                      <a:pt x="9144" y="75369"/>
                    </a:cubicBezTo>
                    <a:cubicBezTo>
                      <a:pt x="10418" y="65815"/>
                      <a:pt x="9667" y="52248"/>
                      <a:pt x="18288" y="47937"/>
                    </a:cubicBezTo>
                    <a:cubicBezTo>
                      <a:pt x="26909" y="43626"/>
                      <a:pt x="36576" y="54033"/>
                      <a:pt x="45720" y="57081"/>
                    </a:cubicBezTo>
                    <a:cubicBezTo>
                      <a:pt x="49045" y="47106"/>
                      <a:pt x="54587" y="0"/>
                      <a:pt x="82296" y="38793"/>
                    </a:cubicBezTo>
                    <a:cubicBezTo>
                      <a:pt x="109259" y="76541"/>
                      <a:pt x="100584" y="135770"/>
                      <a:pt x="100584" y="175953"/>
                    </a:cubicBezTo>
                  </a:path>
                </a:pathLst>
              </a:custGeom>
              <a:ln w="19050"/>
              <a:scene3d>
                <a:camera prst="orthographicFront">
                  <a:rot lat="0" lon="0" rev="0"/>
                </a:camera>
                <a:lightRig rig="contrasting" dir="t"/>
              </a:scene3d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39" name="Rounded Rectangle 138"/>
              <p:cNvSpPr/>
              <p:nvPr/>
            </p:nvSpPr>
            <p:spPr bwMode="auto">
              <a:xfrm>
                <a:off x="8664974" y="4430479"/>
                <a:ext cx="147039" cy="158552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/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</p:grpSp>
        <p:grpSp>
          <p:nvGrpSpPr>
            <p:cNvPr id="11" name="Group 390"/>
            <p:cNvGrpSpPr>
              <a:grpSpLocks/>
            </p:cNvGrpSpPr>
            <p:nvPr/>
          </p:nvGrpSpPr>
          <p:grpSpPr bwMode="auto">
            <a:xfrm>
              <a:off x="2152713" y="4288212"/>
              <a:ext cx="257324" cy="387786"/>
              <a:chOff x="2790681" y="5334000"/>
              <a:chExt cx="257319" cy="387152"/>
            </a:xfrm>
          </p:grpSpPr>
          <p:sp>
            <p:nvSpPr>
              <p:cNvPr id="141" name="Oval 140"/>
              <p:cNvSpPr/>
              <p:nvPr/>
            </p:nvSpPr>
            <p:spPr bwMode="auto">
              <a:xfrm>
                <a:off x="2790681" y="5334000"/>
                <a:ext cx="257319" cy="277465"/>
              </a:xfrm>
              <a:prstGeom prst="ellipse">
                <a:avLst/>
              </a:prstGeom>
              <a:solidFill>
                <a:srgbClr val="30D0F0"/>
              </a:solidFill>
              <a:ln>
                <a:noFill/>
              </a:ln>
              <a:effectLst>
                <a:outerShdw blurRad="149987" dist="250190" dir="8460000" algn="ctr">
                  <a:schemeClr val="bg1">
                    <a:alpha val="28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ontrasting" dir="t"/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42" name="Rounded Rectangle 141"/>
              <p:cNvSpPr/>
              <p:nvPr/>
            </p:nvSpPr>
            <p:spPr bwMode="auto">
              <a:xfrm>
                <a:off x="2849414" y="5562600"/>
                <a:ext cx="147039" cy="158552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/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43" name="Freeform 142"/>
              <p:cNvSpPr/>
              <p:nvPr/>
            </p:nvSpPr>
            <p:spPr bwMode="auto">
              <a:xfrm>
                <a:off x="2888278" y="5442099"/>
                <a:ext cx="73520" cy="118914"/>
              </a:xfrm>
              <a:custGeom>
                <a:avLst/>
                <a:gdLst>
                  <a:gd name="connsiteX0" fmla="*/ 0 w 109259"/>
                  <a:gd name="connsiteY0" fmla="*/ 185097 h 185097"/>
                  <a:gd name="connsiteX1" fmla="*/ 9144 w 109259"/>
                  <a:gd name="connsiteY1" fmla="*/ 75369 h 185097"/>
                  <a:gd name="connsiteX2" fmla="*/ 18288 w 109259"/>
                  <a:gd name="connsiteY2" fmla="*/ 47937 h 185097"/>
                  <a:gd name="connsiteX3" fmla="*/ 45720 w 109259"/>
                  <a:gd name="connsiteY3" fmla="*/ 57081 h 185097"/>
                  <a:gd name="connsiteX4" fmla="*/ 82296 w 109259"/>
                  <a:gd name="connsiteY4" fmla="*/ 38793 h 185097"/>
                  <a:gd name="connsiteX5" fmla="*/ 100584 w 109259"/>
                  <a:gd name="connsiteY5" fmla="*/ 175953 h 185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259" h="185097">
                    <a:moveTo>
                      <a:pt x="0" y="185097"/>
                    </a:moveTo>
                    <a:cubicBezTo>
                      <a:pt x="3048" y="148521"/>
                      <a:pt x="4293" y="111750"/>
                      <a:pt x="9144" y="75369"/>
                    </a:cubicBezTo>
                    <a:cubicBezTo>
                      <a:pt x="10418" y="65815"/>
                      <a:pt x="9667" y="52248"/>
                      <a:pt x="18288" y="47937"/>
                    </a:cubicBezTo>
                    <a:cubicBezTo>
                      <a:pt x="26909" y="43626"/>
                      <a:pt x="36576" y="54033"/>
                      <a:pt x="45720" y="57081"/>
                    </a:cubicBezTo>
                    <a:cubicBezTo>
                      <a:pt x="49045" y="47106"/>
                      <a:pt x="54587" y="0"/>
                      <a:pt x="82296" y="38793"/>
                    </a:cubicBezTo>
                    <a:cubicBezTo>
                      <a:pt x="109259" y="76541"/>
                      <a:pt x="100584" y="135770"/>
                      <a:pt x="100584" y="175953"/>
                    </a:cubicBezTo>
                  </a:path>
                </a:pathLst>
              </a:custGeom>
              <a:ln w="19050"/>
              <a:scene3d>
                <a:camera prst="orthographicFront">
                  <a:rot lat="0" lon="0" rev="0"/>
                </a:camera>
                <a:lightRig rig="contrasting" dir="t"/>
              </a:scene3d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</p:grpSp>
      </p:grpSp>
      <p:sp>
        <p:nvSpPr>
          <p:cNvPr id="85" name="Slide Number Placeholder 8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focus: </a:t>
            </a:r>
            <a:r>
              <a:rPr lang="en-US" dirty="0" err="1" smtClean="0"/>
              <a:t>BioCompiler</a:t>
            </a:r>
            <a:endParaRPr lang="en-US" dirty="0"/>
          </a:p>
        </p:txBody>
      </p:sp>
      <p:grpSp>
        <p:nvGrpSpPr>
          <p:cNvPr id="3" name="Group 37"/>
          <p:cNvGrpSpPr/>
          <p:nvPr/>
        </p:nvGrpSpPr>
        <p:grpSpPr>
          <a:xfrm>
            <a:off x="2703986" y="1358152"/>
            <a:ext cx="4003031" cy="4979896"/>
            <a:chOff x="575403" y="1358152"/>
            <a:chExt cx="4003031" cy="4979896"/>
          </a:xfrm>
        </p:grpSpPr>
        <p:sp>
          <p:nvSpPr>
            <p:cNvPr id="8" name="AutoShape 2"/>
            <p:cNvSpPr>
              <a:spLocks noChangeArrowheads="1"/>
            </p:cNvSpPr>
            <p:nvPr/>
          </p:nvSpPr>
          <p:spPr bwMode="auto">
            <a:xfrm>
              <a:off x="581206" y="1358152"/>
              <a:ext cx="3877956" cy="533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500" b="1" dirty="0"/>
                <a:t>Organism Level</a:t>
              </a:r>
              <a:r>
                <a:rPr lang="en-US" sz="1500" b="1" dirty="0" smtClean="0"/>
                <a:t> Description</a:t>
              </a:r>
              <a:endParaRPr lang="en-US" sz="1500" b="1" dirty="0"/>
            </a:p>
          </p:txBody>
        </p:sp>
        <p:sp>
          <p:nvSpPr>
            <p:cNvPr id="9" name="AutoShape 3"/>
            <p:cNvSpPr>
              <a:spLocks noChangeArrowheads="1"/>
            </p:cNvSpPr>
            <p:nvPr/>
          </p:nvSpPr>
          <p:spPr bwMode="auto">
            <a:xfrm>
              <a:off x="581206" y="3129262"/>
              <a:ext cx="3877956" cy="533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500" b="1" dirty="0"/>
                <a:t>Abstract Genetic</a:t>
              </a:r>
              <a:r>
                <a:rPr lang="en-US" sz="1500" b="1" dirty="0" smtClean="0"/>
                <a:t> Regulatory </a:t>
              </a:r>
              <a:r>
                <a:rPr lang="en-US" sz="1500" b="1" dirty="0"/>
                <a:t>Network</a:t>
              </a:r>
            </a:p>
          </p:txBody>
        </p:sp>
        <p:sp>
          <p:nvSpPr>
            <p:cNvPr id="10" name="AutoShape 4"/>
            <p:cNvSpPr>
              <a:spLocks noChangeArrowheads="1"/>
            </p:cNvSpPr>
            <p:nvPr/>
          </p:nvSpPr>
          <p:spPr bwMode="auto">
            <a:xfrm>
              <a:off x="575403" y="4011822"/>
              <a:ext cx="3877956" cy="533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500" b="1" dirty="0"/>
                <a:t>DNA Parts</a:t>
              </a:r>
              <a:r>
                <a:rPr lang="en-US" sz="1500" b="1" dirty="0" smtClean="0"/>
                <a:t> Sequence</a:t>
              </a:r>
              <a:endParaRPr lang="en-US" sz="1500" b="1" dirty="0"/>
            </a:p>
          </p:txBody>
        </p:sp>
        <p:sp>
          <p:nvSpPr>
            <p:cNvPr id="11" name="AutoShape 5"/>
            <p:cNvSpPr>
              <a:spLocks noChangeArrowheads="1"/>
            </p:cNvSpPr>
            <p:nvPr/>
          </p:nvSpPr>
          <p:spPr bwMode="auto">
            <a:xfrm>
              <a:off x="575404" y="4905584"/>
              <a:ext cx="2980391" cy="533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500" b="1" dirty="0"/>
                <a:t>Assembly</a:t>
              </a:r>
              <a:r>
                <a:rPr lang="en-US" sz="1500" b="1" dirty="0" smtClean="0"/>
                <a:t> Instructions</a:t>
              </a:r>
              <a:endParaRPr lang="en-US" sz="1500" b="1" dirty="0"/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auto">
            <a:xfrm>
              <a:off x="575403" y="5804648"/>
              <a:ext cx="3877956" cy="533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500" b="1" dirty="0" smtClean="0"/>
                <a:t>Cells </a:t>
              </a:r>
              <a:endParaRPr lang="en-US" sz="1500" b="1" dirty="0"/>
            </a:p>
          </p:txBody>
        </p:sp>
        <p:sp>
          <p:nvSpPr>
            <p:cNvPr id="13" name="Line 7"/>
            <p:cNvSpPr>
              <a:spLocks noChangeShapeType="1"/>
            </p:cNvSpPr>
            <p:nvPr/>
          </p:nvSpPr>
          <p:spPr bwMode="auto">
            <a:xfrm>
              <a:off x="1349190" y="1891552"/>
              <a:ext cx="1588" cy="3464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 smtClean="0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2218046" y="1899100"/>
              <a:ext cx="0" cy="33888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3961616" y="4545222"/>
              <a:ext cx="0" cy="12594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2348221" y="1899100"/>
              <a:ext cx="172238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200" i="1" dirty="0">
                  <a:latin typeface="Verdana" charset="0"/>
                </a:rPr>
                <a:t>High level</a:t>
              </a:r>
              <a:r>
                <a:rPr lang="en-US" sz="1200" i="1" dirty="0" smtClean="0">
                  <a:latin typeface="Verdana" charset="0"/>
                </a:rPr>
                <a:t> simulator</a:t>
              </a:r>
              <a:endParaRPr lang="en-US" sz="1200" i="1" dirty="0">
                <a:latin typeface="Verdana" charset="0"/>
              </a:endParaRP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2189471" y="2826948"/>
              <a:ext cx="226800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i="1" dirty="0">
                  <a:latin typeface="Verdana" charset="0"/>
                </a:rPr>
                <a:t>Coarse chemical</a:t>
              </a:r>
              <a:r>
                <a:rPr lang="en-US" sz="1200" i="1" dirty="0" smtClean="0">
                  <a:latin typeface="Verdana" charset="0"/>
                </a:rPr>
                <a:t> simulator</a:t>
              </a:r>
              <a:endParaRPr lang="en-US" sz="1200" i="1" dirty="0">
                <a:latin typeface="Verdana" charset="0"/>
              </a:endParaRPr>
            </a:p>
          </p:txBody>
        </p: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3212700" y="5446532"/>
              <a:ext cx="815975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i="1" dirty="0">
                  <a:latin typeface="Verdana" charset="0"/>
                </a:rPr>
                <a:t>Testing</a:t>
              </a:r>
            </a:p>
          </p:txBody>
        </p:sp>
        <p:sp>
          <p:nvSpPr>
            <p:cNvPr id="19" name="AutoShape 21"/>
            <p:cNvSpPr>
              <a:spLocks noChangeArrowheads="1"/>
            </p:cNvSpPr>
            <p:nvPr/>
          </p:nvSpPr>
          <p:spPr bwMode="auto">
            <a:xfrm>
              <a:off x="581206" y="2237986"/>
              <a:ext cx="3877956" cy="533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500" b="1" dirty="0"/>
                <a:t>High Level</a:t>
              </a:r>
              <a:r>
                <a:rPr lang="en-US" sz="1500" b="1" dirty="0" smtClean="0"/>
                <a:t> Description</a:t>
              </a:r>
              <a:endParaRPr lang="en-US" sz="1500" b="1" dirty="0"/>
            </a:p>
          </p:txBody>
        </p:sp>
        <p:pic>
          <p:nvPicPr>
            <p:cNvPr id="20" name="Picture 1029" descr="ecoli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81759" y="5818936"/>
              <a:ext cx="1066800" cy="498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70" descr="compile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97162" y="3149899"/>
              <a:ext cx="609600" cy="492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4"/>
            <a:srcRect l="23079" t="80577" r="25359" b="2951"/>
            <a:stretch>
              <a:fillRect/>
            </a:stretch>
          </p:blipFill>
          <p:spPr bwMode="auto">
            <a:xfrm>
              <a:off x="3157959" y="4067384"/>
              <a:ext cx="1219200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16" descr="automation screenshot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703986" y="4981784"/>
              <a:ext cx="762000" cy="40005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4" name="Text Box 1056"/>
            <p:cNvSpPr txBox="1">
              <a:spLocks noChangeArrowheads="1"/>
            </p:cNvSpPr>
            <p:nvPr/>
          </p:nvSpPr>
          <p:spPr bwMode="auto">
            <a:xfrm>
              <a:off x="3163762" y="2293548"/>
              <a:ext cx="1219200" cy="400110"/>
            </a:xfrm>
            <a:prstGeom prst="rect">
              <a:avLst/>
            </a:prstGeom>
            <a:solidFill>
              <a:srgbClr val="E4DEBA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500" dirty="0">
                  <a:solidFill>
                    <a:schemeClr val="bg2">
                      <a:lumMod val="50000"/>
                    </a:schemeClr>
                  </a:solidFill>
                  <a:latin typeface="Courier New" charset="0"/>
                </a:rPr>
                <a:t>If detect explosives:</a:t>
              </a:r>
            </a:p>
            <a:p>
              <a:r>
                <a:rPr lang="en-US" sz="500" dirty="0">
                  <a:solidFill>
                    <a:schemeClr val="bg2">
                      <a:lumMod val="50000"/>
                    </a:schemeClr>
                  </a:solidFill>
                  <a:latin typeface="Courier New" charset="0"/>
                </a:rPr>
                <a:t>     emit signal</a:t>
              </a:r>
            </a:p>
            <a:p>
              <a:r>
                <a:rPr lang="en-US" sz="500" dirty="0">
                  <a:solidFill>
                    <a:schemeClr val="bg2">
                      <a:lumMod val="50000"/>
                    </a:schemeClr>
                  </a:solidFill>
                  <a:latin typeface="Courier New" charset="0"/>
                </a:rPr>
                <a:t>If signal &gt; threshold:</a:t>
              </a:r>
            </a:p>
            <a:p>
              <a:r>
                <a:rPr lang="en-US" sz="500" dirty="0">
                  <a:solidFill>
                    <a:schemeClr val="bg2">
                      <a:lumMod val="50000"/>
                    </a:schemeClr>
                  </a:solidFill>
                  <a:latin typeface="Courier New" charset="0"/>
                </a:rPr>
                <a:t>    glow red</a:t>
              </a:r>
            </a:p>
          </p:txBody>
        </p:sp>
        <p:sp>
          <p:nvSpPr>
            <p:cNvPr id="25" name="AutoShape 1030"/>
            <p:cNvSpPr>
              <a:spLocks noChangeArrowheads="1"/>
            </p:cNvSpPr>
            <p:nvPr/>
          </p:nvSpPr>
          <p:spPr bwMode="auto">
            <a:xfrm>
              <a:off x="3316162" y="1413714"/>
              <a:ext cx="533400" cy="457200"/>
            </a:xfrm>
            <a:prstGeom prst="cloudCallout">
              <a:avLst>
                <a:gd name="adj1" fmla="val 101787"/>
                <a:gd name="adj2" fmla="val -26389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800" b="0"/>
            </a:p>
          </p:txBody>
        </p:sp>
        <p:pic>
          <p:nvPicPr>
            <p:cNvPr id="26" name="Picture 1031" descr="ecoli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392362" y="1458164"/>
              <a:ext cx="395288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043" descr="scientist"/>
            <p:cNvPicPr>
              <a:picLocks noChangeAspect="1" noChangeArrowheads="1"/>
            </p:cNvPicPr>
            <p:nvPr/>
          </p:nvPicPr>
          <p:blipFill>
            <a:blip r:embed="rId6"/>
            <a:srcRect r="38776" b="26315"/>
            <a:stretch>
              <a:fillRect/>
            </a:stretch>
          </p:blipFill>
          <p:spPr bwMode="auto">
            <a:xfrm>
              <a:off x="4132137" y="1413714"/>
              <a:ext cx="3270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Line 7"/>
            <p:cNvSpPr>
              <a:spLocks noChangeShapeType="1"/>
            </p:cNvSpPr>
            <p:nvPr/>
          </p:nvSpPr>
          <p:spPr bwMode="auto">
            <a:xfrm>
              <a:off x="1350778" y="2771386"/>
              <a:ext cx="1588" cy="3464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 smtClean="0"/>
            </a:p>
          </p:txBody>
        </p:sp>
        <p:sp>
          <p:nvSpPr>
            <p:cNvPr id="29" name="Line 12"/>
            <p:cNvSpPr>
              <a:spLocks noChangeShapeType="1"/>
            </p:cNvSpPr>
            <p:nvPr/>
          </p:nvSpPr>
          <p:spPr bwMode="auto">
            <a:xfrm>
              <a:off x="2219634" y="2778934"/>
              <a:ext cx="0" cy="33888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7"/>
            <p:cNvSpPr>
              <a:spLocks noChangeShapeType="1"/>
            </p:cNvSpPr>
            <p:nvPr/>
          </p:nvSpPr>
          <p:spPr bwMode="auto">
            <a:xfrm>
              <a:off x="1347602" y="3662662"/>
              <a:ext cx="1588" cy="3464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 smtClean="0"/>
            </a:p>
          </p:txBody>
        </p:sp>
        <p:sp>
          <p:nvSpPr>
            <p:cNvPr id="31" name="Line 12"/>
            <p:cNvSpPr>
              <a:spLocks noChangeShapeType="1"/>
            </p:cNvSpPr>
            <p:nvPr/>
          </p:nvSpPr>
          <p:spPr bwMode="auto">
            <a:xfrm>
              <a:off x="2216458" y="3670210"/>
              <a:ext cx="0" cy="33888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Text Box 17"/>
            <p:cNvSpPr txBox="1">
              <a:spLocks noChangeArrowheads="1"/>
            </p:cNvSpPr>
            <p:nvPr/>
          </p:nvSpPr>
          <p:spPr bwMode="auto">
            <a:xfrm>
              <a:off x="2202718" y="3709213"/>
              <a:ext cx="23757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i="1" dirty="0" smtClean="0">
                  <a:latin typeface="Verdana" charset="0"/>
                </a:rPr>
                <a:t>Detailed chemical simulator</a:t>
              </a:r>
              <a:endParaRPr lang="en-US" sz="1200" i="1" dirty="0">
                <a:latin typeface="Verdana" charset="0"/>
              </a:endParaRPr>
            </a:p>
          </p:txBody>
        </p:sp>
        <p:sp>
          <p:nvSpPr>
            <p:cNvPr id="33" name="Line 7"/>
            <p:cNvSpPr>
              <a:spLocks noChangeShapeType="1"/>
            </p:cNvSpPr>
            <p:nvPr/>
          </p:nvSpPr>
          <p:spPr bwMode="auto">
            <a:xfrm>
              <a:off x="1340211" y="4545222"/>
              <a:ext cx="1588" cy="3464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 smtClean="0"/>
            </a:p>
          </p:txBody>
        </p:sp>
        <p:sp>
          <p:nvSpPr>
            <p:cNvPr id="34" name="Line 7"/>
            <p:cNvSpPr>
              <a:spLocks noChangeShapeType="1"/>
            </p:cNvSpPr>
            <p:nvPr/>
          </p:nvSpPr>
          <p:spPr bwMode="auto">
            <a:xfrm>
              <a:off x="1338623" y="5443388"/>
              <a:ext cx="1588" cy="3464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 smtClean="0"/>
            </a:p>
          </p:txBody>
        </p:sp>
      </p:grpSp>
      <p:sp>
        <p:nvSpPr>
          <p:cNvPr id="36" name="Rounded Rectangle 35"/>
          <p:cNvSpPr/>
          <p:nvPr/>
        </p:nvSpPr>
        <p:spPr>
          <a:xfrm>
            <a:off x="2550481" y="2134228"/>
            <a:ext cx="4203729" cy="1627486"/>
          </a:xfrm>
          <a:prstGeom prst="roundRect">
            <a:avLst/>
          </a:prstGeom>
          <a:noFill/>
          <a:ln w="76200" cmpd="sng">
            <a:solidFill>
              <a:schemeClr val="accent2">
                <a:alpha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157569" y="2413368"/>
            <a:ext cx="23091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800000"/>
                </a:solidFill>
              </a:rPr>
              <a:t>Compilation &amp;</a:t>
            </a:r>
          </a:p>
          <a:p>
            <a:r>
              <a:rPr lang="en-US" sz="2800" b="1" dirty="0" smtClean="0">
                <a:solidFill>
                  <a:srgbClr val="800000"/>
                </a:solidFill>
              </a:rPr>
              <a:t>Optimization</a:t>
            </a:r>
            <a:endParaRPr lang="en-US" sz="2800" b="1" dirty="0">
              <a:solidFill>
                <a:srgbClr val="800000"/>
              </a:solidFill>
            </a:endParaRPr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</a:rPr>
              <a:t>Transcriptional Logic</a:t>
            </a:r>
          </a:p>
        </p:txBody>
      </p:sp>
      <p:pic>
        <p:nvPicPr>
          <p:cNvPr id="75779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7675" y="1238250"/>
            <a:ext cx="8370888" cy="509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BEF24-7E62-F54E-9774-9584E25F5A0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Motif-Based Compilation</a:t>
            </a:r>
            <a:endParaRPr lang="en-US" dirty="0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High-level primitives map to GRN design motifs</a:t>
            </a:r>
          </a:p>
          <a:p>
            <a:pPr lvl="1"/>
            <a:r>
              <a:rPr lang="en-US" dirty="0" smtClean="0"/>
              <a:t>e.g. logical operators:</a:t>
            </a:r>
            <a:endParaRPr lang="en-US" dirty="0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255680" y="2798215"/>
            <a:ext cx="6900480" cy="70423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75794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dirty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(primitive not (</a:t>
            </a:r>
            <a:r>
              <a:rPr lang="en-US" dirty="0" err="1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dirty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) </a:t>
            </a:r>
            <a:r>
              <a:rPr lang="en-US" dirty="0" err="1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endParaRPr lang="en-US" dirty="0">
              <a:solidFill>
                <a:srgbClr val="80000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dirty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	  </a:t>
            </a:r>
            <a:r>
              <a:rPr lang="en-US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 :</a:t>
            </a:r>
            <a:r>
              <a:rPr lang="en-US" dirty="0" err="1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grn</a:t>
            </a:r>
            <a:r>
              <a:rPr lang="en-US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-motif ((P high R- arg0 value T)))</a:t>
            </a:r>
            <a:endParaRPr lang="en-US" dirty="0">
              <a:solidFill>
                <a:srgbClr val="80000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endParaRPr lang="en-US" dirty="0">
              <a:solidFill>
                <a:srgbClr val="008000"/>
              </a:solidFill>
              <a:latin typeface="Courier New" charset="0"/>
              <a:ea typeface="MS Gothic" charset="0"/>
              <a:cs typeface="MS Gothic" charset="0"/>
            </a:endParaRPr>
          </a:p>
        </p:txBody>
      </p:sp>
      <p:sp>
        <p:nvSpPr>
          <p:cNvPr id="45060" name="Freeform 4"/>
          <p:cNvSpPr>
            <a:spLocks/>
          </p:cNvSpPr>
          <p:nvPr/>
        </p:nvSpPr>
        <p:spPr bwMode="auto">
          <a:xfrm>
            <a:off x="1916641" y="3665185"/>
            <a:ext cx="1851840" cy="610624"/>
          </a:xfrm>
          <a:custGeom>
            <a:avLst/>
            <a:gdLst/>
            <a:ahLst/>
            <a:cxnLst>
              <a:cxn ang="0">
                <a:pos x="0" y="1869"/>
              </a:cxn>
              <a:cxn ang="0">
                <a:pos x="5671" y="1268"/>
              </a:cxn>
            </a:cxnLst>
            <a:rect l="0" t="0" r="r" b="b"/>
            <a:pathLst>
              <a:path w="5672" h="1870">
                <a:moveTo>
                  <a:pt x="0" y="1869"/>
                </a:moveTo>
                <a:cubicBezTo>
                  <a:pt x="3378" y="0"/>
                  <a:pt x="5671" y="1268"/>
                  <a:pt x="5671" y="1268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1" name="Line 5"/>
          <p:cNvSpPr>
            <a:spLocks noChangeShapeType="1"/>
          </p:cNvSpPr>
          <p:nvPr/>
        </p:nvSpPr>
        <p:spPr bwMode="auto">
          <a:xfrm>
            <a:off x="3617281" y="4677611"/>
            <a:ext cx="2285280" cy="18722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Freeform 6"/>
          <p:cNvSpPr>
            <a:spLocks/>
          </p:cNvSpPr>
          <p:nvPr/>
        </p:nvSpPr>
        <p:spPr bwMode="auto">
          <a:xfrm>
            <a:off x="3834721" y="4164917"/>
            <a:ext cx="473760" cy="473810"/>
          </a:xfrm>
          <a:custGeom>
            <a:avLst/>
            <a:gdLst/>
            <a:ahLst/>
            <a:cxnLst>
              <a:cxn ang="0">
                <a:pos x="0" y="1448"/>
              </a:cxn>
              <a:cxn ang="0">
                <a:pos x="0" y="0"/>
              </a:cxn>
              <a:cxn ang="0">
                <a:pos x="1448" y="0"/>
              </a:cxn>
            </a:cxnLst>
            <a:rect l="0" t="0" r="r" b="b"/>
            <a:pathLst>
              <a:path w="1449" h="1449">
                <a:moveTo>
                  <a:pt x="0" y="1448"/>
                </a:moveTo>
                <a:lnTo>
                  <a:pt x="0" y="0"/>
                </a:lnTo>
                <a:lnTo>
                  <a:pt x="1448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1182241" y="4182199"/>
            <a:ext cx="1575360" cy="58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66421" rIns="81639" bIns="4082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  <a:tab pos="1313299" algn="l"/>
              </a:tabLst>
            </a:pPr>
            <a:r>
              <a:rPr lang="en-US" sz="2900" b="1" dirty="0">
                <a:solidFill>
                  <a:srgbClr val="800000"/>
                </a:solidFill>
                <a:ea typeface="MS Gothic" charset="0"/>
                <a:cs typeface="MS Gothic" charset="0"/>
              </a:rPr>
              <a:t>arg0</a:t>
            </a:r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4308481" y="4165645"/>
            <a:ext cx="1575360" cy="58326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66421" rIns="81639" bIns="4082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  <a:tab pos="1313299" algn="l"/>
              </a:tabLst>
            </a:pPr>
            <a:r>
              <a:rPr lang="en-US" sz="2900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value</a:t>
            </a:r>
            <a:endParaRPr lang="en-US" sz="2900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6481" y="1604328"/>
            <a:ext cx="8228160" cy="934659"/>
          </a:xfrm>
          <a:ln/>
        </p:spPr>
        <p:txBody>
          <a:bodyPr/>
          <a:lstStyle/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High-level primitives map to GRN design motifs</a:t>
            </a:r>
          </a:p>
          <a:p>
            <a:pPr marL="783372" lvl="1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e.g. logical operators, </a:t>
            </a:r>
            <a:r>
              <a:rPr lang="en-US" b="1" dirty="0"/>
              <a:t>actuators</a:t>
            </a:r>
            <a:r>
              <a:rPr lang="en-US" dirty="0"/>
              <a:t>: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823296" y="2798215"/>
            <a:ext cx="7594442" cy="4968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75794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(primitive green (</a:t>
            </a:r>
            <a:r>
              <a:rPr lang="en-US" dirty="0" err="1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) </a:t>
            </a:r>
            <a:r>
              <a:rPr lang="en-US" dirty="0" err="1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 :side-effect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  :type-constraints ((= value arg0))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  :</a:t>
            </a:r>
            <a:r>
              <a:rPr lang="en-US" dirty="0" err="1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grn</a:t>
            </a:r>
            <a:r>
              <a:rPr lang="en-US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-motif ((P R+ arg0 GFP|arg0 value T)))</a:t>
            </a:r>
            <a:endParaRPr lang="en-US" dirty="0">
              <a:solidFill>
                <a:srgbClr val="008000"/>
              </a:solidFill>
              <a:latin typeface="Courier New" charset="0"/>
              <a:ea typeface="MS Gothic" charset="0"/>
              <a:cs typeface="MS Gothic" charset="0"/>
            </a:endParaRPr>
          </a:p>
        </p:txBody>
      </p:sp>
      <p:sp>
        <p:nvSpPr>
          <p:cNvPr id="46084" name="Freeform 4"/>
          <p:cNvSpPr>
            <a:spLocks/>
          </p:cNvSpPr>
          <p:nvPr/>
        </p:nvSpPr>
        <p:spPr bwMode="auto">
          <a:xfrm>
            <a:off x="1231201" y="3666625"/>
            <a:ext cx="1851840" cy="610624"/>
          </a:xfrm>
          <a:custGeom>
            <a:avLst/>
            <a:gdLst/>
            <a:ahLst/>
            <a:cxnLst>
              <a:cxn ang="0">
                <a:pos x="0" y="1869"/>
              </a:cxn>
              <a:cxn ang="0">
                <a:pos x="5671" y="1268"/>
              </a:cxn>
            </a:cxnLst>
            <a:rect l="0" t="0" r="r" b="b"/>
            <a:pathLst>
              <a:path w="5672" h="1870">
                <a:moveTo>
                  <a:pt x="0" y="1869"/>
                </a:moveTo>
                <a:cubicBezTo>
                  <a:pt x="3378" y="0"/>
                  <a:pt x="5671" y="1268"/>
                  <a:pt x="5671" y="1268"/>
                </a:cubicBezTo>
              </a:path>
            </a:pathLst>
          </a:custGeom>
          <a:noFill/>
          <a:ln w="36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5" name="Line 5"/>
          <p:cNvSpPr>
            <a:spLocks noChangeShapeType="1"/>
          </p:cNvSpPr>
          <p:nvPr/>
        </p:nvSpPr>
        <p:spPr bwMode="auto">
          <a:xfrm>
            <a:off x="2931841" y="4677611"/>
            <a:ext cx="3385440" cy="28803"/>
          </a:xfrm>
          <a:prstGeom prst="line">
            <a:avLst/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6" name="Freeform 6"/>
          <p:cNvSpPr>
            <a:spLocks/>
          </p:cNvSpPr>
          <p:nvPr/>
        </p:nvSpPr>
        <p:spPr bwMode="auto">
          <a:xfrm>
            <a:off x="3149281" y="4164917"/>
            <a:ext cx="473760" cy="473810"/>
          </a:xfrm>
          <a:custGeom>
            <a:avLst/>
            <a:gdLst/>
            <a:ahLst/>
            <a:cxnLst>
              <a:cxn ang="0">
                <a:pos x="0" y="1448"/>
              </a:cxn>
              <a:cxn ang="0">
                <a:pos x="0" y="0"/>
              </a:cxn>
              <a:cxn ang="0">
                <a:pos x="1448" y="0"/>
              </a:cxn>
            </a:cxnLst>
            <a:rect l="0" t="0" r="r" b="b"/>
            <a:pathLst>
              <a:path w="1449" h="1449">
                <a:moveTo>
                  <a:pt x="0" y="1448"/>
                </a:moveTo>
                <a:lnTo>
                  <a:pt x="0" y="0"/>
                </a:lnTo>
                <a:lnTo>
                  <a:pt x="1448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7" name="AutoShape 7"/>
          <p:cNvSpPr>
            <a:spLocks noChangeArrowheads="1"/>
          </p:cNvSpPr>
          <p:nvPr/>
        </p:nvSpPr>
        <p:spPr bwMode="auto">
          <a:xfrm>
            <a:off x="3660480" y="4264289"/>
            <a:ext cx="984960" cy="433485"/>
          </a:xfrm>
          <a:prstGeom prst="roundRect">
            <a:avLst>
              <a:gd name="adj" fmla="val 333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98293" tIns="83076" rIns="98293" bIns="57474" anchor="ctr" anchorCtr="1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sz="2900" b="1" dirty="0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4741921" y="4165645"/>
            <a:ext cx="1575360" cy="58326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66421" rIns="81639" bIns="4082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  <a:tab pos="1313299" algn="l"/>
              </a:tabLst>
            </a:pPr>
            <a:r>
              <a:rPr lang="en-US" sz="2900" b="1" dirty="0" smtClean="0">
                <a:solidFill>
                  <a:srgbClr val="008000"/>
                </a:solidFill>
                <a:ea typeface="MS Gothic" charset="0"/>
                <a:cs typeface="MS Gothic" charset="0"/>
              </a:rPr>
              <a:t>value</a:t>
            </a:r>
            <a:endParaRPr lang="en-US" sz="2900" b="1" dirty="0">
              <a:solidFill>
                <a:srgbClr val="008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465121" y="4182199"/>
            <a:ext cx="1575360" cy="58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66421" rIns="81639" bIns="4082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  <a:tab pos="1313299" algn="l"/>
              </a:tabLst>
            </a:pPr>
            <a:r>
              <a:rPr lang="en-US" sz="2900" b="1" dirty="0">
                <a:solidFill>
                  <a:srgbClr val="008000"/>
                </a:solidFill>
                <a:ea typeface="MS Gothic" charset="0"/>
                <a:cs typeface="MS Gothic" charset="0"/>
              </a:rPr>
              <a:t>arg0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Motif-Based Compilation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6481" y="1604328"/>
            <a:ext cx="8228160" cy="934659"/>
          </a:xfrm>
          <a:ln/>
        </p:spPr>
        <p:txBody>
          <a:bodyPr/>
          <a:lstStyle/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High-level primitives map to GRN design motifs</a:t>
            </a:r>
          </a:p>
          <a:p>
            <a:pPr marL="783372" lvl="1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e.g. logical operators, actuators, </a:t>
            </a:r>
            <a:r>
              <a:rPr lang="en-US" b="1" dirty="0"/>
              <a:t>sensors</a:t>
            </a:r>
            <a:r>
              <a:rPr lang="en-US" dirty="0"/>
              <a:t>: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255680" y="2700285"/>
            <a:ext cx="7215220" cy="9116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75794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dirty="0" smtClean="0">
                <a:solidFill>
                  <a:srgbClr val="800080"/>
                </a:solidFill>
                <a:latin typeface="Courier New" charset="0"/>
                <a:ea typeface="MS Gothic" charset="0"/>
                <a:cs typeface="MS Gothic" charset="0"/>
              </a:rPr>
              <a:t>(primitive IPTG () </a:t>
            </a:r>
            <a:r>
              <a:rPr lang="en-US" dirty="0" err="1" smtClean="0">
                <a:solidFill>
                  <a:srgbClr val="80008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endParaRPr lang="en-US" dirty="0" smtClean="0">
              <a:solidFill>
                <a:srgbClr val="80008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dirty="0" smtClean="0">
                <a:solidFill>
                  <a:srgbClr val="800080"/>
                </a:solidFill>
                <a:latin typeface="Courier New" charset="0"/>
                <a:ea typeface="MS Gothic" charset="0"/>
                <a:cs typeface="MS Gothic" charset="0"/>
              </a:rPr>
              <a:t>  :</a:t>
            </a:r>
            <a:r>
              <a:rPr lang="en-US" dirty="0" err="1" smtClean="0">
                <a:solidFill>
                  <a:srgbClr val="800080"/>
                </a:solidFill>
                <a:latin typeface="Courier New" charset="0"/>
                <a:ea typeface="MS Gothic" charset="0"/>
                <a:cs typeface="MS Gothic" charset="0"/>
              </a:rPr>
              <a:t>grn</a:t>
            </a:r>
            <a:r>
              <a:rPr lang="en-US" dirty="0" smtClean="0">
                <a:solidFill>
                  <a:srgbClr val="800080"/>
                </a:solidFill>
                <a:latin typeface="Courier New" charset="0"/>
                <a:ea typeface="MS Gothic" charset="0"/>
                <a:cs typeface="MS Gothic" charset="0"/>
              </a:rPr>
              <a:t>-motif ((P high </a:t>
            </a:r>
            <a:r>
              <a:rPr lang="en-US" dirty="0" err="1" smtClean="0">
                <a:solidFill>
                  <a:srgbClr val="800080"/>
                </a:solidFill>
                <a:latin typeface="Courier New" charset="0"/>
                <a:ea typeface="MS Gothic" charset="0"/>
                <a:cs typeface="MS Gothic" charset="0"/>
              </a:rPr>
              <a:t>LacI|boolean</a:t>
            </a:r>
            <a:r>
              <a:rPr lang="en-US" dirty="0" smtClean="0">
                <a:solidFill>
                  <a:srgbClr val="800080"/>
                </a:solidFill>
                <a:latin typeface="Courier New" charset="0"/>
                <a:ea typeface="MS Gothic" charset="0"/>
                <a:cs typeface="MS Gothic" charset="0"/>
              </a:rPr>
              <a:t> T)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dirty="0" smtClean="0">
                <a:solidFill>
                  <a:srgbClr val="800080"/>
                </a:solidFill>
                <a:latin typeface="Courier New" charset="0"/>
                <a:ea typeface="MS Gothic" charset="0"/>
                <a:cs typeface="MS Gothic" charset="0"/>
              </a:rPr>
              <a:t>              (RXN (</a:t>
            </a:r>
            <a:r>
              <a:rPr lang="en-US" dirty="0" err="1" smtClean="0">
                <a:solidFill>
                  <a:srgbClr val="800080"/>
                </a:solidFill>
                <a:latin typeface="Courier New" charset="0"/>
                <a:ea typeface="MS Gothic" charset="0"/>
                <a:cs typeface="MS Gothic" charset="0"/>
              </a:rPr>
              <a:t>IPTG|boolean</a:t>
            </a:r>
            <a:r>
              <a:rPr lang="en-US" dirty="0" smtClean="0">
                <a:solidFill>
                  <a:srgbClr val="800080"/>
                </a:solidFill>
                <a:latin typeface="Courier New" charset="0"/>
                <a:ea typeface="MS Gothic" charset="0"/>
                <a:cs typeface="MS Gothic" charset="0"/>
              </a:rPr>
              <a:t>) represses </a:t>
            </a:r>
            <a:r>
              <a:rPr lang="en-US" dirty="0" err="1" smtClean="0">
                <a:solidFill>
                  <a:srgbClr val="800080"/>
                </a:solidFill>
                <a:latin typeface="Courier New" charset="0"/>
                <a:ea typeface="MS Gothic" charset="0"/>
                <a:cs typeface="MS Gothic" charset="0"/>
              </a:rPr>
              <a:t>LacI</a:t>
            </a:r>
            <a:r>
              <a:rPr lang="en-US" dirty="0" smtClean="0">
                <a:solidFill>
                  <a:srgbClr val="800080"/>
                </a:solidFill>
                <a:latin typeface="Courier New" charset="0"/>
                <a:ea typeface="MS Gothic" charset="0"/>
                <a:cs typeface="MS Gothic" charset="0"/>
              </a:rPr>
              <a:t>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dirty="0" smtClean="0">
                <a:solidFill>
                  <a:srgbClr val="800080"/>
                </a:solidFill>
                <a:latin typeface="Courier New" charset="0"/>
                <a:ea typeface="MS Gothic" charset="0"/>
                <a:cs typeface="MS Gothic" charset="0"/>
              </a:rPr>
              <a:t>              (P high R- </a:t>
            </a:r>
            <a:r>
              <a:rPr lang="en-US" dirty="0" err="1" smtClean="0">
                <a:solidFill>
                  <a:srgbClr val="800080"/>
                </a:solidFill>
                <a:latin typeface="Courier New" charset="0"/>
                <a:ea typeface="MS Gothic" charset="0"/>
                <a:cs typeface="MS Gothic" charset="0"/>
              </a:rPr>
              <a:t>LacI</a:t>
            </a:r>
            <a:r>
              <a:rPr lang="en-US" dirty="0" smtClean="0">
                <a:solidFill>
                  <a:srgbClr val="800080"/>
                </a:solidFill>
                <a:latin typeface="Courier New" charset="0"/>
                <a:ea typeface="MS Gothic" charset="0"/>
                <a:cs typeface="MS Gothic" charset="0"/>
              </a:rPr>
              <a:t> value T)))</a:t>
            </a:r>
            <a:endParaRPr lang="en-US" dirty="0">
              <a:solidFill>
                <a:srgbClr val="800080"/>
              </a:solidFill>
              <a:latin typeface="Courier New" charset="0"/>
              <a:ea typeface="MS Gothic" charset="0"/>
              <a:cs typeface="MS Gothic" charset="0"/>
            </a:endParaRP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4716633" y="5172152"/>
            <a:ext cx="1575360" cy="58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66421" rIns="81639" bIns="4082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  <a:tab pos="1313299" algn="l"/>
              </a:tabLst>
            </a:pPr>
            <a:r>
              <a:rPr lang="en-US" sz="2900" b="1" dirty="0" smtClean="0">
                <a:solidFill>
                  <a:srgbClr val="800080"/>
                </a:solidFill>
                <a:ea typeface="MS Gothic" charset="0"/>
                <a:cs typeface="MS Gothic" charset="0"/>
              </a:rPr>
              <a:t>value</a:t>
            </a:r>
            <a:endParaRPr lang="en-US" sz="2900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47109" name="Line 5"/>
          <p:cNvSpPr>
            <a:spLocks noChangeShapeType="1"/>
          </p:cNvSpPr>
          <p:nvPr/>
        </p:nvSpPr>
        <p:spPr bwMode="auto">
          <a:xfrm>
            <a:off x="1008000" y="5681397"/>
            <a:ext cx="2347200" cy="20162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0" name="Freeform 6"/>
          <p:cNvSpPr>
            <a:spLocks/>
          </p:cNvSpPr>
          <p:nvPr/>
        </p:nvSpPr>
        <p:spPr bwMode="auto">
          <a:xfrm>
            <a:off x="1231201" y="5155741"/>
            <a:ext cx="486720" cy="485331"/>
          </a:xfrm>
          <a:custGeom>
            <a:avLst/>
            <a:gdLst/>
            <a:ahLst/>
            <a:cxnLst>
              <a:cxn ang="0">
                <a:pos x="0" y="1487"/>
              </a:cxn>
              <a:cxn ang="0">
                <a:pos x="0" y="0"/>
              </a:cxn>
              <a:cxn ang="0">
                <a:pos x="1488" y="0"/>
              </a:cxn>
            </a:cxnLst>
            <a:rect l="0" t="0" r="r" b="b"/>
            <a:pathLst>
              <a:path w="1489" h="1488">
                <a:moveTo>
                  <a:pt x="0" y="1487"/>
                </a:moveTo>
                <a:lnTo>
                  <a:pt x="0" y="0"/>
                </a:lnTo>
                <a:lnTo>
                  <a:pt x="1488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1" name="AutoShape 7"/>
          <p:cNvSpPr>
            <a:spLocks noChangeArrowheads="1"/>
          </p:cNvSpPr>
          <p:nvPr/>
        </p:nvSpPr>
        <p:spPr bwMode="auto">
          <a:xfrm>
            <a:off x="1756801" y="5257993"/>
            <a:ext cx="1012320" cy="445006"/>
          </a:xfrm>
          <a:prstGeom prst="roundRect">
            <a:avLst>
              <a:gd name="adj" fmla="val 324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98293" tIns="83076" rIns="98293" bIns="57474" anchor="ctr" anchorCtr="1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sz="2900" b="1" dirty="0" err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  <a:endParaRPr lang="en-US" sz="2900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47112" name="Freeform 8"/>
          <p:cNvSpPr>
            <a:spLocks/>
          </p:cNvSpPr>
          <p:nvPr/>
        </p:nvSpPr>
        <p:spPr bwMode="auto">
          <a:xfrm>
            <a:off x="2246400" y="4643048"/>
            <a:ext cx="1902240" cy="626466"/>
          </a:xfrm>
          <a:custGeom>
            <a:avLst/>
            <a:gdLst/>
            <a:ahLst/>
            <a:cxnLst>
              <a:cxn ang="0">
                <a:pos x="0" y="1919"/>
              </a:cxn>
              <a:cxn ang="0">
                <a:pos x="5825" y="1302"/>
              </a:cxn>
            </a:cxnLst>
            <a:rect l="0" t="0" r="r" b="b"/>
            <a:pathLst>
              <a:path w="5826" h="1920">
                <a:moveTo>
                  <a:pt x="0" y="1919"/>
                </a:moveTo>
                <a:cubicBezTo>
                  <a:pt x="3470" y="0"/>
                  <a:pt x="5825" y="1302"/>
                  <a:pt x="5825" y="1302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3" name="Line 9"/>
          <p:cNvSpPr>
            <a:spLocks noChangeShapeType="1"/>
          </p:cNvSpPr>
          <p:nvPr/>
        </p:nvSpPr>
        <p:spPr bwMode="auto">
          <a:xfrm>
            <a:off x="3993121" y="5681397"/>
            <a:ext cx="2347200" cy="20162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4" name="Freeform 10"/>
          <p:cNvSpPr>
            <a:spLocks/>
          </p:cNvSpPr>
          <p:nvPr/>
        </p:nvSpPr>
        <p:spPr bwMode="auto">
          <a:xfrm>
            <a:off x="4216320" y="5155741"/>
            <a:ext cx="485280" cy="485331"/>
          </a:xfrm>
          <a:custGeom>
            <a:avLst/>
            <a:gdLst/>
            <a:ahLst/>
            <a:cxnLst>
              <a:cxn ang="0">
                <a:pos x="0" y="1487"/>
              </a:cxn>
              <a:cxn ang="0">
                <a:pos x="0" y="0"/>
              </a:cxn>
              <a:cxn ang="0">
                <a:pos x="1487" y="0"/>
              </a:cxn>
            </a:cxnLst>
            <a:rect l="0" t="0" r="r" b="b"/>
            <a:pathLst>
              <a:path w="1488" h="1488">
                <a:moveTo>
                  <a:pt x="0" y="1487"/>
                </a:moveTo>
                <a:lnTo>
                  <a:pt x="0" y="0"/>
                </a:lnTo>
                <a:lnTo>
                  <a:pt x="1487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6" name="Line 12"/>
          <p:cNvSpPr>
            <a:spLocks noChangeShapeType="1"/>
          </p:cNvSpPr>
          <p:nvPr/>
        </p:nvSpPr>
        <p:spPr bwMode="auto">
          <a:xfrm>
            <a:off x="3376801" y="4306052"/>
            <a:ext cx="1440" cy="492532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2748960" y="3820722"/>
            <a:ext cx="1388160" cy="59910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66421" rIns="81639" bIns="4082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  <a:tab pos="1313299" algn="l"/>
              </a:tabLst>
            </a:pPr>
            <a:r>
              <a:rPr lang="en-US" sz="2900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16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Motif-Based Compilation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6481" y="1604329"/>
            <a:ext cx="8228160" cy="4444307"/>
          </a:xfrm>
          <a:ln/>
        </p:spPr>
        <p:txBody>
          <a:bodyPr/>
          <a:lstStyle/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Functional program gives dataflow computation:</a:t>
            </a: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dirty="0"/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2594880" y="2763651"/>
            <a:ext cx="3584160" cy="35859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87452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US" sz="2200" dirty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(green (not (IPTG)))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Motif-Based Compilation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6481" y="1604329"/>
            <a:ext cx="8228160" cy="4444307"/>
          </a:xfrm>
          <a:ln/>
        </p:spPr>
        <p:txBody>
          <a:bodyPr/>
          <a:lstStyle/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Functional program gives dataflow computation:</a:t>
            </a: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dirty="0"/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2594880" y="2763651"/>
            <a:ext cx="3584160" cy="35859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87452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US" sz="2200" dirty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(green (not (IPTG)))</a:t>
            </a:r>
          </a:p>
        </p:txBody>
      </p:sp>
      <p:sp>
        <p:nvSpPr>
          <p:cNvPr id="49156" name="AutoShape 4"/>
          <p:cNvSpPr>
            <a:spLocks noChangeArrowheads="1"/>
          </p:cNvSpPr>
          <p:nvPr/>
        </p:nvSpPr>
        <p:spPr bwMode="auto">
          <a:xfrm>
            <a:off x="4358880" y="3128009"/>
            <a:ext cx="419040" cy="419084"/>
          </a:xfrm>
          <a:prstGeom prst="downArrow">
            <a:avLst>
              <a:gd name="adj1" fmla="val 40009"/>
              <a:gd name="adj2" fmla="val 49926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82945" tIns="41473" rIns="82945" bIns="4147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7" name="AutoShape 5"/>
          <p:cNvSpPr>
            <a:spLocks noChangeArrowheads="1"/>
          </p:cNvSpPr>
          <p:nvPr/>
        </p:nvSpPr>
        <p:spPr bwMode="auto">
          <a:xfrm>
            <a:off x="2113921" y="3709830"/>
            <a:ext cx="1046880" cy="511254"/>
          </a:xfrm>
          <a:prstGeom prst="roundRect">
            <a:avLst>
              <a:gd name="adj" fmla="val 282"/>
            </a:avLst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106131" tIns="84513" rIns="106131" bIns="65311" anchor="ctr" anchorCtr="1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sz="2200" dirty="0">
                <a:solidFill>
                  <a:srgbClr val="00000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49158" name="AutoShape 6"/>
          <p:cNvSpPr>
            <a:spLocks noChangeArrowheads="1"/>
          </p:cNvSpPr>
          <p:nvPr/>
        </p:nvSpPr>
        <p:spPr bwMode="auto">
          <a:xfrm>
            <a:off x="4040641" y="3709830"/>
            <a:ext cx="1046880" cy="511254"/>
          </a:xfrm>
          <a:prstGeom prst="roundRect">
            <a:avLst>
              <a:gd name="adj" fmla="val 282"/>
            </a:avLst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106131" tIns="84513" rIns="106131" bIns="65311" anchor="ctr" anchorCtr="1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sz="2200" dirty="0">
                <a:solidFill>
                  <a:srgbClr val="000000"/>
                </a:solidFill>
                <a:ea typeface="MS Gothic" charset="0"/>
                <a:cs typeface="MS Gothic" charset="0"/>
              </a:rPr>
              <a:t>not</a:t>
            </a:r>
          </a:p>
        </p:txBody>
      </p:sp>
      <p:sp>
        <p:nvSpPr>
          <p:cNvPr id="49159" name="AutoShape 7"/>
          <p:cNvSpPr>
            <a:spLocks noChangeArrowheads="1"/>
          </p:cNvSpPr>
          <p:nvPr/>
        </p:nvSpPr>
        <p:spPr bwMode="auto">
          <a:xfrm>
            <a:off x="5967361" y="3709830"/>
            <a:ext cx="1046880" cy="511254"/>
          </a:xfrm>
          <a:prstGeom prst="roundRect">
            <a:avLst>
              <a:gd name="adj" fmla="val 282"/>
            </a:avLst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106131" tIns="84513" rIns="106131" bIns="65311" anchor="ctr" anchorCtr="1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sz="2200" dirty="0">
                <a:solidFill>
                  <a:srgbClr val="000000"/>
                </a:solidFill>
                <a:ea typeface="MS Gothic" charset="0"/>
                <a:cs typeface="MS Gothic" charset="0"/>
              </a:rPr>
              <a:t>green</a:t>
            </a:r>
          </a:p>
        </p:txBody>
      </p:sp>
      <p:cxnSp>
        <p:nvCxnSpPr>
          <p:cNvPr id="49160" name="AutoShape 8"/>
          <p:cNvCxnSpPr>
            <a:cxnSpLocks noChangeShapeType="1"/>
            <a:stCxn id="49157" idx="3"/>
            <a:endCxn id="49158" idx="1"/>
          </p:cNvCxnSpPr>
          <p:nvPr/>
        </p:nvCxnSpPr>
        <p:spPr bwMode="auto">
          <a:xfrm>
            <a:off x="3160801" y="3965457"/>
            <a:ext cx="879840" cy="1588"/>
          </a:xfrm>
          <a:prstGeom prst="straightConnector1">
            <a:avLst/>
          </a:prstGeom>
          <a:noFill/>
          <a:ln w="54720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49161" name="AutoShape 9"/>
          <p:cNvCxnSpPr>
            <a:cxnSpLocks noChangeShapeType="1"/>
            <a:stCxn id="49158" idx="3"/>
            <a:endCxn id="49159" idx="1"/>
          </p:cNvCxnSpPr>
          <p:nvPr/>
        </p:nvCxnSpPr>
        <p:spPr bwMode="auto">
          <a:xfrm>
            <a:off x="5087521" y="3965457"/>
            <a:ext cx="879840" cy="1588"/>
          </a:xfrm>
          <a:prstGeom prst="straightConnector1">
            <a:avLst/>
          </a:prstGeom>
          <a:noFill/>
          <a:ln w="54720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11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Motif-Based Compilation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6481" y="1604329"/>
            <a:ext cx="8228160" cy="4444307"/>
          </a:xfrm>
          <a:ln/>
        </p:spPr>
        <p:txBody>
          <a:bodyPr/>
          <a:lstStyle/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Operators translated to motifs:</a:t>
            </a: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dirty="0"/>
          </a:p>
        </p:txBody>
      </p:sp>
      <p:sp>
        <p:nvSpPr>
          <p:cNvPr id="52227" name="AutoShape 3"/>
          <p:cNvSpPr>
            <a:spLocks noChangeArrowheads="1"/>
          </p:cNvSpPr>
          <p:nvPr/>
        </p:nvSpPr>
        <p:spPr bwMode="auto">
          <a:xfrm>
            <a:off x="1853280" y="2278320"/>
            <a:ext cx="1046880" cy="511254"/>
          </a:xfrm>
          <a:prstGeom prst="roundRect">
            <a:avLst>
              <a:gd name="adj" fmla="val 282"/>
            </a:avLst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sz="2200" dirty="0">
                <a:solidFill>
                  <a:srgbClr val="00000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52228" name="AutoShape 4"/>
          <p:cNvSpPr>
            <a:spLocks noChangeArrowheads="1"/>
          </p:cNvSpPr>
          <p:nvPr/>
        </p:nvSpPr>
        <p:spPr bwMode="auto">
          <a:xfrm>
            <a:off x="3780000" y="2278320"/>
            <a:ext cx="1046880" cy="511254"/>
          </a:xfrm>
          <a:prstGeom prst="roundRect">
            <a:avLst>
              <a:gd name="adj" fmla="val 282"/>
            </a:avLst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sz="2200" dirty="0">
                <a:solidFill>
                  <a:srgbClr val="000000"/>
                </a:solidFill>
                <a:ea typeface="MS Gothic" charset="0"/>
                <a:cs typeface="MS Gothic" charset="0"/>
              </a:rPr>
              <a:t>not</a:t>
            </a:r>
          </a:p>
        </p:txBody>
      </p:sp>
      <p:sp>
        <p:nvSpPr>
          <p:cNvPr id="52229" name="AutoShape 5"/>
          <p:cNvSpPr>
            <a:spLocks noChangeArrowheads="1"/>
          </p:cNvSpPr>
          <p:nvPr/>
        </p:nvSpPr>
        <p:spPr bwMode="auto">
          <a:xfrm>
            <a:off x="5706720" y="2278320"/>
            <a:ext cx="1046880" cy="511254"/>
          </a:xfrm>
          <a:prstGeom prst="roundRect">
            <a:avLst>
              <a:gd name="adj" fmla="val 282"/>
            </a:avLst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sz="2200" dirty="0">
                <a:solidFill>
                  <a:srgbClr val="000000"/>
                </a:solidFill>
                <a:ea typeface="MS Gothic" charset="0"/>
                <a:cs typeface="MS Gothic" charset="0"/>
              </a:rPr>
              <a:t>green</a:t>
            </a:r>
          </a:p>
        </p:txBody>
      </p:sp>
      <p:cxnSp>
        <p:nvCxnSpPr>
          <p:cNvPr id="52230" name="AutoShape 6"/>
          <p:cNvCxnSpPr>
            <a:cxnSpLocks noChangeShapeType="1"/>
            <a:stCxn id="52227" idx="3"/>
            <a:endCxn id="52228" idx="1"/>
          </p:cNvCxnSpPr>
          <p:nvPr/>
        </p:nvCxnSpPr>
        <p:spPr bwMode="auto">
          <a:xfrm>
            <a:off x="2900160" y="2533947"/>
            <a:ext cx="879840" cy="1588"/>
          </a:xfrm>
          <a:prstGeom prst="straightConnector1">
            <a:avLst/>
          </a:prstGeom>
          <a:noFill/>
          <a:ln w="54720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52231" name="AutoShape 7"/>
          <p:cNvCxnSpPr>
            <a:cxnSpLocks noChangeShapeType="1"/>
            <a:stCxn id="52228" idx="3"/>
            <a:endCxn id="52229" idx="1"/>
          </p:cNvCxnSpPr>
          <p:nvPr/>
        </p:nvCxnSpPr>
        <p:spPr bwMode="auto">
          <a:xfrm>
            <a:off x="4826880" y="2533947"/>
            <a:ext cx="879840" cy="1588"/>
          </a:xfrm>
          <a:prstGeom prst="straightConnector1">
            <a:avLst/>
          </a:prstGeom>
          <a:noFill/>
          <a:ln w="54720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59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Motif-Based Compilation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6481" y="1604329"/>
            <a:ext cx="8228160" cy="4444307"/>
          </a:xfrm>
          <a:ln/>
        </p:spPr>
        <p:txBody>
          <a:bodyPr/>
          <a:lstStyle/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Operators translated to motifs:</a:t>
            </a: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dirty="0"/>
          </a:p>
        </p:txBody>
      </p:sp>
      <p:sp>
        <p:nvSpPr>
          <p:cNvPr id="52227" name="AutoShape 3"/>
          <p:cNvSpPr>
            <a:spLocks noChangeArrowheads="1"/>
          </p:cNvSpPr>
          <p:nvPr/>
        </p:nvSpPr>
        <p:spPr bwMode="auto">
          <a:xfrm>
            <a:off x="1853280" y="2278320"/>
            <a:ext cx="1046880" cy="511254"/>
          </a:xfrm>
          <a:prstGeom prst="roundRect">
            <a:avLst>
              <a:gd name="adj" fmla="val 282"/>
            </a:avLst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sz="2200" dirty="0">
                <a:solidFill>
                  <a:srgbClr val="00000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52228" name="AutoShape 4"/>
          <p:cNvSpPr>
            <a:spLocks noChangeArrowheads="1"/>
          </p:cNvSpPr>
          <p:nvPr/>
        </p:nvSpPr>
        <p:spPr bwMode="auto">
          <a:xfrm>
            <a:off x="3780000" y="2278320"/>
            <a:ext cx="1046880" cy="511254"/>
          </a:xfrm>
          <a:prstGeom prst="roundRect">
            <a:avLst>
              <a:gd name="adj" fmla="val 282"/>
            </a:avLst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sz="2200" dirty="0">
                <a:solidFill>
                  <a:srgbClr val="000000"/>
                </a:solidFill>
                <a:ea typeface="MS Gothic" charset="0"/>
                <a:cs typeface="MS Gothic" charset="0"/>
              </a:rPr>
              <a:t>not</a:t>
            </a:r>
          </a:p>
        </p:txBody>
      </p:sp>
      <p:sp>
        <p:nvSpPr>
          <p:cNvPr id="52229" name="AutoShape 5"/>
          <p:cNvSpPr>
            <a:spLocks noChangeArrowheads="1"/>
          </p:cNvSpPr>
          <p:nvPr/>
        </p:nvSpPr>
        <p:spPr bwMode="auto">
          <a:xfrm>
            <a:off x="5706720" y="2278320"/>
            <a:ext cx="1046880" cy="511254"/>
          </a:xfrm>
          <a:prstGeom prst="roundRect">
            <a:avLst>
              <a:gd name="adj" fmla="val 282"/>
            </a:avLst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sz="2200" dirty="0">
                <a:solidFill>
                  <a:srgbClr val="000000"/>
                </a:solidFill>
                <a:ea typeface="MS Gothic" charset="0"/>
                <a:cs typeface="MS Gothic" charset="0"/>
              </a:rPr>
              <a:t>green</a:t>
            </a:r>
          </a:p>
        </p:txBody>
      </p:sp>
      <p:cxnSp>
        <p:nvCxnSpPr>
          <p:cNvPr id="52230" name="AutoShape 6"/>
          <p:cNvCxnSpPr>
            <a:cxnSpLocks noChangeShapeType="1"/>
            <a:stCxn id="52227" idx="3"/>
            <a:endCxn id="52228" idx="1"/>
          </p:cNvCxnSpPr>
          <p:nvPr/>
        </p:nvCxnSpPr>
        <p:spPr bwMode="auto">
          <a:xfrm>
            <a:off x="2900160" y="2533947"/>
            <a:ext cx="879840" cy="1588"/>
          </a:xfrm>
          <a:prstGeom prst="straightConnector1">
            <a:avLst/>
          </a:prstGeom>
          <a:noFill/>
          <a:ln w="54720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52231" name="AutoShape 7"/>
          <p:cNvCxnSpPr>
            <a:cxnSpLocks noChangeShapeType="1"/>
            <a:stCxn id="52228" idx="3"/>
            <a:endCxn id="52229" idx="1"/>
          </p:cNvCxnSpPr>
          <p:nvPr/>
        </p:nvCxnSpPr>
        <p:spPr bwMode="auto">
          <a:xfrm>
            <a:off x="4826880" y="2533947"/>
            <a:ext cx="879840" cy="1588"/>
          </a:xfrm>
          <a:prstGeom prst="straightConnector1">
            <a:avLst/>
          </a:prstGeom>
          <a:noFill/>
          <a:ln w="54720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52249" name="Line 25"/>
          <p:cNvSpPr>
            <a:spLocks noChangeShapeType="1"/>
          </p:cNvSpPr>
          <p:nvPr/>
        </p:nvSpPr>
        <p:spPr bwMode="auto">
          <a:xfrm>
            <a:off x="296640" y="4414064"/>
            <a:ext cx="1232640" cy="10081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50" name="Freeform 26"/>
          <p:cNvSpPr>
            <a:spLocks/>
          </p:cNvSpPr>
          <p:nvPr/>
        </p:nvSpPr>
        <p:spPr bwMode="auto">
          <a:xfrm>
            <a:off x="413281" y="413899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51" name="AutoShape 27"/>
          <p:cNvSpPr>
            <a:spLocks noChangeArrowheads="1"/>
          </p:cNvSpPr>
          <p:nvPr/>
        </p:nvSpPr>
        <p:spPr bwMode="auto">
          <a:xfrm>
            <a:off x="689761" y="4192281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</a:p>
        </p:txBody>
      </p:sp>
      <p:sp>
        <p:nvSpPr>
          <p:cNvPr id="52252" name="Freeform 28"/>
          <p:cNvSpPr>
            <a:spLocks/>
          </p:cNvSpPr>
          <p:nvPr/>
        </p:nvSpPr>
        <p:spPr bwMode="auto">
          <a:xfrm>
            <a:off x="946081" y="3869687"/>
            <a:ext cx="999360" cy="329794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53" name="Line 29"/>
          <p:cNvSpPr>
            <a:spLocks noChangeShapeType="1"/>
          </p:cNvSpPr>
          <p:nvPr/>
        </p:nvSpPr>
        <p:spPr bwMode="auto">
          <a:xfrm>
            <a:off x="1863360" y="4414064"/>
            <a:ext cx="1232640" cy="10081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54" name="Freeform 30"/>
          <p:cNvSpPr>
            <a:spLocks/>
          </p:cNvSpPr>
          <p:nvPr/>
        </p:nvSpPr>
        <p:spPr bwMode="auto">
          <a:xfrm>
            <a:off x="1981440" y="413899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55" name="AutoShape 31"/>
          <p:cNvSpPr>
            <a:spLocks noChangeArrowheads="1"/>
          </p:cNvSpPr>
          <p:nvPr/>
        </p:nvSpPr>
        <p:spPr bwMode="auto">
          <a:xfrm>
            <a:off x="2793600" y="3750154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8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333333"/>
                </a:solidFill>
                <a:ea typeface="MS Gothic" charset="0"/>
                <a:cs typeface="MS Gothic" charset="0"/>
              </a:rPr>
              <a:t>A</a:t>
            </a:r>
          </a:p>
        </p:txBody>
      </p:sp>
      <p:sp>
        <p:nvSpPr>
          <p:cNvPr id="52256" name="Line 32"/>
          <p:cNvSpPr>
            <a:spLocks noChangeShapeType="1"/>
          </p:cNvSpPr>
          <p:nvPr/>
        </p:nvSpPr>
        <p:spPr bwMode="auto">
          <a:xfrm>
            <a:off x="1540800" y="3692548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57" name="Text Box 33"/>
          <p:cNvSpPr txBox="1">
            <a:spLocks noChangeArrowheads="1"/>
          </p:cNvSpPr>
          <p:nvPr/>
        </p:nvSpPr>
        <p:spPr bwMode="auto">
          <a:xfrm>
            <a:off x="1209600" y="3437642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52258" name="Freeform 34"/>
          <p:cNvSpPr>
            <a:spLocks/>
          </p:cNvSpPr>
          <p:nvPr/>
        </p:nvSpPr>
        <p:spPr bwMode="auto">
          <a:xfrm>
            <a:off x="3456000" y="3891289"/>
            <a:ext cx="999360" cy="329795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59" name="Line 35"/>
          <p:cNvSpPr>
            <a:spLocks noChangeShapeType="1"/>
          </p:cNvSpPr>
          <p:nvPr/>
        </p:nvSpPr>
        <p:spPr bwMode="auto">
          <a:xfrm>
            <a:off x="4373280" y="4437106"/>
            <a:ext cx="1232640" cy="10081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60" name="Freeform 36"/>
          <p:cNvSpPr>
            <a:spLocks/>
          </p:cNvSpPr>
          <p:nvPr/>
        </p:nvSpPr>
        <p:spPr bwMode="auto">
          <a:xfrm>
            <a:off x="4491361" y="4160598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61" name="AutoShape 37"/>
          <p:cNvSpPr>
            <a:spLocks noChangeArrowheads="1"/>
          </p:cNvSpPr>
          <p:nvPr/>
        </p:nvSpPr>
        <p:spPr bwMode="auto">
          <a:xfrm>
            <a:off x="5245921" y="3849525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8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333333"/>
                </a:solidFill>
                <a:ea typeface="MS Gothic" charset="0"/>
                <a:cs typeface="MS Gothic" charset="0"/>
              </a:rPr>
              <a:t>B</a:t>
            </a:r>
          </a:p>
        </p:txBody>
      </p:sp>
      <p:sp>
        <p:nvSpPr>
          <p:cNvPr id="52262" name="Freeform 38"/>
          <p:cNvSpPr>
            <a:spLocks/>
          </p:cNvSpPr>
          <p:nvPr/>
        </p:nvSpPr>
        <p:spPr bwMode="auto">
          <a:xfrm>
            <a:off x="5974561" y="3908570"/>
            <a:ext cx="999360" cy="329795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63" name="Line 39"/>
          <p:cNvSpPr>
            <a:spLocks noChangeShapeType="1"/>
          </p:cNvSpPr>
          <p:nvPr/>
        </p:nvSpPr>
        <p:spPr bwMode="auto">
          <a:xfrm>
            <a:off x="6893281" y="4452948"/>
            <a:ext cx="1815840" cy="14402"/>
          </a:xfrm>
          <a:prstGeom prst="line">
            <a:avLst/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64" name="Freeform 40"/>
          <p:cNvSpPr>
            <a:spLocks/>
          </p:cNvSpPr>
          <p:nvPr/>
        </p:nvSpPr>
        <p:spPr bwMode="auto">
          <a:xfrm>
            <a:off x="7009920" y="4177880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65" name="AutoShape 41"/>
          <p:cNvSpPr>
            <a:spLocks noChangeArrowheads="1"/>
          </p:cNvSpPr>
          <p:nvPr/>
        </p:nvSpPr>
        <p:spPr bwMode="auto">
          <a:xfrm>
            <a:off x="7286400" y="4231165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sp>
        <p:nvSpPr>
          <p:cNvPr id="52266" name="Text Box 42"/>
          <p:cNvSpPr txBox="1">
            <a:spLocks noChangeArrowheads="1"/>
          </p:cNvSpPr>
          <p:nvPr/>
        </p:nvSpPr>
        <p:spPr bwMode="auto">
          <a:xfrm>
            <a:off x="2136960" y="4128914"/>
            <a:ext cx="92736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i="1" dirty="0">
                <a:solidFill>
                  <a:srgbClr val="800080"/>
                </a:solidFill>
                <a:ea typeface="MS Gothic" charset="0"/>
                <a:cs typeface="MS Gothic" charset="0"/>
              </a:rPr>
              <a:t>outputs</a:t>
            </a:r>
          </a:p>
        </p:txBody>
      </p:sp>
      <p:sp>
        <p:nvSpPr>
          <p:cNvPr id="52267" name="Text Box 43"/>
          <p:cNvSpPr txBox="1">
            <a:spLocks noChangeArrowheads="1"/>
          </p:cNvSpPr>
          <p:nvPr/>
        </p:nvSpPr>
        <p:spPr bwMode="auto">
          <a:xfrm>
            <a:off x="4652640" y="4162037"/>
            <a:ext cx="92736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i="1" dirty="0">
                <a:solidFill>
                  <a:srgbClr val="800000"/>
                </a:solidFill>
                <a:ea typeface="MS Gothic" charset="0"/>
                <a:cs typeface="MS Gothic" charset="0"/>
              </a:rPr>
              <a:t>outputs</a:t>
            </a:r>
          </a:p>
        </p:txBody>
      </p:sp>
      <p:sp>
        <p:nvSpPr>
          <p:cNvPr id="52268" name="Text Box 44"/>
          <p:cNvSpPr txBox="1">
            <a:spLocks noChangeArrowheads="1"/>
          </p:cNvSpPr>
          <p:nvPr/>
        </p:nvSpPr>
        <p:spPr bwMode="auto">
          <a:xfrm>
            <a:off x="7879680" y="4159157"/>
            <a:ext cx="92736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i="1" dirty="0">
                <a:solidFill>
                  <a:srgbClr val="008000"/>
                </a:solidFill>
                <a:ea typeface="MS Gothic" charset="0"/>
                <a:cs typeface="MS Gothic" charset="0"/>
              </a:rPr>
              <a:t>outputs</a:t>
            </a:r>
          </a:p>
        </p:txBody>
      </p:sp>
      <p:sp>
        <p:nvSpPr>
          <p:cNvPr id="52269" name="Text Box 45"/>
          <p:cNvSpPr txBox="1">
            <a:spLocks noChangeArrowheads="1"/>
          </p:cNvSpPr>
          <p:nvPr/>
        </p:nvSpPr>
        <p:spPr bwMode="auto">
          <a:xfrm>
            <a:off x="5500800" y="4162037"/>
            <a:ext cx="92736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i="1" dirty="0">
                <a:solidFill>
                  <a:srgbClr val="008000"/>
                </a:solidFill>
                <a:ea typeface="MS Gothic" charset="0"/>
                <a:cs typeface="MS Gothic" charset="0"/>
              </a:rPr>
              <a:t>arg0</a:t>
            </a:r>
          </a:p>
        </p:txBody>
      </p:sp>
      <p:sp>
        <p:nvSpPr>
          <p:cNvPr id="52270" name="Text Box 46"/>
          <p:cNvSpPr txBox="1">
            <a:spLocks noChangeArrowheads="1"/>
          </p:cNvSpPr>
          <p:nvPr/>
        </p:nvSpPr>
        <p:spPr bwMode="auto">
          <a:xfrm>
            <a:off x="3019680" y="4162037"/>
            <a:ext cx="92736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i="1" dirty="0">
                <a:solidFill>
                  <a:srgbClr val="800000"/>
                </a:solidFill>
                <a:ea typeface="MS Gothic" charset="0"/>
                <a:cs typeface="MS Gothic" charset="0"/>
              </a:rPr>
              <a:t>arg0</a:t>
            </a:r>
          </a:p>
        </p:txBody>
      </p:sp>
      <p:sp>
        <p:nvSpPr>
          <p:cNvPr id="52271" name="Line 47"/>
          <p:cNvSpPr>
            <a:spLocks noChangeShapeType="1"/>
          </p:cNvSpPr>
          <p:nvPr/>
        </p:nvSpPr>
        <p:spPr bwMode="auto">
          <a:xfrm flipH="1">
            <a:off x="1959841" y="2865901"/>
            <a:ext cx="388800" cy="1036909"/>
          </a:xfrm>
          <a:prstGeom prst="line">
            <a:avLst/>
          </a:prstGeom>
          <a:noFill/>
          <a:ln w="36720">
            <a:solidFill>
              <a:srgbClr val="000080"/>
            </a:solidFill>
            <a:prstDash val="sysDot"/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72" name="Line 48"/>
          <p:cNvSpPr>
            <a:spLocks noChangeShapeType="1"/>
          </p:cNvSpPr>
          <p:nvPr/>
        </p:nvSpPr>
        <p:spPr bwMode="auto">
          <a:xfrm flipH="1">
            <a:off x="4330081" y="2855821"/>
            <a:ext cx="14400" cy="1124758"/>
          </a:xfrm>
          <a:prstGeom prst="line">
            <a:avLst/>
          </a:prstGeom>
          <a:noFill/>
          <a:ln w="36720">
            <a:solidFill>
              <a:srgbClr val="000080"/>
            </a:solidFill>
            <a:prstDash val="sysDot"/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73" name="Line 49"/>
          <p:cNvSpPr>
            <a:spLocks noChangeShapeType="1"/>
          </p:cNvSpPr>
          <p:nvPr/>
        </p:nvSpPr>
        <p:spPr bwMode="auto">
          <a:xfrm>
            <a:off x="6327360" y="2855820"/>
            <a:ext cx="717120" cy="1202526"/>
          </a:xfrm>
          <a:prstGeom prst="line">
            <a:avLst/>
          </a:prstGeom>
          <a:noFill/>
          <a:ln w="36720">
            <a:solidFill>
              <a:srgbClr val="000080"/>
            </a:solidFill>
            <a:prstDash val="sysDot"/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76" name="Line 52"/>
          <p:cNvSpPr>
            <a:spLocks noChangeShapeType="1"/>
          </p:cNvSpPr>
          <p:nvPr/>
        </p:nvSpPr>
        <p:spPr bwMode="auto">
          <a:xfrm>
            <a:off x="5169600" y="2579312"/>
            <a:ext cx="319680" cy="1234209"/>
          </a:xfrm>
          <a:prstGeom prst="line">
            <a:avLst/>
          </a:prstGeom>
          <a:noFill/>
          <a:ln w="36720">
            <a:solidFill>
              <a:srgbClr val="000080"/>
            </a:solidFill>
            <a:prstDash val="sysDot"/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77" name="Line 53"/>
          <p:cNvSpPr>
            <a:spLocks noChangeShapeType="1"/>
          </p:cNvSpPr>
          <p:nvPr/>
        </p:nvSpPr>
        <p:spPr bwMode="auto">
          <a:xfrm flipH="1">
            <a:off x="3096000" y="2590833"/>
            <a:ext cx="168480" cy="1103156"/>
          </a:xfrm>
          <a:prstGeom prst="line">
            <a:avLst/>
          </a:prstGeom>
          <a:noFill/>
          <a:ln w="36720">
            <a:solidFill>
              <a:srgbClr val="000080"/>
            </a:solidFill>
            <a:prstDash val="sysDot"/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Motif-Based Compilation</a:t>
            </a:r>
            <a:endParaRPr lang="en-US" dirty="0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6481" y="1604329"/>
            <a:ext cx="8228160" cy="4444307"/>
          </a:xfrm>
          <a:ln/>
        </p:spPr>
        <p:txBody>
          <a:bodyPr/>
          <a:lstStyle/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Operators translated to motifs:</a:t>
            </a: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dirty="0"/>
          </a:p>
        </p:txBody>
      </p:sp>
      <p:sp>
        <p:nvSpPr>
          <p:cNvPr id="52227" name="AutoShape 3"/>
          <p:cNvSpPr>
            <a:spLocks noChangeArrowheads="1"/>
          </p:cNvSpPr>
          <p:nvPr/>
        </p:nvSpPr>
        <p:spPr bwMode="auto">
          <a:xfrm>
            <a:off x="1853280" y="2278320"/>
            <a:ext cx="1046880" cy="511254"/>
          </a:xfrm>
          <a:prstGeom prst="roundRect">
            <a:avLst>
              <a:gd name="adj" fmla="val 282"/>
            </a:avLst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sz="2200" dirty="0">
                <a:solidFill>
                  <a:srgbClr val="00000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52228" name="AutoShape 4"/>
          <p:cNvSpPr>
            <a:spLocks noChangeArrowheads="1"/>
          </p:cNvSpPr>
          <p:nvPr/>
        </p:nvSpPr>
        <p:spPr bwMode="auto">
          <a:xfrm>
            <a:off x="3780000" y="2278320"/>
            <a:ext cx="1046880" cy="511254"/>
          </a:xfrm>
          <a:prstGeom prst="roundRect">
            <a:avLst>
              <a:gd name="adj" fmla="val 282"/>
            </a:avLst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sz="2200" dirty="0">
                <a:solidFill>
                  <a:srgbClr val="000000"/>
                </a:solidFill>
                <a:ea typeface="MS Gothic" charset="0"/>
                <a:cs typeface="MS Gothic" charset="0"/>
              </a:rPr>
              <a:t>not</a:t>
            </a:r>
          </a:p>
        </p:txBody>
      </p:sp>
      <p:sp>
        <p:nvSpPr>
          <p:cNvPr id="52229" name="AutoShape 5"/>
          <p:cNvSpPr>
            <a:spLocks noChangeArrowheads="1"/>
          </p:cNvSpPr>
          <p:nvPr/>
        </p:nvSpPr>
        <p:spPr bwMode="auto">
          <a:xfrm>
            <a:off x="5706720" y="2278320"/>
            <a:ext cx="1046880" cy="511254"/>
          </a:xfrm>
          <a:prstGeom prst="roundRect">
            <a:avLst>
              <a:gd name="adj" fmla="val 282"/>
            </a:avLst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sz="2200" dirty="0">
                <a:solidFill>
                  <a:srgbClr val="000000"/>
                </a:solidFill>
                <a:ea typeface="MS Gothic" charset="0"/>
                <a:cs typeface="MS Gothic" charset="0"/>
              </a:rPr>
              <a:t>green</a:t>
            </a:r>
          </a:p>
        </p:txBody>
      </p:sp>
      <p:cxnSp>
        <p:nvCxnSpPr>
          <p:cNvPr id="52230" name="AutoShape 6"/>
          <p:cNvCxnSpPr>
            <a:cxnSpLocks noChangeShapeType="1"/>
            <a:stCxn id="52227" idx="3"/>
            <a:endCxn id="52228" idx="1"/>
          </p:cNvCxnSpPr>
          <p:nvPr/>
        </p:nvCxnSpPr>
        <p:spPr bwMode="auto">
          <a:xfrm>
            <a:off x="2900160" y="2533947"/>
            <a:ext cx="879840" cy="1588"/>
          </a:xfrm>
          <a:prstGeom prst="straightConnector1">
            <a:avLst/>
          </a:prstGeom>
          <a:noFill/>
          <a:ln w="54720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52231" name="AutoShape 7"/>
          <p:cNvCxnSpPr>
            <a:cxnSpLocks noChangeShapeType="1"/>
            <a:stCxn id="52228" idx="3"/>
            <a:endCxn id="52229" idx="1"/>
          </p:cNvCxnSpPr>
          <p:nvPr/>
        </p:nvCxnSpPr>
        <p:spPr bwMode="auto">
          <a:xfrm>
            <a:off x="4826880" y="2533947"/>
            <a:ext cx="879840" cy="1588"/>
          </a:xfrm>
          <a:prstGeom prst="straightConnector1">
            <a:avLst/>
          </a:prstGeom>
          <a:noFill/>
          <a:ln w="54720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52232" name="Line 8"/>
          <p:cNvSpPr>
            <a:spLocks noChangeShapeType="1"/>
          </p:cNvSpPr>
          <p:nvPr/>
        </p:nvSpPr>
        <p:spPr bwMode="auto">
          <a:xfrm>
            <a:off x="1342080" y="6243056"/>
            <a:ext cx="1232640" cy="10081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Freeform 9"/>
          <p:cNvSpPr>
            <a:spLocks/>
          </p:cNvSpPr>
          <p:nvPr/>
        </p:nvSpPr>
        <p:spPr bwMode="auto">
          <a:xfrm>
            <a:off x="1458721" y="5967987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AutoShape 10"/>
          <p:cNvSpPr>
            <a:spLocks noChangeArrowheads="1"/>
          </p:cNvSpPr>
          <p:nvPr/>
        </p:nvSpPr>
        <p:spPr bwMode="auto">
          <a:xfrm>
            <a:off x="1735201" y="602127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</a:p>
        </p:txBody>
      </p:sp>
      <p:sp>
        <p:nvSpPr>
          <p:cNvPr id="52235" name="Freeform 11"/>
          <p:cNvSpPr>
            <a:spLocks/>
          </p:cNvSpPr>
          <p:nvPr/>
        </p:nvSpPr>
        <p:spPr bwMode="auto">
          <a:xfrm>
            <a:off x="1991521" y="5697238"/>
            <a:ext cx="999360" cy="329795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Line 12"/>
          <p:cNvSpPr>
            <a:spLocks noChangeShapeType="1"/>
          </p:cNvSpPr>
          <p:nvPr/>
        </p:nvSpPr>
        <p:spPr bwMode="auto">
          <a:xfrm>
            <a:off x="2908800" y="6243056"/>
            <a:ext cx="1232640" cy="10081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Freeform 13"/>
          <p:cNvSpPr>
            <a:spLocks/>
          </p:cNvSpPr>
          <p:nvPr/>
        </p:nvSpPr>
        <p:spPr bwMode="auto">
          <a:xfrm>
            <a:off x="3025441" y="5967987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AutoShape 14"/>
          <p:cNvSpPr>
            <a:spLocks noChangeArrowheads="1"/>
          </p:cNvSpPr>
          <p:nvPr/>
        </p:nvSpPr>
        <p:spPr bwMode="auto">
          <a:xfrm>
            <a:off x="3301921" y="602127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A</a:t>
            </a:r>
          </a:p>
        </p:txBody>
      </p:sp>
      <p:sp>
        <p:nvSpPr>
          <p:cNvPr id="52239" name="Line 15"/>
          <p:cNvSpPr>
            <a:spLocks noChangeShapeType="1"/>
          </p:cNvSpPr>
          <p:nvPr/>
        </p:nvSpPr>
        <p:spPr bwMode="auto">
          <a:xfrm>
            <a:off x="2584801" y="5521540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Text Box 16"/>
          <p:cNvSpPr txBox="1">
            <a:spLocks noChangeArrowheads="1"/>
          </p:cNvSpPr>
          <p:nvPr/>
        </p:nvSpPr>
        <p:spPr bwMode="auto">
          <a:xfrm>
            <a:off x="2255040" y="5266634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52241" name="Freeform 17"/>
          <p:cNvSpPr>
            <a:spLocks/>
          </p:cNvSpPr>
          <p:nvPr/>
        </p:nvSpPr>
        <p:spPr bwMode="auto">
          <a:xfrm>
            <a:off x="3520801" y="5687158"/>
            <a:ext cx="999360" cy="329794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2" name="Line 18"/>
          <p:cNvSpPr>
            <a:spLocks noChangeShapeType="1"/>
          </p:cNvSpPr>
          <p:nvPr/>
        </p:nvSpPr>
        <p:spPr bwMode="auto">
          <a:xfrm>
            <a:off x="4439520" y="6232975"/>
            <a:ext cx="1232640" cy="10082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3" name="Freeform 19"/>
          <p:cNvSpPr>
            <a:spLocks/>
          </p:cNvSpPr>
          <p:nvPr/>
        </p:nvSpPr>
        <p:spPr bwMode="auto">
          <a:xfrm>
            <a:off x="4556160" y="595646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4" name="AutoShape 20"/>
          <p:cNvSpPr>
            <a:spLocks noChangeArrowheads="1"/>
          </p:cNvSpPr>
          <p:nvPr/>
        </p:nvSpPr>
        <p:spPr bwMode="auto">
          <a:xfrm>
            <a:off x="4832640" y="6009752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00"/>
                </a:solidFill>
                <a:ea typeface="MS Gothic" charset="0"/>
                <a:cs typeface="MS Gothic" charset="0"/>
              </a:rPr>
              <a:t>B</a:t>
            </a:r>
          </a:p>
        </p:txBody>
      </p:sp>
      <p:sp>
        <p:nvSpPr>
          <p:cNvPr id="52245" name="Freeform 21"/>
          <p:cNvSpPr>
            <a:spLocks/>
          </p:cNvSpPr>
          <p:nvPr/>
        </p:nvSpPr>
        <p:spPr bwMode="auto">
          <a:xfrm>
            <a:off x="5093281" y="5671315"/>
            <a:ext cx="999360" cy="329795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6" name="Line 22"/>
          <p:cNvSpPr>
            <a:spLocks noChangeShapeType="1"/>
          </p:cNvSpPr>
          <p:nvPr/>
        </p:nvSpPr>
        <p:spPr bwMode="auto">
          <a:xfrm>
            <a:off x="6010560" y="6217134"/>
            <a:ext cx="1090080" cy="8641"/>
          </a:xfrm>
          <a:prstGeom prst="line">
            <a:avLst/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7" name="Freeform 23"/>
          <p:cNvSpPr>
            <a:spLocks/>
          </p:cNvSpPr>
          <p:nvPr/>
        </p:nvSpPr>
        <p:spPr bwMode="auto">
          <a:xfrm>
            <a:off x="6128640" y="5940625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8" name="AutoShape 24"/>
          <p:cNvSpPr>
            <a:spLocks noChangeArrowheads="1"/>
          </p:cNvSpPr>
          <p:nvPr/>
        </p:nvSpPr>
        <p:spPr bwMode="auto">
          <a:xfrm>
            <a:off x="6403681" y="5993910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sp>
        <p:nvSpPr>
          <p:cNvPr id="52249" name="Line 25"/>
          <p:cNvSpPr>
            <a:spLocks noChangeShapeType="1"/>
          </p:cNvSpPr>
          <p:nvPr/>
        </p:nvSpPr>
        <p:spPr bwMode="auto">
          <a:xfrm>
            <a:off x="296640" y="4414064"/>
            <a:ext cx="1232640" cy="10081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50" name="Freeform 26"/>
          <p:cNvSpPr>
            <a:spLocks/>
          </p:cNvSpPr>
          <p:nvPr/>
        </p:nvSpPr>
        <p:spPr bwMode="auto">
          <a:xfrm>
            <a:off x="413281" y="413899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51" name="AutoShape 27"/>
          <p:cNvSpPr>
            <a:spLocks noChangeArrowheads="1"/>
          </p:cNvSpPr>
          <p:nvPr/>
        </p:nvSpPr>
        <p:spPr bwMode="auto">
          <a:xfrm>
            <a:off x="689761" y="4192281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</a:p>
        </p:txBody>
      </p:sp>
      <p:sp>
        <p:nvSpPr>
          <p:cNvPr id="52252" name="Freeform 28"/>
          <p:cNvSpPr>
            <a:spLocks/>
          </p:cNvSpPr>
          <p:nvPr/>
        </p:nvSpPr>
        <p:spPr bwMode="auto">
          <a:xfrm>
            <a:off x="946081" y="3869687"/>
            <a:ext cx="999360" cy="329794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53" name="Line 29"/>
          <p:cNvSpPr>
            <a:spLocks noChangeShapeType="1"/>
          </p:cNvSpPr>
          <p:nvPr/>
        </p:nvSpPr>
        <p:spPr bwMode="auto">
          <a:xfrm>
            <a:off x="1863360" y="4414064"/>
            <a:ext cx="1232640" cy="10081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54" name="Freeform 30"/>
          <p:cNvSpPr>
            <a:spLocks/>
          </p:cNvSpPr>
          <p:nvPr/>
        </p:nvSpPr>
        <p:spPr bwMode="auto">
          <a:xfrm>
            <a:off x="1981440" y="413899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55" name="AutoShape 31"/>
          <p:cNvSpPr>
            <a:spLocks noChangeArrowheads="1"/>
          </p:cNvSpPr>
          <p:nvPr/>
        </p:nvSpPr>
        <p:spPr bwMode="auto">
          <a:xfrm>
            <a:off x="2793600" y="3750154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8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333333"/>
                </a:solidFill>
                <a:ea typeface="MS Gothic" charset="0"/>
                <a:cs typeface="MS Gothic" charset="0"/>
              </a:rPr>
              <a:t>A</a:t>
            </a:r>
          </a:p>
        </p:txBody>
      </p:sp>
      <p:sp>
        <p:nvSpPr>
          <p:cNvPr id="52256" name="Line 32"/>
          <p:cNvSpPr>
            <a:spLocks noChangeShapeType="1"/>
          </p:cNvSpPr>
          <p:nvPr/>
        </p:nvSpPr>
        <p:spPr bwMode="auto">
          <a:xfrm>
            <a:off x="1540800" y="3692548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57" name="Text Box 33"/>
          <p:cNvSpPr txBox="1">
            <a:spLocks noChangeArrowheads="1"/>
          </p:cNvSpPr>
          <p:nvPr/>
        </p:nvSpPr>
        <p:spPr bwMode="auto">
          <a:xfrm>
            <a:off x="1209600" y="3437642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52258" name="Freeform 34"/>
          <p:cNvSpPr>
            <a:spLocks/>
          </p:cNvSpPr>
          <p:nvPr/>
        </p:nvSpPr>
        <p:spPr bwMode="auto">
          <a:xfrm>
            <a:off x="3456000" y="3891289"/>
            <a:ext cx="999360" cy="329795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59" name="Line 35"/>
          <p:cNvSpPr>
            <a:spLocks noChangeShapeType="1"/>
          </p:cNvSpPr>
          <p:nvPr/>
        </p:nvSpPr>
        <p:spPr bwMode="auto">
          <a:xfrm>
            <a:off x="4373280" y="4437106"/>
            <a:ext cx="1232640" cy="10081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60" name="Freeform 36"/>
          <p:cNvSpPr>
            <a:spLocks/>
          </p:cNvSpPr>
          <p:nvPr/>
        </p:nvSpPr>
        <p:spPr bwMode="auto">
          <a:xfrm>
            <a:off x="4491361" y="4160598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61" name="AutoShape 37"/>
          <p:cNvSpPr>
            <a:spLocks noChangeArrowheads="1"/>
          </p:cNvSpPr>
          <p:nvPr/>
        </p:nvSpPr>
        <p:spPr bwMode="auto">
          <a:xfrm>
            <a:off x="5245921" y="3849525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8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333333"/>
                </a:solidFill>
                <a:ea typeface="MS Gothic" charset="0"/>
                <a:cs typeface="MS Gothic" charset="0"/>
              </a:rPr>
              <a:t>B</a:t>
            </a:r>
          </a:p>
        </p:txBody>
      </p:sp>
      <p:sp>
        <p:nvSpPr>
          <p:cNvPr id="52262" name="Freeform 38"/>
          <p:cNvSpPr>
            <a:spLocks/>
          </p:cNvSpPr>
          <p:nvPr/>
        </p:nvSpPr>
        <p:spPr bwMode="auto">
          <a:xfrm>
            <a:off x="5974561" y="3908570"/>
            <a:ext cx="999360" cy="329795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63" name="Line 39"/>
          <p:cNvSpPr>
            <a:spLocks noChangeShapeType="1"/>
          </p:cNvSpPr>
          <p:nvPr/>
        </p:nvSpPr>
        <p:spPr bwMode="auto">
          <a:xfrm>
            <a:off x="6893281" y="4452948"/>
            <a:ext cx="1815840" cy="14402"/>
          </a:xfrm>
          <a:prstGeom prst="line">
            <a:avLst/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64" name="Freeform 40"/>
          <p:cNvSpPr>
            <a:spLocks/>
          </p:cNvSpPr>
          <p:nvPr/>
        </p:nvSpPr>
        <p:spPr bwMode="auto">
          <a:xfrm>
            <a:off x="7009920" y="4177880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65" name="AutoShape 41"/>
          <p:cNvSpPr>
            <a:spLocks noChangeArrowheads="1"/>
          </p:cNvSpPr>
          <p:nvPr/>
        </p:nvSpPr>
        <p:spPr bwMode="auto">
          <a:xfrm>
            <a:off x="7286400" y="4231165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sp>
        <p:nvSpPr>
          <p:cNvPr id="52266" name="Text Box 42"/>
          <p:cNvSpPr txBox="1">
            <a:spLocks noChangeArrowheads="1"/>
          </p:cNvSpPr>
          <p:nvPr/>
        </p:nvSpPr>
        <p:spPr bwMode="auto">
          <a:xfrm>
            <a:off x="2136960" y="4128914"/>
            <a:ext cx="92736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i="1" dirty="0">
                <a:solidFill>
                  <a:srgbClr val="800080"/>
                </a:solidFill>
                <a:ea typeface="MS Gothic" charset="0"/>
                <a:cs typeface="MS Gothic" charset="0"/>
              </a:rPr>
              <a:t>outputs</a:t>
            </a:r>
          </a:p>
        </p:txBody>
      </p:sp>
      <p:sp>
        <p:nvSpPr>
          <p:cNvPr id="52267" name="Text Box 43"/>
          <p:cNvSpPr txBox="1">
            <a:spLocks noChangeArrowheads="1"/>
          </p:cNvSpPr>
          <p:nvPr/>
        </p:nvSpPr>
        <p:spPr bwMode="auto">
          <a:xfrm>
            <a:off x="4652640" y="4162037"/>
            <a:ext cx="92736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i="1" dirty="0">
                <a:solidFill>
                  <a:srgbClr val="800000"/>
                </a:solidFill>
                <a:ea typeface="MS Gothic" charset="0"/>
                <a:cs typeface="MS Gothic" charset="0"/>
              </a:rPr>
              <a:t>outputs</a:t>
            </a:r>
          </a:p>
        </p:txBody>
      </p:sp>
      <p:sp>
        <p:nvSpPr>
          <p:cNvPr id="52268" name="Text Box 44"/>
          <p:cNvSpPr txBox="1">
            <a:spLocks noChangeArrowheads="1"/>
          </p:cNvSpPr>
          <p:nvPr/>
        </p:nvSpPr>
        <p:spPr bwMode="auto">
          <a:xfrm>
            <a:off x="7879680" y="4159157"/>
            <a:ext cx="92736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i="1" dirty="0">
                <a:solidFill>
                  <a:srgbClr val="008000"/>
                </a:solidFill>
                <a:ea typeface="MS Gothic" charset="0"/>
                <a:cs typeface="MS Gothic" charset="0"/>
              </a:rPr>
              <a:t>outputs</a:t>
            </a:r>
          </a:p>
        </p:txBody>
      </p:sp>
      <p:sp>
        <p:nvSpPr>
          <p:cNvPr id="52269" name="Text Box 45"/>
          <p:cNvSpPr txBox="1">
            <a:spLocks noChangeArrowheads="1"/>
          </p:cNvSpPr>
          <p:nvPr/>
        </p:nvSpPr>
        <p:spPr bwMode="auto">
          <a:xfrm>
            <a:off x="5500800" y="4162037"/>
            <a:ext cx="92736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i="1" dirty="0">
                <a:solidFill>
                  <a:srgbClr val="008000"/>
                </a:solidFill>
                <a:ea typeface="MS Gothic" charset="0"/>
                <a:cs typeface="MS Gothic" charset="0"/>
              </a:rPr>
              <a:t>arg0</a:t>
            </a:r>
          </a:p>
        </p:txBody>
      </p:sp>
      <p:sp>
        <p:nvSpPr>
          <p:cNvPr id="52270" name="Text Box 46"/>
          <p:cNvSpPr txBox="1">
            <a:spLocks noChangeArrowheads="1"/>
          </p:cNvSpPr>
          <p:nvPr/>
        </p:nvSpPr>
        <p:spPr bwMode="auto">
          <a:xfrm>
            <a:off x="3019680" y="4162037"/>
            <a:ext cx="92736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i="1" dirty="0">
                <a:solidFill>
                  <a:srgbClr val="800000"/>
                </a:solidFill>
                <a:ea typeface="MS Gothic" charset="0"/>
                <a:cs typeface="MS Gothic" charset="0"/>
              </a:rPr>
              <a:t>arg0</a:t>
            </a:r>
          </a:p>
        </p:txBody>
      </p:sp>
      <p:sp>
        <p:nvSpPr>
          <p:cNvPr id="52271" name="Line 47"/>
          <p:cNvSpPr>
            <a:spLocks noChangeShapeType="1"/>
          </p:cNvSpPr>
          <p:nvPr/>
        </p:nvSpPr>
        <p:spPr bwMode="auto">
          <a:xfrm flipH="1">
            <a:off x="1959841" y="2865901"/>
            <a:ext cx="388800" cy="1036909"/>
          </a:xfrm>
          <a:prstGeom prst="line">
            <a:avLst/>
          </a:prstGeom>
          <a:noFill/>
          <a:ln w="36720">
            <a:solidFill>
              <a:srgbClr val="000080"/>
            </a:solidFill>
            <a:prstDash val="sysDot"/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72" name="Line 48"/>
          <p:cNvSpPr>
            <a:spLocks noChangeShapeType="1"/>
          </p:cNvSpPr>
          <p:nvPr/>
        </p:nvSpPr>
        <p:spPr bwMode="auto">
          <a:xfrm flipH="1">
            <a:off x="4330081" y="2855821"/>
            <a:ext cx="14400" cy="1124758"/>
          </a:xfrm>
          <a:prstGeom prst="line">
            <a:avLst/>
          </a:prstGeom>
          <a:noFill/>
          <a:ln w="36720">
            <a:solidFill>
              <a:srgbClr val="000080"/>
            </a:solidFill>
            <a:prstDash val="sysDot"/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73" name="Line 49"/>
          <p:cNvSpPr>
            <a:spLocks noChangeShapeType="1"/>
          </p:cNvSpPr>
          <p:nvPr/>
        </p:nvSpPr>
        <p:spPr bwMode="auto">
          <a:xfrm>
            <a:off x="6327360" y="2855820"/>
            <a:ext cx="717120" cy="1202526"/>
          </a:xfrm>
          <a:prstGeom prst="line">
            <a:avLst/>
          </a:prstGeom>
          <a:noFill/>
          <a:ln w="36720">
            <a:solidFill>
              <a:srgbClr val="000080"/>
            </a:solidFill>
            <a:prstDash val="sysDot"/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74" name="Oval 50"/>
          <p:cNvSpPr>
            <a:spLocks noChangeArrowheads="1"/>
          </p:cNvSpPr>
          <p:nvPr/>
        </p:nvSpPr>
        <p:spPr bwMode="auto">
          <a:xfrm>
            <a:off x="2178721" y="3600378"/>
            <a:ext cx="1673280" cy="1335021"/>
          </a:xfrm>
          <a:prstGeom prst="ellipse">
            <a:avLst/>
          </a:prstGeom>
          <a:noFill/>
          <a:ln w="36720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75" name="Oval 51"/>
          <p:cNvSpPr>
            <a:spLocks noChangeArrowheads="1"/>
          </p:cNvSpPr>
          <p:nvPr/>
        </p:nvSpPr>
        <p:spPr bwMode="auto">
          <a:xfrm>
            <a:off x="4692961" y="3699749"/>
            <a:ext cx="1568160" cy="1206847"/>
          </a:xfrm>
          <a:prstGeom prst="ellipse">
            <a:avLst/>
          </a:prstGeom>
          <a:noFill/>
          <a:ln w="36720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76" name="Line 52"/>
          <p:cNvSpPr>
            <a:spLocks noChangeShapeType="1"/>
          </p:cNvSpPr>
          <p:nvPr/>
        </p:nvSpPr>
        <p:spPr bwMode="auto">
          <a:xfrm>
            <a:off x="5169600" y="2579312"/>
            <a:ext cx="319680" cy="1234209"/>
          </a:xfrm>
          <a:prstGeom prst="line">
            <a:avLst/>
          </a:prstGeom>
          <a:noFill/>
          <a:ln w="36720">
            <a:solidFill>
              <a:srgbClr val="000080"/>
            </a:solidFill>
            <a:prstDash val="sysDot"/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77" name="Line 53"/>
          <p:cNvSpPr>
            <a:spLocks noChangeShapeType="1"/>
          </p:cNvSpPr>
          <p:nvPr/>
        </p:nvSpPr>
        <p:spPr bwMode="auto">
          <a:xfrm flipH="1">
            <a:off x="3096000" y="2590833"/>
            <a:ext cx="168480" cy="1103156"/>
          </a:xfrm>
          <a:prstGeom prst="line">
            <a:avLst/>
          </a:prstGeom>
          <a:noFill/>
          <a:ln w="36720">
            <a:solidFill>
              <a:srgbClr val="000080"/>
            </a:solidFill>
            <a:prstDash val="sysDot"/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78" name="Line 54"/>
          <p:cNvSpPr>
            <a:spLocks noChangeShapeType="1"/>
          </p:cNvSpPr>
          <p:nvPr/>
        </p:nvSpPr>
        <p:spPr bwMode="auto">
          <a:xfrm>
            <a:off x="3229920" y="4961322"/>
            <a:ext cx="253440" cy="1013866"/>
          </a:xfrm>
          <a:prstGeom prst="line">
            <a:avLst/>
          </a:prstGeom>
          <a:noFill/>
          <a:ln w="36720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79" name="Line 55"/>
          <p:cNvSpPr>
            <a:spLocks noChangeShapeType="1"/>
          </p:cNvSpPr>
          <p:nvPr/>
        </p:nvSpPr>
        <p:spPr bwMode="auto">
          <a:xfrm flipH="1">
            <a:off x="5035680" y="4938279"/>
            <a:ext cx="344160" cy="1036909"/>
          </a:xfrm>
          <a:prstGeom prst="line">
            <a:avLst/>
          </a:prstGeom>
          <a:noFill/>
          <a:ln w="36720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80" name="Oval 56"/>
          <p:cNvSpPr>
            <a:spLocks noChangeArrowheads="1"/>
          </p:cNvSpPr>
          <p:nvPr/>
        </p:nvSpPr>
        <p:spPr bwMode="auto">
          <a:xfrm>
            <a:off x="7882560" y="3982019"/>
            <a:ext cx="869760" cy="694153"/>
          </a:xfrm>
          <a:prstGeom prst="ellipse">
            <a:avLst/>
          </a:prstGeom>
          <a:noFill/>
          <a:ln w="36720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81" name="Line 57"/>
          <p:cNvSpPr>
            <a:spLocks noChangeShapeType="1"/>
          </p:cNvSpPr>
          <p:nvPr/>
        </p:nvSpPr>
        <p:spPr bwMode="auto">
          <a:xfrm flipH="1">
            <a:off x="7439040" y="4717936"/>
            <a:ext cx="807840" cy="1466074"/>
          </a:xfrm>
          <a:prstGeom prst="line">
            <a:avLst/>
          </a:prstGeom>
          <a:noFill/>
          <a:ln w="36720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Motif-Based Compilation</a:t>
            </a:r>
            <a:endParaRPr lang="en-US" dirty="0"/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Freeform 3"/>
          <p:cNvSpPr>
            <a:spLocks/>
          </p:cNvSpPr>
          <p:nvPr/>
        </p:nvSpPr>
        <p:spPr bwMode="auto">
          <a:xfrm>
            <a:off x="1657441" y="2057977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4" name="AutoShape 4"/>
          <p:cNvSpPr>
            <a:spLocks noChangeArrowheads="1"/>
          </p:cNvSpPr>
          <p:nvPr/>
        </p:nvSpPr>
        <p:spPr bwMode="auto">
          <a:xfrm>
            <a:off x="1933921" y="2111262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</a:p>
        </p:txBody>
      </p:sp>
      <p:sp>
        <p:nvSpPr>
          <p:cNvPr id="56325" name="Freeform 5"/>
          <p:cNvSpPr>
            <a:spLocks/>
          </p:cNvSpPr>
          <p:nvPr/>
        </p:nvSpPr>
        <p:spPr bwMode="auto">
          <a:xfrm>
            <a:off x="2190241" y="1788668"/>
            <a:ext cx="999360" cy="329795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7" name="Freeform 7"/>
          <p:cNvSpPr>
            <a:spLocks/>
          </p:cNvSpPr>
          <p:nvPr/>
        </p:nvSpPr>
        <p:spPr bwMode="auto">
          <a:xfrm>
            <a:off x="3225600" y="2057977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8" name="AutoShape 8"/>
          <p:cNvSpPr>
            <a:spLocks noChangeArrowheads="1"/>
          </p:cNvSpPr>
          <p:nvPr/>
        </p:nvSpPr>
        <p:spPr bwMode="auto">
          <a:xfrm>
            <a:off x="3500641" y="2111262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A</a:t>
            </a:r>
          </a:p>
        </p:txBody>
      </p:sp>
      <p:sp>
        <p:nvSpPr>
          <p:cNvPr id="56329" name="Line 9"/>
          <p:cNvSpPr>
            <a:spLocks noChangeShapeType="1"/>
          </p:cNvSpPr>
          <p:nvPr/>
        </p:nvSpPr>
        <p:spPr bwMode="auto">
          <a:xfrm>
            <a:off x="2784960" y="1611529"/>
            <a:ext cx="1440" cy="257787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2453760" y="1356623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56331" name="Freeform 11"/>
          <p:cNvSpPr>
            <a:spLocks/>
          </p:cNvSpPr>
          <p:nvPr/>
        </p:nvSpPr>
        <p:spPr bwMode="auto">
          <a:xfrm>
            <a:off x="3720960" y="1778588"/>
            <a:ext cx="999360" cy="329794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3" name="Freeform 13"/>
          <p:cNvSpPr>
            <a:spLocks/>
          </p:cNvSpPr>
          <p:nvPr/>
        </p:nvSpPr>
        <p:spPr bwMode="auto">
          <a:xfrm>
            <a:off x="4754880" y="204789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4" name="AutoShape 14"/>
          <p:cNvSpPr>
            <a:spLocks noChangeArrowheads="1"/>
          </p:cNvSpPr>
          <p:nvPr/>
        </p:nvSpPr>
        <p:spPr bwMode="auto">
          <a:xfrm>
            <a:off x="5031360" y="2101182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00"/>
                </a:solidFill>
                <a:ea typeface="MS Gothic" charset="0"/>
                <a:cs typeface="MS Gothic" charset="0"/>
              </a:rPr>
              <a:t>B</a:t>
            </a:r>
          </a:p>
        </p:txBody>
      </p:sp>
      <p:sp>
        <p:nvSpPr>
          <p:cNvPr id="56335" name="Freeform 15"/>
          <p:cNvSpPr>
            <a:spLocks/>
          </p:cNvSpPr>
          <p:nvPr/>
        </p:nvSpPr>
        <p:spPr bwMode="auto">
          <a:xfrm>
            <a:off x="5292001" y="1762745"/>
            <a:ext cx="999360" cy="329795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7" name="Freeform 17"/>
          <p:cNvSpPr>
            <a:spLocks/>
          </p:cNvSpPr>
          <p:nvPr/>
        </p:nvSpPr>
        <p:spPr bwMode="auto">
          <a:xfrm>
            <a:off x="6327360" y="2032054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8" name="AutoShape 18"/>
          <p:cNvSpPr>
            <a:spLocks noChangeArrowheads="1"/>
          </p:cNvSpPr>
          <p:nvPr/>
        </p:nvSpPr>
        <p:spPr bwMode="auto">
          <a:xfrm>
            <a:off x="6603840" y="2085340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sp>
        <p:nvSpPr>
          <p:cNvPr id="72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Optimization</a:t>
            </a:r>
            <a:endParaRPr lang="en-US" dirty="0"/>
          </a:p>
        </p:txBody>
      </p:sp>
      <p:sp>
        <p:nvSpPr>
          <p:cNvPr id="16" name="Line 2"/>
          <p:cNvSpPr>
            <a:spLocks noChangeShapeType="1"/>
          </p:cNvSpPr>
          <p:nvPr/>
        </p:nvSpPr>
        <p:spPr bwMode="auto">
          <a:xfrm>
            <a:off x="1540800" y="2334485"/>
            <a:ext cx="1232640" cy="10081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>
            <a:off x="3107520" y="2334485"/>
            <a:ext cx="1232640" cy="10081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4638240" y="2324404"/>
            <a:ext cx="1232640" cy="10082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6210721" y="2308563"/>
            <a:ext cx="1090080" cy="8641"/>
          </a:xfrm>
          <a:prstGeom prst="line">
            <a:avLst/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Freeform 3"/>
          <p:cNvSpPr>
            <a:spLocks/>
          </p:cNvSpPr>
          <p:nvPr/>
        </p:nvSpPr>
        <p:spPr bwMode="auto">
          <a:xfrm>
            <a:off x="1657441" y="2057977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4" name="AutoShape 4"/>
          <p:cNvSpPr>
            <a:spLocks noChangeArrowheads="1"/>
          </p:cNvSpPr>
          <p:nvPr/>
        </p:nvSpPr>
        <p:spPr bwMode="auto">
          <a:xfrm>
            <a:off x="1933921" y="2111262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</a:p>
        </p:txBody>
      </p:sp>
      <p:sp>
        <p:nvSpPr>
          <p:cNvPr id="56325" name="Freeform 5"/>
          <p:cNvSpPr>
            <a:spLocks/>
          </p:cNvSpPr>
          <p:nvPr/>
        </p:nvSpPr>
        <p:spPr bwMode="auto">
          <a:xfrm>
            <a:off x="2190241" y="1788668"/>
            <a:ext cx="999360" cy="329795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7" name="Freeform 7"/>
          <p:cNvSpPr>
            <a:spLocks/>
          </p:cNvSpPr>
          <p:nvPr/>
        </p:nvSpPr>
        <p:spPr bwMode="auto">
          <a:xfrm>
            <a:off x="3225600" y="2057977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8" name="AutoShape 8"/>
          <p:cNvSpPr>
            <a:spLocks noChangeArrowheads="1"/>
          </p:cNvSpPr>
          <p:nvPr/>
        </p:nvSpPr>
        <p:spPr bwMode="auto">
          <a:xfrm>
            <a:off x="3500641" y="2111262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A</a:t>
            </a:r>
          </a:p>
        </p:txBody>
      </p:sp>
      <p:sp>
        <p:nvSpPr>
          <p:cNvPr id="56329" name="Line 9"/>
          <p:cNvSpPr>
            <a:spLocks noChangeShapeType="1"/>
          </p:cNvSpPr>
          <p:nvPr/>
        </p:nvSpPr>
        <p:spPr bwMode="auto">
          <a:xfrm>
            <a:off x="2784960" y="1611529"/>
            <a:ext cx="1440" cy="257787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2453760" y="1356623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56331" name="Freeform 11"/>
          <p:cNvSpPr>
            <a:spLocks/>
          </p:cNvSpPr>
          <p:nvPr/>
        </p:nvSpPr>
        <p:spPr bwMode="auto">
          <a:xfrm>
            <a:off x="3720960" y="1778588"/>
            <a:ext cx="999360" cy="329794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3" name="Freeform 13"/>
          <p:cNvSpPr>
            <a:spLocks/>
          </p:cNvSpPr>
          <p:nvPr/>
        </p:nvSpPr>
        <p:spPr bwMode="auto">
          <a:xfrm>
            <a:off x="4754880" y="204789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4" name="AutoShape 14"/>
          <p:cNvSpPr>
            <a:spLocks noChangeArrowheads="1"/>
          </p:cNvSpPr>
          <p:nvPr/>
        </p:nvSpPr>
        <p:spPr bwMode="auto">
          <a:xfrm>
            <a:off x="5031360" y="2101182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00"/>
                </a:solidFill>
                <a:ea typeface="MS Gothic" charset="0"/>
                <a:cs typeface="MS Gothic" charset="0"/>
              </a:rPr>
              <a:t>B</a:t>
            </a:r>
          </a:p>
        </p:txBody>
      </p:sp>
      <p:sp>
        <p:nvSpPr>
          <p:cNvPr id="56335" name="Freeform 15"/>
          <p:cNvSpPr>
            <a:spLocks/>
          </p:cNvSpPr>
          <p:nvPr/>
        </p:nvSpPr>
        <p:spPr bwMode="auto">
          <a:xfrm>
            <a:off x="5292001" y="1762745"/>
            <a:ext cx="999360" cy="329795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7" name="Freeform 17"/>
          <p:cNvSpPr>
            <a:spLocks/>
          </p:cNvSpPr>
          <p:nvPr/>
        </p:nvSpPr>
        <p:spPr bwMode="auto">
          <a:xfrm>
            <a:off x="6327360" y="2032054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8" name="AutoShape 18"/>
          <p:cNvSpPr>
            <a:spLocks noChangeArrowheads="1"/>
          </p:cNvSpPr>
          <p:nvPr/>
        </p:nvSpPr>
        <p:spPr bwMode="auto">
          <a:xfrm>
            <a:off x="6603840" y="2085340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grpSp>
        <p:nvGrpSpPr>
          <p:cNvPr id="2" name="Group 72"/>
          <p:cNvGrpSpPr/>
          <p:nvPr/>
        </p:nvGrpSpPr>
        <p:grpSpPr>
          <a:xfrm>
            <a:off x="1540800" y="2308563"/>
            <a:ext cx="5760001" cy="1408468"/>
            <a:chOff x="1540800" y="2308563"/>
            <a:chExt cx="5760001" cy="1408468"/>
          </a:xfrm>
        </p:grpSpPr>
        <p:sp>
          <p:nvSpPr>
            <p:cNvPr id="56322" name="Line 2"/>
            <p:cNvSpPr>
              <a:spLocks noChangeShapeType="1"/>
            </p:cNvSpPr>
            <p:nvPr/>
          </p:nvSpPr>
          <p:spPr bwMode="auto">
            <a:xfrm>
              <a:off x="1540800" y="2334485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26" name="Line 6"/>
            <p:cNvSpPr>
              <a:spLocks noChangeShapeType="1"/>
            </p:cNvSpPr>
            <p:nvPr/>
          </p:nvSpPr>
          <p:spPr bwMode="auto">
            <a:xfrm>
              <a:off x="3107520" y="2334485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32" name="Line 12"/>
            <p:cNvSpPr>
              <a:spLocks noChangeShapeType="1"/>
            </p:cNvSpPr>
            <p:nvPr/>
          </p:nvSpPr>
          <p:spPr bwMode="auto">
            <a:xfrm>
              <a:off x="4638240" y="2324404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6210721" y="2308563"/>
              <a:ext cx="1090080" cy="8641"/>
            </a:xfrm>
            <a:prstGeom prst="line">
              <a:avLst/>
            </a:prstGeom>
            <a:noFill/>
            <a:ln w="54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39" name="Line 19"/>
            <p:cNvSpPr>
              <a:spLocks noChangeShapeType="1"/>
            </p:cNvSpPr>
            <p:nvPr/>
          </p:nvSpPr>
          <p:spPr bwMode="auto">
            <a:xfrm>
              <a:off x="1540800" y="3705509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0" name="Freeform 20"/>
            <p:cNvSpPr>
              <a:spLocks/>
            </p:cNvSpPr>
            <p:nvPr/>
          </p:nvSpPr>
          <p:spPr bwMode="auto">
            <a:xfrm>
              <a:off x="1657441" y="3430440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1" name="AutoShape 21"/>
            <p:cNvSpPr>
              <a:spLocks noChangeArrowheads="1"/>
            </p:cNvSpPr>
            <p:nvPr/>
          </p:nvSpPr>
          <p:spPr bwMode="auto">
            <a:xfrm>
              <a:off x="1933921" y="3483727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80"/>
                  </a:solidFill>
                  <a:ea typeface="MS Gothic" charset="0"/>
                  <a:cs typeface="MS Gothic" charset="0"/>
                </a:rPr>
                <a:t>LacI</a:t>
              </a:r>
            </a:p>
          </p:txBody>
        </p:sp>
        <p:sp>
          <p:nvSpPr>
            <p:cNvPr id="56342" name="Freeform 22"/>
            <p:cNvSpPr>
              <a:spLocks/>
            </p:cNvSpPr>
            <p:nvPr/>
          </p:nvSpPr>
          <p:spPr bwMode="auto">
            <a:xfrm>
              <a:off x="2190241" y="3159692"/>
              <a:ext cx="999360" cy="329795"/>
            </a:xfrm>
            <a:custGeom>
              <a:avLst/>
              <a:gdLst/>
              <a:ahLst/>
              <a:cxnLst>
                <a:cxn ang="0">
                  <a:pos x="0" y="1008"/>
                </a:cxn>
                <a:cxn ang="0">
                  <a:pos x="3059" y="684"/>
                </a:cxn>
              </a:cxnLst>
              <a:rect l="0" t="0" r="r" b="b"/>
              <a:pathLst>
                <a:path w="3060" h="1009">
                  <a:moveTo>
                    <a:pt x="0" y="1008"/>
                  </a:moveTo>
                  <a:cubicBezTo>
                    <a:pt x="1823" y="0"/>
                    <a:pt x="3059" y="684"/>
                    <a:pt x="3059" y="684"/>
                  </a:cubicBezTo>
                </a:path>
              </a:pathLst>
            </a:custGeom>
            <a:noFill/>
            <a:ln w="36720">
              <a:solidFill>
                <a:srgbClr val="80008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3" name="Line 23"/>
            <p:cNvSpPr>
              <a:spLocks noChangeShapeType="1"/>
            </p:cNvSpPr>
            <p:nvPr/>
          </p:nvSpPr>
          <p:spPr bwMode="auto">
            <a:xfrm>
              <a:off x="3107520" y="3705509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4" name="Freeform 24"/>
            <p:cNvSpPr>
              <a:spLocks/>
            </p:cNvSpPr>
            <p:nvPr/>
          </p:nvSpPr>
          <p:spPr bwMode="auto">
            <a:xfrm>
              <a:off x="3225600" y="3430440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5" name="AutoShape 25"/>
            <p:cNvSpPr>
              <a:spLocks noChangeArrowheads="1"/>
            </p:cNvSpPr>
            <p:nvPr/>
          </p:nvSpPr>
          <p:spPr bwMode="auto">
            <a:xfrm>
              <a:off x="3500641" y="3483727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80"/>
                  </a:solidFill>
                  <a:ea typeface="MS Gothic" charset="0"/>
                  <a:cs typeface="MS Gothic" charset="0"/>
                </a:rPr>
                <a:t>A</a:t>
              </a:r>
            </a:p>
          </p:txBody>
        </p:sp>
        <p:sp>
          <p:nvSpPr>
            <p:cNvPr id="56346" name="Line 26"/>
            <p:cNvSpPr>
              <a:spLocks noChangeShapeType="1"/>
            </p:cNvSpPr>
            <p:nvPr/>
          </p:nvSpPr>
          <p:spPr bwMode="auto">
            <a:xfrm>
              <a:off x="2784960" y="2983993"/>
              <a:ext cx="1440" cy="257788"/>
            </a:xfrm>
            <a:prstGeom prst="line">
              <a:avLst/>
            </a:prstGeom>
            <a:noFill/>
            <a:ln w="36720">
              <a:solidFill>
                <a:srgbClr val="80008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7" name="Text Box 27"/>
            <p:cNvSpPr txBox="1">
              <a:spLocks noChangeArrowheads="1"/>
            </p:cNvSpPr>
            <p:nvPr/>
          </p:nvSpPr>
          <p:spPr bwMode="auto">
            <a:xfrm>
              <a:off x="2453760" y="2729087"/>
              <a:ext cx="728640" cy="3139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algn="ctr">
                <a:tabLst>
                  <a:tab pos="656650" algn="l"/>
                </a:tabLst>
              </a:pPr>
              <a:r>
                <a:rPr lang="en-US" b="1" dirty="0">
                  <a:solidFill>
                    <a:srgbClr val="800080"/>
                  </a:solidFill>
                  <a:ea typeface="MS Gothic" charset="0"/>
                  <a:cs typeface="MS Gothic" charset="0"/>
                </a:rPr>
                <a:t>IPTG</a:t>
              </a:r>
            </a:p>
          </p:txBody>
        </p:sp>
        <p:sp>
          <p:nvSpPr>
            <p:cNvPr id="56348" name="Freeform 28"/>
            <p:cNvSpPr>
              <a:spLocks/>
            </p:cNvSpPr>
            <p:nvPr/>
          </p:nvSpPr>
          <p:spPr bwMode="auto">
            <a:xfrm>
              <a:off x="3720960" y="3149612"/>
              <a:ext cx="999360" cy="329794"/>
            </a:xfrm>
            <a:custGeom>
              <a:avLst/>
              <a:gdLst/>
              <a:ahLst/>
              <a:cxnLst>
                <a:cxn ang="0">
                  <a:pos x="0" y="1008"/>
                </a:cxn>
                <a:cxn ang="0">
                  <a:pos x="3059" y="684"/>
                </a:cxn>
              </a:cxnLst>
              <a:rect l="0" t="0" r="r" b="b"/>
              <a:pathLst>
                <a:path w="3060" h="1009">
                  <a:moveTo>
                    <a:pt x="0" y="1008"/>
                  </a:moveTo>
                  <a:cubicBezTo>
                    <a:pt x="1823" y="0"/>
                    <a:pt x="3059" y="684"/>
                    <a:pt x="3059" y="684"/>
                  </a:cubicBezTo>
                </a:path>
              </a:pathLst>
            </a:custGeom>
            <a:noFill/>
            <a:ln w="36720">
              <a:solidFill>
                <a:srgbClr val="80000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9" name="Line 29"/>
            <p:cNvSpPr>
              <a:spLocks noChangeShapeType="1"/>
            </p:cNvSpPr>
            <p:nvPr/>
          </p:nvSpPr>
          <p:spPr bwMode="auto">
            <a:xfrm>
              <a:off x="4638240" y="369542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0" name="Freeform 30"/>
            <p:cNvSpPr>
              <a:spLocks/>
            </p:cNvSpPr>
            <p:nvPr/>
          </p:nvSpPr>
          <p:spPr bwMode="auto">
            <a:xfrm>
              <a:off x="4754880" y="3418919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1" name="AutoShape 31"/>
            <p:cNvSpPr>
              <a:spLocks noChangeArrowheads="1"/>
            </p:cNvSpPr>
            <p:nvPr/>
          </p:nvSpPr>
          <p:spPr bwMode="auto">
            <a:xfrm>
              <a:off x="5031360" y="347220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00"/>
                  </a:solidFill>
                  <a:ea typeface="MS Gothic" charset="0"/>
                  <a:cs typeface="MS Gothic" charset="0"/>
                </a:rPr>
                <a:t>B</a:t>
              </a:r>
            </a:p>
          </p:txBody>
        </p:sp>
        <p:sp>
          <p:nvSpPr>
            <p:cNvPr id="56352" name="Line 32"/>
            <p:cNvSpPr>
              <a:spLocks noChangeShapeType="1"/>
            </p:cNvSpPr>
            <p:nvPr/>
          </p:nvSpPr>
          <p:spPr bwMode="auto">
            <a:xfrm>
              <a:off x="6210721" y="3679587"/>
              <a:ext cx="1090080" cy="8641"/>
            </a:xfrm>
            <a:prstGeom prst="line">
              <a:avLst/>
            </a:prstGeom>
            <a:noFill/>
            <a:ln w="54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3" name="Freeform 33"/>
            <p:cNvSpPr>
              <a:spLocks/>
            </p:cNvSpPr>
            <p:nvPr/>
          </p:nvSpPr>
          <p:spPr bwMode="auto">
            <a:xfrm>
              <a:off x="6327360" y="3403078"/>
              <a:ext cx="254880" cy="254906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4" name="AutoShape 34"/>
            <p:cNvSpPr>
              <a:spLocks noChangeArrowheads="1"/>
            </p:cNvSpPr>
            <p:nvPr/>
          </p:nvSpPr>
          <p:spPr bwMode="auto">
            <a:xfrm>
              <a:off x="6603840" y="3456364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008000"/>
                  </a:solidFill>
                  <a:ea typeface="MS Gothic" charset="0"/>
                  <a:cs typeface="MS Gothic" charset="0"/>
                </a:rPr>
                <a:t>GFP</a:t>
              </a:r>
            </a:p>
          </p:txBody>
        </p:sp>
        <p:sp>
          <p:nvSpPr>
            <p:cNvPr id="56355" name="Freeform 35"/>
            <p:cNvSpPr>
              <a:spLocks/>
            </p:cNvSpPr>
            <p:nvPr/>
          </p:nvSpPr>
          <p:spPr bwMode="auto">
            <a:xfrm>
              <a:off x="4266721" y="3067522"/>
              <a:ext cx="2017440" cy="305312"/>
            </a:xfrm>
            <a:custGeom>
              <a:avLst/>
              <a:gdLst/>
              <a:ahLst/>
              <a:cxnLst>
                <a:cxn ang="0">
                  <a:pos x="0" y="642"/>
                </a:cxn>
                <a:cxn ang="0">
                  <a:pos x="6177" y="936"/>
                </a:cxn>
              </a:cxnLst>
              <a:rect l="0" t="0" r="r" b="b"/>
              <a:pathLst>
                <a:path w="6178" h="937">
                  <a:moveTo>
                    <a:pt x="0" y="642"/>
                  </a:moveTo>
                  <a:cubicBezTo>
                    <a:pt x="1788" y="0"/>
                    <a:pt x="6177" y="936"/>
                    <a:pt x="6177" y="936"/>
                  </a:cubicBezTo>
                </a:path>
              </a:pathLst>
            </a:custGeom>
            <a:noFill/>
            <a:ln w="36720">
              <a:solidFill>
                <a:srgbClr val="80000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6" name="AutoShape 66"/>
            <p:cNvSpPr>
              <a:spLocks noChangeArrowheads="1"/>
            </p:cNvSpPr>
            <p:nvPr/>
          </p:nvSpPr>
          <p:spPr bwMode="auto">
            <a:xfrm>
              <a:off x="4358880" y="2540427"/>
              <a:ext cx="419040" cy="419084"/>
            </a:xfrm>
            <a:prstGeom prst="downArrow">
              <a:avLst>
                <a:gd name="adj1" fmla="val 40009"/>
                <a:gd name="adj2" fmla="val 49926"/>
              </a:avLst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8" name="Text Box 68"/>
            <p:cNvSpPr txBox="1">
              <a:spLocks noChangeArrowheads="1"/>
            </p:cNvSpPr>
            <p:nvPr/>
          </p:nvSpPr>
          <p:spPr bwMode="auto">
            <a:xfrm>
              <a:off x="4796640" y="2554829"/>
              <a:ext cx="2378880" cy="3902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pPr algn="ctr"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2200" i="1" dirty="0">
                  <a:solidFill>
                    <a:srgbClr val="000000"/>
                  </a:solidFill>
                  <a:ea typeface="MS Gothic" charset="0"/>
                  <a:cs typeface="MS Gothic" charset="0"/>
                </a:rPr>
                <a:t>Copy Propagation</a:t>
              </a:r>
            </a:p>
          </p:txBody>
        </p:sp>
      </p:grpSp>
      <p:sp>
        <p:nvSpPr>
          <p:cNvPr id="72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Optimization</a:t>
            </a:r>
            <a:endParaRPr lang="en-US" dirty="0"/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Freeform 3"/>
          <p:cNvSpPr>
            <a:spLocks/>
          </p:cNvSpPr>
          <p:nvPr/>
        </p:nvSpPr>
        <p:spPr bwMode="auto">
          <a:xfrm>
            <a:off x="1657441" y="2057977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4" name="AutoShape 4"/>
          <p:cNvSpPr>
            <a:spLocks noChangeArrowheads="1"/>
          </p:cNvSpPr>
          <p:nvPr/>
        </p:nvSpPr>
        <p:spPr bwMode="auto">
          <a:xfrm>
            <a:off x="1933921" y="2111262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</a:p>
        </p:txBody>
      </p:sp>
      <p:sp>
        <p:nvSpPr>
          <p:cNvPr id="56325" name="Freeform 5"/>
          <p:cNvSpPr>
            <a:spLocks/>
          </p:cNvSpPr>
          <p:nvPr/>
        </p:nvSpPr>
        <p:spPr bwMode="auto">
          <a:xfrm>
            <a:off x="2190241" y="1788668"/>
            <a:ext cx="999360" cy="329795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7" name="Freeform 7"/>
          <p:cNvSpPr>
            <a:spLocks/>
          </p:cNvSpPr>
          <p:nvPr/>
        </p:nvSpPr>
        <p:spPr bwMode="auto">
          <a:xfrm>
            <a:off x="3225600" y="2057977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8" name="AutoShape 8"/>
          <p:cNvSpPr>
            <a:spLocks noChangeArrowheads="1"/>
          </p:cNvSpPr>
          <p:nvPr/>
        </p:nvSpPr>
        <p:spPr bwMode="auto">
          <a:xfrm>
            <a:off x="3500641" y="2111262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A</a:t>
            </a:r>
          </a:p>
        </p:txBody>
      </p:sp>
      <p:sp>
        <p:nvSpPr>
          <p:cNvPr id="56329" name="Line 9"/>
          <p:cNvSpPr>
            <a:spLocks noChangeShapeType="1"/>
          </p:cNvSpPr>
          <p:nvPr/>
        </p:nvSpPr>
        <p:spPr bwMode="auto">
          <a:xfrm>
            <a:off x="2784960" y="1611529"/>
            <a:ext cx="1440" cy="257787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2453760" y="1356623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56331" name="Freeform 11"/>
          <p:cNvSpPr>
            <a:spLocks/>
          </p:cNvSpPr>
          <p:nvPr/>
        </p:nvSpPr>
        <p:spPr bwMode="auto">
          <a:xfrm>
            <a:off x="3720960" y="1778588"/>
            <a:ext cx="999360" cy="329794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3" name="Freeform 13"/>
          <p:cNvSpPr>
            <a:spLocks/>
          </p:cNvSpPr>
          <p:nvPr/>
        </p:nvSpPr>
        <p:spPr bwMode="auto">
          <a:xfrm>
            <a:off x="4754880" y="204789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4" name="AutoShape 14"/>
          <p:cNvSpPr>
            <a:spLocks noChangeArrowheads="1"/>
          </p:cNvSpPr>
          <p:nvPr/>
        </p:nvSpPr>
        <p:spPr bwMode="auto">
          <a:xfrm>
            <a:off x="5031360" y="2101182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00"/>
                </a:solidFill>
                <a:ea typeface="MS Gothic" charset="0"/>
                <a:cs typeface="MS Gothic" charset="0"/>
              </a:rPr>
              <a:t>B</a:t>
            </a:r>
          </a:p>
        </p:txBody>
      </p:sp>
      <p:sp>
        <p:nvSpPr>
          <p:cNvPr id="56335" name="Freeform 15"/>
          <p:cNvSpPr>
            <a:spLocks/>
          </p:cNvSpPr>
          <p:nvPr/>
        </p:nvSpPr>
        <p:spPr bwMode="auto">
          <a:xfrm>
            <a:off x="5292001" y="1762745"/>
            <a:ext cx="999360" cy="329795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7" name="Freeform 17"/>
          <p:cNvSpPr>
            <a:spLocks/>
          </p:cNvSpPr>
          <p:nvPr/>
        </p:nvSpPr>
        <p:spPr bwMode="auto">
          <a:xfrm>
            <a:off x="6327360" y="2032054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8" name="AutoShape 18"/>
          <p:cNvSpPr>
            <a:spLocks noChangeArrowheads="1"/>
          </p:cNvSpPr>
          <p:nvPr/>
        </p:nvSpPr>
        <p:spPr bwMode="auto">
          <a:xfrm>
            <a:off x="6603840" y="2085340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grpSp>
        <p:nvGrpSpPr>
          <p:cNvPr id="2" name="Group 72"/>
          <p:cNvGrpSpPr/>
          <p:nvPr/>
        </p:nvGrpSpPr>
        <p:grpSpPr>
          <a:xfrm>
            <a:off x="1540800" y="2308563"/>
            <a:ext cx="5760001" cy="1408468"/>
            <a:chOff x="1540800" y="2308563"/>
            <a:chExt cx="5760001" cy="1408468"/>
          </a:xfrm>
        </p:grpSpPr>
        <p:sp>
          <p:nvSpPr>
            <p:cNvPr id="56322" name="Line 2"/>
            <p:cNvSpPr>
              <a:spLocks noChangeShapeType="1"/>
            </p:cNvSpPr>
            <p:nvPr/>
          </p:nvSpPr>
          <p:spPr bwMode="auto">
            <a:xfrm>
              <a:off x="1540800" y="2334485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26" name="Line 6"/>
            <p:cNvSpPr>
              <a:spLocks noChangeShapeType="1"/>
            </p:cNvSpPr>
            <p:nvPr/>
          </p:nvSpPr>
          <p:spPr bwMode="auto">
            <a:xfrm>
              <a:off x="3107520" y="2334485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32" name="Line 12"/>
            <p:cNvSpPr>
              <a:spLocks noChangeShapeType="1"/>
            </p:cNvSpPr>
            <p:nvPr/>
          </p:nvSpPr>
          <p:spPr bwMode="auto">
            <a:xfrm>
              <a:off x="4638240" y="2324404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6210721" y="2308563"/>
              <a:ext cx="1090080" cy="8641"/>
            </a:xfrm>
            <a:prstGeom prst="line">
              <a:avLst/>
            </a:prstGeom>
            <a:noFill/>
            <a:ln w="54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39" name="Line 19"/>
            <p:cNvSpPr>
              <a:spLocks noChangeShapeType="1"/>
            </p:cNvSpPr>
            <p:nvPr/>
          </p:nvSpPr>
          <p:spPr bwMode="auto">
            <a:xfrm>
              <a:off x="1540800" y="3705509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0" name="Freeform 20"/>
            <p:cNvSpPr>
              <a:spLocks/>
            </p:cNvSpPr>
            <p:nvPr/>
          </p:nvSpPr>
          <p:spPr bwMode="auto">
            <a:xfrm>
              <a:off x="1657441" y="3430440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1" name="AutoShape 21"/>
            <p:cNvSpPr>
              <a:spLocks noChangeArrowheads="1"/>
            </p:cNvSpPr>
            <p:nvPr/>
          </p:nvSpPr>
          <p:spPr bwMode="auto">
            <a:xfrm>
              <a:off x="1933921" y="3483727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80"/>
                  </a:solidFill>
                  <a:ea typeface="MS Gothic" charset="0"/>
                  <a:cs typeface="MS Gothic" charset="0"/>
                </a:rPr>
                <a:t>LacI</a:t>
              </a:r>
            </a:p>
          </p:txBody>
        </p:sp>
        <p:sp>
          <p:nvSpPr>
            <p:cNvPr id="56342" name="Freeform 22"/>
            <p:cNvSpPr>
              <a:spLocks/>
            </p:cNvSpPr>
            <p:nvPr/>
          </p:nvSpPr>
          <p:spPr bwMode="auto">
            <a:xfrm>
              <a:off x="2190241" y="3159692"/>
              <a:ext cx="999360" cy="329795"/>
            </a:xfrm>
            <a:custGeom>
              <a:avLst/>
              <a:gdLst/>
              <a:ahLst/>
              <a:cxnLst>
                <a:cxn ang="0">
                  <a:pos x="0" y="1008"/>
                </a:cxn>
                <a:cxn ang="0">
                  <a:pos x="3059" y="684"/>
                </a:cxn>
              </a:cxnLst>
              <a:rect l="0" t="0" r="r" b="b"/>
              <a:pathLst>
                <a:path w="3060" h="1009">
                  <a:moveTo>
                    <a:pt x="0" y="1008"/>
                  </a:moveTo>
                  <a:cubicBezTo>
                    <a:pt x="1823" y="0"/>
                    <a:pt x="3059" y="684"/>
                    <a:pt x="3059" y="684"/>
                  </a:cubicBezTo>
                </a:path>
              </a:pathLst>
            </a:custGeom>
            <a:noFill/>
            <a:ln w="36720">
              <a:solidFill>
                <a:srgbClr val="80008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3" name="Line 23"/>
            <p:cNvSpPr>
              <a:spLocks noChangeShapeType="1"/>
            </p:cNvSpPr>
            <p:nvPr/>
          </p:nvSpPr>
          <p:spPr bwMode="auto">
            <a:xfrm>
              <a:off x="3107520" y="3705509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4" name="Freeform 24"/>
            <p:cNvSpPr>
              <a:spLocks/>
            </p:cNvSpPr>
            <p:nvPr/>
          </p:nvSpPr>
          <p:spPr bwMode="auto">
            <a:xfrm>
              <a:off x="3225600" y="3430440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5" name="AutoShape 25"/>
            <p:cNvSpPr>
              <a:spLocks noChangeArrowheads="1"/>
            </p:cNvSpPr>
            <p:nvPr/>
          </p:nvSpPr>
          <p:spPr bwMode="auto">
            <a:xfrm>
              <a:off x="3500641" y="3483727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80"/>
                  </a:solidFill>
                  <a:ea typeface="MS Gothic" charset="0"/>
                  <a:cs typeface="MS Gothic" charset="0"/>
                </a:rPr>
                <a:t>A</a:t>
              </a:r>
            </a:p>
          </p:txBody>
        </p:sp>
        <p:sp>
          <p:nvSpPr>
            <p:cNvPr id="56346" name="Line 26"/>
            <p:cNvSpPr>
              <a:spLocks noChangeShapeType="1"/>
            </p:cNvSpPr>
            <p:nvPr/>
          </p:nvSpPr>
          <p:spPr bwMode="auto">
            <a:xfrm>
              <a:off x="2784960" y="2983993"/>
              <a:ext cx="1440" cy="257788"/>
            </a:xfrm>
            <a:prstGeom prst="line">
              <a:avLst/>
            </a:prstGeom>
            <a:noFill/>
            <a:ln w="36720">
              <a:solidFill>
                <a:srgbClr val="80008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7" name="Text Box 27"/>
            <p:cNvSpPr txBox="1">
              <a:spLocks noChangeArrowheads="1"/>
            </p:cNvSpPr>
            <p:nvPr/>
          </p:nvSpPr>
          <p:spPr bwMode="auto">
            <a:xfrm>
              <a:off x="2453760" y="2729087"/>
              <a:ext cx="728640" cy="3139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algn="ctr">
                <a:tabLst>
                  <a:tab pos="656650" algn="l"/>
                </a:tabLst>
              </a:pPr>
              <a:r>
                <a:rPr lang="en-US" b="1" dirty="0">
                  <a:solidFill>
                    <a:srgbClr val="800080"/>
                  </a:solidFill>
                  <a:ea typeface="MS Gothic" charset="0"/>
                  <a:cs typeface="MS Gothic" charset="0"/>
                </a:rPr>
                <a:t>IPTG</a:t>
              </a:r>
            </a:p>
          </p:txBody>
        </p:sp>
        <p:sp>
          <p:nvSpPr>
            <p:cNvPr id="56348" name="Freeform 28"/>
            <p:cNvSpPr>
              <a:spLocks/>
            </p:cNvSpPr>
            <p:nvPr/>
          </p:nvSpPr>
          <p:spPr bwMode="auto">
            <a:xfrm>
              <a:off x="3720960" y="3149612"/>
              <a:ext cx="999360" cy="329794"/>
            </a:xfrm>
            <a:custGeom>
              <a:avLst/>
              <a:gdLst/>
              <a:ahLst/>
              <a:cxnLst>
                <a:cxn ang="0">
                  <a:pos x="0" y="1008"/>
                </a:cxn>
                <a:cxn ang="0">
                  <a:pos x="3059" y="684"/>
                </a:cxn>
              </a:cxnLst>
              <a:rect l="0" t="0" r="r" b="b"/>
              <a:pathLst>
                <a:path w="3060" h="1009">
                  <a:moveTo>
                    <a:pt x="0" y="1008"/>
                  </a:moveTo>
                  <a:cubicBezTo>
                    <a:pt x="1823" y="0"/>
                    <a:pt x="3059" y="684"/>
                    <a:pt x="3059" y="684"/>
                  </a:cubicBezTo>
                </a:path>
              </a:pathLst>
            </a:custGeom>
            <a:noFill/>
            <a:ln w="36720">
              <a:solidFill>
                <a:srgbClr val="80000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9" name="Line 29"/>
            <p:cNvSpPr>
              <a:spLocks noChangeShapeType="1"/>
            </p:cNvSpPr>
            <p:nvPr/>
          </p:nvSpPr>
          <p:spPr bwMode="auto">
            <a:xfrm>
              <a:off x="4638240" y="369542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0" name="Freeform 30"/>
            <p:cNvSpPr>
              <a:spLocks/>
            </p:cNvSpPr>
            <p:nvPr/>
          </p:nvSpPr>
          <p:spPr bwMode="auto">
            <a:xfrm>
              <a:off x="4754880" y="3418919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1" name="AutoShape 31"/>
            <p:cNvSpPr>
              <a:spLocks noChangeArrowheads="1"/>
            </p:cNvSpPr>
            <p:nvPr/>
          </p:nvSpPr>
          <p:spPr bwMode="auto">
            <a:xfrm>
              <a:off x="5031360" y="347220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00"/>
                  </a:solidFill>
                  <a:ea typeface="MS Gothic" charset="0"/>
                  <a:cs typeface="MS Gothic" charset="0"/>
                </a:rPr>
                <a:t>B</a:t>
              </a:r>
            </a:p>
          </p:txBody>
        </p:sp>
        <p:sp>
          <p:nvSpPr>
            <p:cNvPr id="56352" name="Line 32"/>
            <p:cNvSpPr>
              <a:spLocks noChangeShapeType="1"/>
            </p:cNvSpPr>
            <p:nvPr/>
          </p:nvSpPr>
          <p:spPr bwMode="auto">
            <a:xfrm>
              <a:off x="6210721" y="3679587"/>
              <a:ext cx="1090080" cy="8641"/>
            </a:xfrm>
            <a:prstGeom prst="line">
              <a:avLst/>
            </a:prstGeom>
            <a:noFill/>
            <a:ln w="54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3" name="Freeform 33"/>
            <p:cNvSpPr>
              <a:spLocks/>
            </p:cNvSpPr>
            <p:nvPr/>
          </p:nvSpPr>
          <p:spPr bwMode="auto">
            <a:xfrm>
              <a:off x="6327360" y="3403078"/>
              <a:ext cx="254880" cy="254906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4" name="AutoShape 34"/>
            <p:cNvSpPr>
              <a:spLocks noChangeArrowheads="1"/>
            </p:cNvSpPr>
            <p:nvPr/>
          </p:nvSpPr>
          <p:spPr bwMode="auto">
            <a:xfrm>
              <a:off x="6603840" y="3456364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008000"/>
                  </a:solidFill>
                  <a:ea typeface="MS Gothic" charset="0"/>
                  <a:cs typeface="MS Gothic" charset="0"/>
                </a:rPr>
                <a:t>GFP</a:t>
              </a:r>
            </a:p>
          </p:txBody>
        </p:sp>
        <p:sp>
          <p:nvSpPr>
            <p:cNvPr id="56355" name="Freeform 35"/>
            <p:cNvSpPr>
              <a:spLocks/>
            </p:cNvSpPr>
            <p:nvPr/>
          </p:nvSpPr>
          <p:spPr bwMode="auto">
            <a:xfrm>
              <a:off x="4266721" y="3067522"/>
              <a:ext cx="2017440" cy="305312"/>
            </a:xfrm>
            <a:custGeom>
              <a:avLst/>
              <a:gdLst/>
              <a:ahLst/>
              <a:cxnLst>
                <a:cxn ang="0">
                  <a:pos x="0" y="642"/>
                </a:cxn>
                <a:cxn ang="0">
                  <a:pos x="6177" y="936"/>
                </a:cxn>
              </a:cxnLst>
              <a:rect l="0" t="0" r="r" b="b"/>
              <a:pathLst>
                <a:path w="6178" h="937">
                  <a:moveTo>
                    <a:pt x="0" y="642"/>
                  </a:moveTo>
                  <a:cubicBezTo>
                    <a:pt x="1788" y="0"/>
                    <a:pt x="6177" y="936"/>
                    <a:pt x="6177" y="936"/>
                  </a:cubicBezTo>
                </a:path>
              </a:pathLst>
            </a:custGeom>
            <a:noFill/>
            <a:ln w="36720">
              <a:solidFill>
                <a:srgbClr val="80000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6" name="AutoShape 66"/>
            <p:cNvSpPr>
              <a:spLocks noChangeArrowheads="1"/>
            </p:cNvSpPr>
            <p:nvPr/>
          </p:nvSpPr>
          <p:spPr bwMode="auto">
            <a:xfrm>
              <a:off x="4358880" y="2540427"/>
              <a:ext cx="419040" cy="419084"/>
            </a:xfrm>
            <a:prstGeom prst="downArrow">
              <a:avLst>
                <a:gd name="adj1" fmla="val 40009"/>
                <a:gd name="adj2" fmla="val 49926"/>
              </a:avLst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8" name="Text Box 68"/>
            <p:cNvSpPr txBox="1">
              <a:spLocks noChangeArrowheads="1"/>
            </p:cNvSpPr>
            <p:nvPr/>
          </p:nvSpPr>
          <p:spPr bwMode="auto">
            <a:xfrm>
              <a:off x="4796640" y="2554829"/>
              <a:ext cx="2378880" cy="3902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pPr algn="ctr"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2200" i="1" dirty="0">
                  <a:solidFill>
                    <a:srgbClr val="000000"/>
                  </a:solidFill>
                  <a:ea typeface="MS Gothic" charset="0"/>
                  <a:cs typeface="MS Gothic" charset="0"/>
                </a:rPr>
                <a:t>Copy Propagation</a:t>
              </a:r>
            </a:p>
          </p:txBody>
        </p:sp>
      </p:grpSp>
      <p:grpSp>
        <p:nvGrpSpPr>
          <p:cNvPr id="3" name="Group 73"/>
          <p:cNvGrpSpPr/>
          <p:nvPr/>
        </p:nvGrpSpPr>
        <p:grpSpPr>
          <a:xfrm>
            <a:off x="1540800" y="3846644"/>
            <a:ext cx="6275520" cy="1208287"/>
            <a:chOff x="1540800" y="3846644"/>
            <a:chExt cx="6275520" cy="1208287"/>
          </a:xfrm>
        </p:grpSpPr>
        <p:sp>
          <p:nvSpPr>
            <p:cNvPr id="56356" name="Line 36"/>
            <p:cNvSpPr>
              <a:spLocks noChangeShapeType="1"/>
            </p:cNvSpPr>
            <p:nvPr/>
          </p:nvSpPr>
          <p:spPr bwMode="auto">
            <a:xfrm>
              <a:off x="1540800" y="5044850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7" name="Freeform 37"/>
            <p:cNvSpPr>
              <a:spLocks/>
            </p:cNvSpPr>
            <p:nvPr/>
          </p:nvSpPr>
          <p:spPr bwMode="auto">
            <a:xfrm>
              <a:off x="1657441" y="4768342"/>
              <a:ext cx="254880" cy="254906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8" name="AutoShape 38"/>
            <p:cNvSpPr>
              <a:spLocks noChangeArrowheads="1"/>
            </p:cNvSpPr>
            <p:nvPr/>
          </p:nvSpPr>
          <p:spPr bwMode="auto">
            <a:xfrm>
              <a:off x="1933921" y="4821627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80"/>
                  </a:solidFill>
                  <a:ea typeface="MS Gothic" charset="0"/>
                  <a:cs typeface="MS Gothic" charset="0"/>
                </a:rPr>
                <a:t>LacI</a:t>
              </a:r>
            </a:p>
          </p:txBody>
        </p:sp>
        <p:sp>
          <p:nvSpPr>
            <p:cNvPr id="56359" name="Freeform 39"/>
            <p:cNvSpPr>
              <a:spLocks/>
            </p:cNvSpPr>
            <p:nvPr/>
          </p:nvSpPr>
          <p:spPr bwMode="auto">
            <a:xfrm>
              <a:off x="2190241" y="4499032"/>
              <a:ext cx="999360" cy="329795"/>
            </a:xfrm>
            <a:custGeom>
              <a:avLst/>
              <a:gdLst/>
              <a:ahLst/>
              <a:cxnLst>
                <a:cxn ang="0">
                  <a:pos x="0" y="1008"/>
                </a:cxn>
                <a:cxn ang="0">
                  <a:pos x="3059" y="684"/>
                </a:cxn>
              </a:cxnLst>
              <a:rect l="0" t="0" r="r" b="b"/>
              <a:pathLst>
                <a:path w="3060" h="1009">
                  <a:moveTo>
                    <a:pt x="0" y="1008"/>
                  </a:moveTo>
                  <a:cubicBezTo>
                    <a:pt x="1823" y="0"/>
                    <a:pt x="3059" y="684"/>
                    <a:pt x="3059" y="684"/>
                  </a:cubicBezTo>
                </a:path>
              </a:pathLst>
            </a:custGeom>
            <a:noFill/>
            <a:ln w="36720">
              <a:solidFill>
                <a:srgbClr val="80008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0" name="Line 40"/>
            <p:cNvSpPr>
              <a:spLocks noChangeShapeType="1"/>
            </p:cNvSpPr>
            <p:nvPr/>
          </p:nvSpPr>
          <p:spPr bwMode="auto">
            <a:xfrm>
              <a:off x="3107520" y="5044850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1" name="Freeform 41"/>
            <p:cNvSpPr>
              <a:spLocks/>
            </p:cNvSpPr>
            <p:nvPr/>
          </p:nvSpPr>
          <p:spPr bwMode="auto">
            <a:xfrm>
              <a:off x="3225600" y="4768342"/>
              <a:ext cx="254880" cy="254906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2" name="AutoShape 42"/>
            <p:cNvSpPr>
              <a:spLocks noChangeArrowheads="1"/>
            </p:cNvSpPr>
            <p:nvPr/>
          </p:nvSpPr>
          <p:spPr bwMode="auto">
            <a:xfrm>
              <a:off x="3500641" y="4821627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80"/>
                  </a:solidFill>
                  <a:ea typeface="MS Gothic" charset="0"/>
                  <a:cs typeface="MS Gothic" charset="0"/>
                </a:rPr>
                <a:t>A</a:t>
              </a:r>
            </a:p>
          </p:txBody>
        </p:sp>
        <p:sp>
          <p:nvSpPr>
            <p:cNvPr id="56363" name="Line 43"/>
            <p:cNvSpPr>
              <a:spLocks noChangeShapeType="1"/>
            </p:cNvSpPr>
            <p:nvPr/>
          </p:nvSpPr>
          <p:spPr bwMode="auto">
            <a:xfrm>
              <a:off x="2784960" y="4323334"/>
              <a:ext cx="1440" cy="257788"/>
            </a:xfrm>
            <a:prstGeom prst="line">
              <a:avLst/>
            </a:prstGeom>
            <a:noFill/>
            <a:ln w="36720">
              <a:solidFill>
                <a:srgbClr val="80008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4" name="Text Box 44"/>
            <p:cNvSpPr txBox="1">
              <a:spLocks noChangeArrowheads="1"/>
            </p:cNvSpPr>
            <p:nvPr/>
          </p:nvSpPr>
          <p:spPr bwMode="auto">
            <a:xfrm>
              <a:off x="2453760" y="4068428"/>
              <a:ext cx="728640" cy="3139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algn="ctr">
                <a:tabLst>
                  <a:tab pos="656650" algn="l"/>
                </a:tabLst>
              </a:pPr>
              <a:r>
                <a:rPr lang="en-US" b="1" dirty="0">
                  <a:solidFill>
                    <a:srgbClr val="800080"/>
                  </a:solidFill>
                  <a:ea typeface="MS Gothic" charset="0"/>
                  <a:cs typeface="MS Gothic" charset="0"/>
                </a:rPr>
                <a:t>IPTG</a:t>
              </a:r>
            </a:p>
          </p:txBody>
        </p:sp>
        <p:sp>
          <p:nvSpPr>
            <p:cNvPr id="56365" name="Freeform 45"/>
            <p:cNvSpPr>
              <a:spLocks/>
            </p:cNvSpPr>
            <p:nvPr/>
          </p:nvSpPr>
          <p:spPr bwMode="auto">
            <a:xfrm>
              <a:off x="3720960" y="4488952"/>
              <a:ext cx="999360" cy="329794"/>
            </a:xfrm>
            <a:custGeom>
              <a:avLst/>
              <a:gdLst/>
              <a:ahLst/>
              <a:cxnLst>
                <a:cxn ang="0">
                  <a:pos x="0" y="1008"/>
                </a:cxn>
                <a:cxn ang="0">
                  <a:pos x="3059" y="684"/>
                </a:cxn>
              </a:cxnLst>
              <a:rect l="0" t="0" r="r" b="b"/>
              <a:pathLst>
                <a:path w="3060" h="1009">
                  <a:moveTo>
                    <a:pt x="0" y="1008"/>
                  </a:moveTo>
                  <a:cubicBezTo>
                    <a:pt x="1823" y="0"/>
                    <a:pt x="3059" y="684"/>
                    <a:pt x="3059" y="684"/>
                  </a:cubicBezTo>
                </a:path>
              </a:pathLst>
            </a:custGeom>
            <a:noFill/>
            <a:ln w="36720">
              <a:solidFill>
                <a:srgbClr val="80000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6" name="Line 46"/>
            <p:cNvSpPr>
              <a:spLocks noChangeShapeType="1"/>
            </p:cNvSpPr>
            <p:nvPr/>
          </p:nvSpPr>
          <p:spPr bwMode="auto">
            <a:xfrm>
              <a:off x="4638240" y="503476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7" name="Freeform 47"/>
            <p:cNvSpPr>
              <a:spLocks/>
            </p:cNvSpPr>
            <p:nvPr/>
          </p:nvSpPr>
          <p:spPr bwMode="auto">
            <a:xfrm>
              <a:off x="4754880" y="4758260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8" name="Line 48"/>
            <p:cNvSpPr>
              <a:spLocks noChangeShapeType="1"/>
            </p:cNvSpPr>
            <p:nvPr/>
          </p:nvSpPr>
          <p:spPr bwMode="auto">
            <a:xfrm>
              <a:off x="6210721" y="5018928"/>
              <a:ext cx="1090080" cy="8641"/>
            </a:xfrm>
            <a:prstGeom prst="line">
              <a:avLst/>
            </a:prstGeom>
            <a:noFill/>
            <a:ln w="54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9" name="Freeform 49"/>
            <p:cNvSpPr>
              <a:spLocks/>
            </p:cNvSpPr>
            <p:nvPr/>
          </p:nvSpPr>
          <p:spPr bwMode="auto">
            <a:xfrm>
              <a:off x="6327360" y="4742419"/>
              <a:ext cx="254880" cy="254906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0" name="AutoShape 50"/>
            <p:cNvSpPr>
              <a:spLocks noChangeArrowheads="1"/>
            </p:cNvSpPr>
            <p:nvPr/>
          </p:nvSpPr>
          <p:spPr bwMode="auto">
            <a:xfrm>
              <a:off x="6603840" y="4795704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008000"/>
                  </a:solidFill>
                  <a:ea typeface="MS Gothic" charset="0"/>
                  <a:cs typeface="MS Gothic" charset="0"/>
                </a:rPr>
                <a:t>GFP</a:t>
              </a:r>
            </a:p>
          </p:txBody>
        </p:sp>
        <p:sp>
          <p:nvSpPr>
            <p:cNvPr id="56371" name="Freeform 51"/>
            <p:cNvSpPr>
              <a:spLocks/>
            </p:cNvSpPr>
            <p:nvPr/>
          </p:nvSpPr>
          <p:spPr bwMode="auto">
            <a:xfrm>
              <a:off x="4266721" y="4406862"/>
              <a:ext cx="2017440" cy="306753"/>
            </a:xfrm>
            <a:custGeom>
              <a:avLst/>
              <a:gdLst/>
              <a:ahLst/>
              <a:cxnLst>
                <a:cxn ang="0">
                  <a:pos x="0" y="642"/>
                </a:cxn>
                <a:cxn ang="0">
                  <a:pos x="6178" y="937"/>
                </a:cxn>
              </a:cxnLst>
              <a:rect l="0" t="0" r="r" b="b"/>
              <a:pathLst>
                <a:path w="6179" h="938">
                  <a:moveTo>
                    <a:pt x="0" y="642"/>
                  </a:moveTo>
                  <a:cubicBezTo>
                    <a:pt x="1789" y="0"/>
                    <a:pt x="6178" y="937"/>
                    <a:pt x="6178" y="937"/>
                  </a:cubicBezTo>
                </a:path>
              </a:pathLst>
            </a:custGeom>
            <a:noFill/>
            <a:ln w="36720">
              <a:solidFill>
                <a:srgbClr val="80000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5" name="AutoShape 65"/>
            <p:cNvSpPr>
              <a:spLocks noChangeArrowheads="1"/>
            </p:cNvSpPr>
            <p:nvPr/>
          </p:nvSpPr>
          <p:spPr bwMode="auto">
            <a:xfrm>
              <a:off x="4358880" y="3878327"/>
              <a:ext cx="419040" cy="419084"/>
            </a:xfrm>
            <a:prstGeom prst="downArrow">
              <a:avLst>
                <a:gd name="adj1" fmla="val 40009"/>
                <a:gd name="adj2" fmla="val 49926"/>
              </a:avLst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9" name="Text Box 69"/>
            <p:cNvSpPr txBox="1">
              <a:spLocks noChangeArrowheads="1"/>
            </p:cNvSpPr>
            <p:nvPr/>
          </p:nvSpPr>
          <p:spPr bwMode="auto">
            <a:xfrm>
              <a:off x="4824000" y="3846644"/>
              <a:ext cx="2992320" cy="3902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pPr algn="ctr">
                <a:tabLst>
                  <a:tab pos="656650" algn="l"/>
                  <a:tab pos="1313299" algn="l"/>
                  <a:tab pos="1969949" algn="l"/>
                  <a:tab pos="2626599" algn="l"/>
                </a:tabLst>
              </a:pPr>
              <a:r>
                <a:rPr lang="en-US" sz="2200" i="1" dirty="0">
                  <a:solidFill>
                    <a:srgbClr val="000000"/>
                  </a:solidFill>
                  <a:ea typeface="MS Gothic" charset="0"/>
                  <a:cs typeface="MS Gothic" charset="0"/>
                </a:rPr>
                <a:t>Dead Code Elimination</a:t>
              </a:r>
            </a:p>
          </p:txBody>
        </p:sp>
      </p:grpSp>
      <p:sp>
        <p:nvSpPr>
          <p:cNvPr id="72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Optimization</a:t>
            </a:r>
            <a:endParaRPr lang="en-US" dirty="0"/>
          </a:p>
        </p:txBody>
      </p:sp>
      <p:sp>
        <p:nvSpPr>
          <p:cNvPr id="59" name="Slide Number Placeholder 5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Freeform 3"/>
          <p:cNvSpPr>
            <a:spLocks/>
          </p:cNvSpPr>
          <p:nvPr/>
        </p:nvSpPr>
        <p:spPr bwMode="auto">
          <a:xfrm>
            <a:off x="1657441" y="2057977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4" name="AutoShape 4"/>
          <p:cNvSpPr>
            <a:spLocks noChangeArrowheads="1"/>
          </p:cNvSpPr>
          <p:nvPr/>
        </p:nvSpPr>
        <p:spPr bwMode="auto">
          <a:xfrm>
            <a:off x="1933921" y="2111262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</a:p>
        </p:txBody>
      </p:sp>
      <p:sp>
        <p:nvSpPr>
          <p:cNvPr id="56325" name="Freeform 5"/>
          <p:cNvSpPr>
            <a:spLocks/>
          </p:cNvSpPr>
          <p:nvPr/>
        </p:nvSpPr>
        <p:spPr bwMode="auto">
          <a:xfrm>
            <a:off x="2190241" y="1788668"/>
            <a:ext cx="999360" cy="329795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7" name="Freeform 7"/>
          <p:cNvSpPr>
            <a:spLocks/>
          </p:cNvSpPr>
          <p:nvPr/>
        </p:nvSpPr>
        <p:spPr bwMode="auto">
          <a:xfrm>
            <a:off x="3225600" y="2057977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8" name="AutoShape 8"/>
          <p:cNvSpPr>
            <a:spLocks noChangeArrowheads="1"/>
          </p:cNvSpPr>
          <p:nvPr/>
        </p:nvSpPr>
        <p:spPr bwMode="auto">
          <a:xfrm>
            <a:off x="3500641" y="2111262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A</a:t>
            </a:r>
          </a:p>
        </p:txBody>
      </p:sp>
      <p:sp>
        <p:nvSpPr>
          <p:cNvPr id="56329" name="Line 9"/>
          <p:cNvSpPr>
            <a:spLocks noChangeShapeType="1"/>
          </p:cNvSpPr>
          <p:nvPr/>
        </p:nvSpPr>
        <p:spPr bwMode="auto">
          <a:xfrm>
            <a:off x="2784960" y="1611529"/>
            <a:ext cx="1440" cy="257787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2453760" y="1356623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56331" name="Freeform 11"/>
          <p:cNvSpPr>
            <a:spLocks/>
          </p:cNvSpPr>
          <p:nvPr/>
        </p:nvSpPr>
        <p:spPr bwMode="auto">
          <a:xfrm>
            <a:off x="3720960" y="1778588"/>
            <a:ext cx="999360" cy="329794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3" name="Freeform 13"/>
          <p:cNvSpPr>
            <a:spLocks/>
          </p:cNvSpPr>
          <p:nvPr/>
        </p:nvSpPr>
        <p:spPr bwMode="auto">
          <a:xfrm>
            <a:off x="4754880" y="204789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4" name="AutoShape 14"/>
          <p:cNvSpPr>
            <a:spLocks noChangeArrowheads="1"/>
          </p:cNvSpPr>
          <p:nvPr/>
        </p:nvSpPr>
        <p:spPr bwMode="auto">
          <a:xfrm>
            <a:off x="5031360" y="2101182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00"/>
                </a:solidFill>
                <a:ea typeface="MS Gothic" charset="0"/>
                <a:cs typeface="MS Gothic" charset="0"/>
              </a:rPr>
              <a:t>B</a:t>
            </a:r>
          </a:p>
        </p:txBody>
      </p:sp>
      <p:sp>
        <p:nvSpPr>
          <p:cNvPr id="56335" name="Freeform 15"/>
          <p:cNvSpPr>
            <a:spLocks/>
          </p:cNvSpPr>
          <p:nvPr/>
        </p:nvSpPr>
        <p:spPr bwMode="auto">
          <a:xfrm>
            <a:off x="5292001" y="1762745"/>
            <a:ext cx="999360" cy="329795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7" name="Freeform 17"/>
          <p:cNvSpPr>
            <a:spLocks/>
          </p:cNvSpPr>
          <p:nvPr/>
        </p:nvSpPr>
        <p:spPr bwMode="auto">
          <a:xfrm>
            <a:off x="6327360" y="2032054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8" name="AutoShape 18"/>
          <p:cNvSpPr>
            <a:spLocks noChangeArrowheads="1"/>
          </p:cNvSpPr>
          <p:nvPr/>
        </p:nvSpPr>
        <p:spPr bwMode="auto">
          <a:xfrm>
            <a:off x="6603840" y="2085340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grpSp>
        <p:nvGrpSpPr>
          <p:cNvPr id="2" name="Group 72"/>
          <p:cNvGrpSpPr/>
          <p:nvPr/>
        </p:nvGrpSpPr>
        <p:grpSpPr>
          <a:xfrm>
            <a:off x="1540800" y="2308563"/>
            <a:ext cx="5760001" cy="1408468"/>
            <a:chOff x="1540800" y="2308563"/>
            <a:chExt cx="5760001" cy="1408468"/>
          </a:xfrm>
        </p:grpSpPr>
        <p:sp>
          <p:nvSpPr>
            <p:cNvPr id="56322" name="Line 2"/>
            <p:cNvSpPr>
              <a:spLocks noChangeShapeType="1"/>
            </p:cNvSpPr>
            <p:nvPr/>
          </p:nvSpPr>
          <p:spPr bwMode="auto">
            <a:xfrm>
              <a:off x="1540800" y="2334485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26" name="Line 6"/>
            <p:cNvSpPr>
              <a:spLocks noChangeShapeType="1"/>
            </p:cNvSpPr>
            <p:nvPr/>
          </p:nvSpPr>
          <p:spPr bwMode="auto">
            <a:xfrm>
              <a:off x="3107520" y="2334485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32" name="Line 12"/>
            <p:cNvSpPr>
              <a:spLocks noChangeShapeType="1"/>
            </p:cNvSpPr>
            <p:nvPr/>
          </p:nvSpPr>
          <p:spPr bwMode="auto">
            <a:xfrm>
              <a:off x="4638240" y="2324404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6210721" y="2308563"/>
              <a:ext cx="1090080" cy="8641"/>
            </a:xfrm>
            <a:prstGeom prst="line">
              <a:avLst/>
            </a:prstGeom>
            <a:noFill/>
            <a:ln w="54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39" name="Line 19"/>
            <p:cNvSpPr>
              <a:spLocks noChangeShapeType="1"/>
            </p:cNvSpPr>
            <p:nvPr/>
          </p:nvSpPr>
          <p:spPr bwMode="auto">
            <a:xfrm>
              <a:off x="1540800" y="3705509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0" name="Freeform 20"/>
            <p:cNvSpPr>
              <a:spLocks/>
            </p:cNvSpPr>
            <p:nvPr/>
          </p:nvSpPr>
          <p:spPr bwMode="auto">
            <a:xfrm>
              <a:off x="1657441" y="3430440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1" name="AutoShape 21"/>
            <p:cNvSpPr>
              <a:spLocks noChangeArrowheads="1"/>
            </p:cNvSpPr>
            <p:nvPr/>
          </p:nvSpPr>
          <p:spPr bwMode="auto">
            <a:xfrm>
              <a:off x="1933921" y="3483727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80"/>
                  </a:solidFill>
                  <a:ea typeface="MS Gothic" charset="0"/>
                  <a:cs typeface="MS Gothic" charset="0"/>
                </a:rPr>
                <a:t>LacI</a:t>
              </a:r>
            </a:p>
          </p:txBody>
        </p:sp>
        <p:sp>
          <p:nvSpPr>
            <p:cNvPr id="56342" name="Freeform 22"/>
            <p:cNvSpPr>
              <a:spLocks/>
            </p:cNvSpPr>
            <p:nvPr/>
          </p:nvSpPr>
          <p:spPr bwMode="auto">
            <a:xfrm>
              <a:off x="2190241" y="3159692"/>
              <a:ext cx="999360" cy="329795"/>
            </a:xfrm>
            <a:custGeom>
              <a:avLst/>
              <a:gdLst/>
              <a:ahLst/>
              <a:cxnLst>
                <a:cxn ang="0">
                  <a:pos x="0" y="1008"/>
                </a:cxn>
                <a:cxn ang="0">
                  <a:pos x="3059" y="684"/>
                </a:cxn>
              </a:cxnLst>
              <a:rect l="0" t="0" r="r" b="b"/>
              <a:pathLst>
                <a:path w="3060" h="1009">
                  <a:moveTo>
                    <a:pt x="0" y="1008"/>
                  </a:moveTo>
                  <a:cubicBezTo>
                    <a:pt x="1823" y="0"/>
                    <a:pt x="3059" y="684"/>
                    <a:pt x="3059" y="684"/>
                  </a:cubicBezTo>
                </a:path>
              </a:pathLst>
            </a:custGeom>
            <a:noFill/>
            <a:ln w="36720">
              <a:solidFill>
                <a:srgbClr val="80008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3" name="Line 23"/>
            <p:cNvSpPr>
              <a:spLocks noChangeShapeType="1"/>
            </p:cNvSpPr>
            <p:nvPr/>
          </p:nvSpPr>
          <p:spPr bwMode="auto">
            <a:xfrm>
              <a:off x="3107520" y="3705509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4" name="Freeform 24"/>
            <p:cNvSpPr>
              <a:spLocks/>
            </p:cNvSpPr>
            <p:nvPr/>
          </p:nvSpPr>
          <p:spPr bwMode="auto">
            <a:xfrm>
              <a:off x="3225600" y="3430440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5" name="AutoShape 25"/>
            <p:cNvSpPr>
              <a:spLocks noChangeArrowheads="1"/>
            </p:cNvSpPr>
            <p:nvPr/>
          </p:nvSpPr>
          <p:spPr bwMode="auto">
            <a:xfrm>
              <a:off x="3500641" y="3483727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80"/>
                  </a:solidFill>
                  <a:ea typeface="MS Gothic" charset="0"/>
                  <a:cs typeface="MS Gothic" charset="0"/>
                </a:rPr>
                <a:t>A</a:t>
              </a:r>
            </a:p>
          </p:txBody>
        </p:sp>
        <p:sp>
          <p:nvSpPr>
            <p:cNvPr id="56346" name="Line 26"/>
            <p:cNvSpPr>
              <a:spLocks noChangeShapeType="1"/>
            </p:cNvSpPr>
            <p:nvPr/>
          </p:nvSpPr>
          <p:spPr bwMode="auto">
            <a:xfrm>
              <a:off x="2784960" y="2983993"/>
              <a:ext cx="1440" cy="257788"/>
            </a:xfrm>
            <a:prstGeom prst="line">
              <a:avLst/>
            </a:prstGeom>
            <a:noFill/>
            <a:ln w="36720">
              <a:solidFill>
                <a:srgbClr val="80008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7" name="Text Box 27"/>
            <p:cNvSpPr txBox="1">
              <a:spLocks noChangeArrowheads="1"/>
            </p:cNvSpPr>
            <p:nvPr/>
          </p:nvSpPr>
          <p:spPr bwMode="auto">
            <a:xfrm>
              <a:off x="2453760" y="2729087"/>
              <a:ext cx="728640" cy="3139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algn="ctr">
                <a:tabLst>
                  <a:tab pos="656650" algn="l"/>
                </a:tabLst>
              </a:pPr>
              <a:r>
                <a:rPr lang="en-US" b="1" dirty="0">
                  <a:solidFill>
                    <a:srgbClr val="800080"/>
                  </a:solidFill>
                  <a:ea typeface="MS Gothic" charset="0"/>
                  <a:cs typeface="MS Gothic" charset="0"/>
                </a:rPr>
                <a:t>IPTG</a:t>
              </a:r>
            </a:p>
          </p:txBody>
        </p:sp>
        <p:sp>
          <p:nvSpPr>
            <p:cNvPr id="56348" name="Freeform 28"/>
            <p:cNvSpPr>
              <a:spLocks/>
            </p:cNvSpPr>
            <p:nvPr/>
          </p:nvSpPr>
          <p:spPr bwMode="auto">
            <a:xfrm>
              <a:off x="3720960" y="3149612"/>
              <a:ext cx="999360" cy="329794"/>
            </a:xfrm>
            <a:custGeom>
              <a:avLst/>
              <a:gdLst/>
              <a:ahLst/>
              <a:cxnLst>
                <a:cxn ang="0">
                  <a:pos x="0" y="1008"/>
                </a:cxn>
                <a:cxn ang="0">
                  <a:pos x="3059" y="684"/>
                </a:cxn>
              </a:cxnLst>
              <a:rect l="0" t="0" r="r" b="b"/>
              <a:pathLst>
                <a:path w="3060" h="1009">
                  <a:moveTo>
                    <a:pt x="0" y="1008"/>
                  </a:moveTo>
                  <a:cubicBezTo>
                    <a:pt x="1823" y="0"/>
                    <a:pt x="3059" y="684"/>
                    <a:pt x="3059" y="684"/>
                  </a:cubicBezTo>
                </a:path>
              </a:pathLst>
            </a:custGeom>
            <a:noFill/>
            <a:ln w="36720">
              <a:solidFill>
                <a:srgbClr val="80000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9" name="Line 29"/>
            <p:cNvSpPr>
              <a:spLocks noChangeShapeType="1"/>
            </p:cNvSpPr>
            <p:nvPr/>
          </p:nvSpPr>
          <p:spPr bwMode="auto">
            <a:xfrm>
              <a:off x="4638240" y="369542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0" name="Freeform 30"/>
            <p:cNvSpPr>
              <a:spLocks/>
            </p:cNvSpPr>
            <p:nvPr/>
          </p:nvSpPr>
          <p:spPr bwMode="auto">
            <a:xfrm>
              <a:off x="4754880" y="3418919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1" name="AutoShape 31"/>
            <p:cNvSpPr>
              <a:spLocks noChangeArrowheads="1"/>
            </p:cNvSpPr>
            <p:nvPr/>
          </p:nvSpPr>
          <p:spPr bwMode="auto">
            <a:xfrm>
              <a:off x="5031360" y="347220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00"/>
                  </a:solidFill>
                  <a:ea typeface="MS Gothic" charset="0"/>
                  <a:cs typeface="MS Gothic" charset="0"/>
                </a:rPr>
                <a:t>B</a:t>
              </a:r>
            </a:p>
          </p:txBody>
        </p:sp>
        <p:sp>
          <p:nvSpPr>
            <p:cNvPr id="56352" name="Line 32"/>
            <p:cNvSpPr>
              <a:spLocks noChangeShapeType="1"/>
            </p:cNvSpPr>
            <p:nvPr/>
          </p:nvSpPr>
          <p:spPr bwMode="auto">
            <a:xfrm>
              <a:off x="6210721" y="3679587"/>
              <a:ext cx="1090080" cy="8641"/>
            </a:xfrm>
            <a:prstGeom prst="line">
              <a:avLst/>
            </a:prstGeom>
            <a:noFill/>
            <a:ln w="54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3" name="Freeform 33"/>
            <p:cNvSpPr>
              <a:spLocks/>
            </p:cNvSpPr>
            <p:nvPr/>
          </p:nvSpPr>
          <p:spPr bwMode="auto">
            <a:xfrm>
              <a:off x="6327360" y="3403078"/>
              <a:ext cx="254880" cy="254906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4" name="AutoShape 34"/>
            <p:cNvSpPr>
              <a:spLocks noChangeArrowheads="1"/>
            </p:cNvSpPr>
            <p:nvPr/>
          </p:nvSpPr>
          <p:spPr bwMode="auto">
            <a:xfrm>
              <a:off x="6603840" y="3456364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008000"/>
                  </a:solidFill>
                  <a:ea typeface="MS Gothic" charset="0"/>
                  <a:cs typeface="MS Gothic" charset="0"/>
                </a:rPr>
                <a:t>GFP</a:t>
              </a:r>
            </a:p>
          </p:txBody>
        </p:sp>
        <p:sp>
          <p:nvSpPr>
            <p:cNvPr id="56355" name="Freeform 35"/>
            <p:cNvSpPr>
              <a:spLocks/>
            </p:cNvSpPr>
            <p:nvPr/>
          </p:nvSpPr>
          <p:spPr bwMode="auto">
            <a:xfrm>
              <a:off x="4266721" y="3067522"/>
              <a:ext cx="2017440" cy="305312"/>
            </a:xfrm>
            <a:custGeom>
              <a:avLst/>
              <a:gdLst/>
              <a:ahLst/>
              <a:cxnLst>
                <a:cxn ang="0">
                  <a:pos x="0" y="642"/>
                </a:cxn>
                <a:cxn ang="0">
                  <a:pos x="6177" y="936"/>
                </a:cxn>
              </a:cxnLst>
              <a:rect l="0" t="0" r="r" b="b"/>
              <a:pathLst>
                <a:path w="6178" h="937">
                  <a:moveTo>
                    <a:pt x="0" y="642"/>
                  </a:moveTo>
                  <a:cubicBezTo>
                    <a:pt x="1788" y="0"/>
                    <a:pt x="6177" y="936"/>
                    <a:pt x="6177" y="936"/>
                  </a:cubicBezTo>
                </a:path>
              </a:pathLst>
            </a:custGeom>
            <a:noFill/>
            <a:ln w="36720">
              <a:solidFill>
                <a:srgbClr val="80000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6" name="AutoShape 66"/>
            <p:cNvSpPr>
              <a:spLocks noChangeArrowheads="1"/>
            </p:cNvSpPr>
            <p:nvPr/>
          </p:nvSpPr>
          <p:spPr bwMode="auto">
            <a:xfrm>
              <a:off x="4358880" y="2540427"/>
              <a:ext cx="419040" cy="419084"/>
            </a:xfrm>
            <a:prstGeom prst="downArrow">
              <a:avLst>
                <a:gd name="adj1" fmla="val 40009"/>
                <a:gd name="adj2" fmla="val 49926"/>
              </a:avLst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8" name="Text Box 68"/>
            <p:cNvSpPr txBox="1">
              <a:spLocks noChangeArrowheads="1"/>
            </p:cNvSpPr>
            <p:nvPr/>
          </p:nvSpPr>
          <p:spPr bwMode="auto">
            <a:xfrm>
              <a:off x="4796640" y="2554829"/>
              <a:ext cx="2378880" cy="3902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pPr algn="ctr"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2200" i="1" dirty="0">
                  <a:solidFill>
                    <a:srgbClr val="000000"/>
                  </a:solidFill>
                  <a:ea typeface="MS Gothic" charset="0"/>
                  <a:cs typeface="MS Gothic" charset="0"/>
                </a:rPr>
                <a:t>Copy Propagation</a:t>
              </a:r>
            </a:p>
          </p:txBody>
        </p:sp>
      </p:grpSp>
      <p:grpSp>
        <p:nvGrpSpPr>
          <p:cNvPr id="3" name="Group 73"/>
          <p:cNvGrpSpPr/>
          <p:nvPr/>
        </p:nvGrpSpPr>
        <p:grpSpPr>
          <a:xfrm>
            <a:off x="1540800" y="3846644"/>
            <a:ext cx="6275520" cy="1208287"/>
            <a:chOff x="1540800" y="3846644"/>
            <a:chExt cx="6275520" cy="1208287"/>
          </a:xfrm>
        </p:grpSpPr>
        <p:sp>
          <p:nvSpPr>
            <p:cNvPr id="56356" name="Line 36"/>
            <p:cNvSpPr>
              <a:spLocks noChangeShapeType="1"/>
            </p:cNvSpPr>
            <p:nvPr/>
          </p:nvSpPr>
          <p:spPr bwMode="auto">
            <a:xfrm>
              <a:off x="1540800" y="5044850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7" name="Freeform 37"/>
            <p:cNvSpPr>
              <a:spLocks/>
            </p:cNvSpPr>
            <p:nvPr/>
          </p:nvSpPr>
          <p:spPr bwMode="auto">
            <a:xfrm>
              <a:off x="1657441" y="4768342"/>
              <a:ext cx="254880" cy="254906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8" name="AutoShape 38"/>
            <p:cNvSpPr>
              <a:spLocks noChangeArrowheads="1"/>
            </p:cNvSpPr>
            <p:nvPr/>
          </p:nvSpPr>
          <p:spPr bwMode="auto">
            <a:xfrm>
              <a:off x="1933921" y="4821627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80"/>
                  </a:solidFill>
                  <a:ea typeface="MS Gothic" charset="0"/>
                  <a:cs typeface="MS Gothic" charset="0"/>
                </a:rPr>
                <a:t>LacI</a:t>
              </a:r>
            </a:p>
          </p:txBody>
        </p:sp>
        <p:sp>
          <p:nvSpPr>
            <p:cNvPr id="56359" name="Freeform 39"/>
            <p:cNvSpPr>
              <a:spLocks/>
            </p:cNvSpPr>
            <p:nvPr/>
          </p:nvSpPr>
          <p:spPr bwMode="auto">
            <a:xfrm>
              <a:off x="2190241" y="4499032"/>
              <a:ext cx="999360" cy="329795"/>
            </a:xfrm>
            <a:custGeom>
              <a:avLst/>
              <a:gdLst/>
              <a:ahLst/>
              <a:cxnLst>
                <a:cxn ang="0">
                  <a:pos x="0" y="1008"/>
                </a:cxn>
                <a:cxn ang="0">
                  <a:pos x="3059" y="684"/>
                </a:cxn>
              </a:cxnLst>
              <a:rect l="0" t="0" r="r" b="b"/>
              <a:pathLst>
                <a:path w="3060" h="1009">
                  <a:moveTo>
                    <a:pt x="0" y="1008"/>
                  </a:moveTo>
                  <a:cubicBezTo>
                    <a:pt x="1823" y="0"/>
                    <a:pt x="3059" y="684"/>
                    <a:pt x="3059" y="684"/>
                  </a:cubicBezTo>
                </a:path>
              </a:pathLst>
            </a:custGeom>
            <a:noFill/>
            <a:ln w="36720">
              <a:solidFill>
                <a:srgbClr val="80008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0" name="Line 40"/>
            <p:cNvSpPr>
              <a:spLocks noChangeShapeType="1"/>
            </p:cNvSpPr>
            <p:nvPr/>
          </p:nvSpPr>
          <p:spPr bwMode="auto">
            <a:xfrm>
              <a:off x="3107520" y="5044850"/>
              <a:ext cx="1232640" cy="10081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1" name="Freeform 41"/>
            <p:cNvSpPr>
              <a:spLocks/>
            </p:cNvSpPr>
            <p:nvPr/>
          </p:nvSpPr>
          <p:spPr bwMode="auto">
            <a:xfrm>
              <a:off x="3225600" y="4768342"/>
              <a:ext cx="254880" cy="254906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2" name="AutoShape 42"/>
            <p:cNvSpPr>
              <a:spLocks noChangeArrowheads="1"/>
            </p:cNvSpPr>
            <p:nvPr/>
          </p:nvSpPr>
          <p:spPr bwMode="auto">
            <a:xfrm>
              <a:off x="3500641" y="4821627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80"/>
                  </a:solidFill>
                  <a:ea typeface="MS Gothic" charset="0"/>
                  <a:cs typeface="MS Gothic" charset="0"/>
                </a:rPr>
                <a:t>A</a:t>
              </a:r>
            </a:p>
          </p:txBody>
        </p:sp>
        <p:sp>
          <p:nvSpPr>
            <p:cNvPr id="56363" name="Line 43"/>
            <p:cNvSpPr>
              <a:spLocks noChangeShapeType="1"/>
            </p:cNvSpPr>
            <p:nvPr/>
          </p:nvSpPr>
          <p:spPr bwMode="auto">
            <a:xfrm>
              <a:off x="2784960" y="4323334"/>
              <a:ext cx="1440" cy="257788"/>
            </a:xfrm>
            <a:prstGeom prst="line">
              <a:avLst/>
            </a:prstGeom>
            <a:noFill/>
            <a:ln w="36720">
              <a:solidFill>
                <a:srgbClr val="80008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4" name="Text Box 44"/>
            <p:cNvSpPr txBox="1">
              <a:spLocks noChangeArrowheads="1"/>
            </p:cNvSpPr>
            <p:nvPr/>
          </p:nvSpPr>
          <p:spPr bwMode="auto">
            <a:xfrm>
              <a:off x="2453760" y="4068428"/>
              <a:ext cx="728640" cy="3139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algn="ctr">
                <a:tabLst>
                  <a:tab pos="656650" algn="l"/>
                </a:tabLst>
              </a:pPr>
              <a:r>
                <a:rPr lang="en-US" b="1" dirty="0">
                  <a:solidFill>
                    <a:srgbClr val="800080"/>
                  </a:solidFill>
                  <a:ea typeface="MS Gothic" charset="0"/>
                  <a:cs typeface="MS Gothic" charset="0"/>
                </a:rPr>
                <a:t>IPTG</a:t>
              </a:r>
            </a:p>
          </p:txBody>
        </p:sp>
        <p:sp>
          <p:nvSpPr>
            <p:cNvPr id="56365" name="Freeform 45"/>
            <p:cNvSpPr>
              <a:spLocks/>
            </p:cNvSpPr>
            <p:nvPr/>
          </p:nvSpPr>
          <p:spPr bwMode="auto">
            <a:xfrm>
              <a:off x="3720960" y="4488952"/>
              <a:ext cx="999360" cy="329794"/>
            </a:xfrm>
            <a:custGeom>
              <a:avLst/>
              <a:gdLst/>
              <a:ahLst/>
              <a:cxnLst>
                <a:cxn ang="0">
                  <a:pos x="0" y="1008"/>
                </a:cxn>
                <a:cxn ang="0">
                  <a:pos x="3059" y="684"/>
                </a:cxn>
              </a:cxnLst>
              <a:rect l="0" t="0" r="r" b="b"/>
              <a:pathLst>
                <a:path w="3060" h="1009">
                  <a:moveTo>
                    <a:pt x="0" y="1008"/>
                  </a:moveTo>
                  <a:cubicBezTo>
                    <a:pt x="1823" y="0"/>
                    <a:pt x="3059" y="684"/>
                    <a:pt x="3059" y="684"/>
                  </a:cubicBezTo>
                </a:path>
              </a:pathLst>
            </a:custGeom>
            <a:noFill/>
            <a:ln w="36720">
              <a:solidFill>
                <a:srgbClr val="80000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6" name="Line 46"/>
            <p:cNvSpPr>
              <a:spLocks noChangeShapeType="1"/>
            </p:cNvSpPr>
            <p:nvPr/>
          </p:nvSpPr>
          <p:spPr bwMode="auto">
            <a:xfrm>
              <a:off x="4638240" y="503476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7" name="Freeform 47"/>
            <p:cNvSpPr>
              <a:spLocks/>
            </p:cNvSpPr>
            <p:nvPr/>
          </p:nvSpPr>
          <p:spPr bwMode="auto">
            <a:xfrm>
              <a:off x="4754880" y="4758260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8" name="Line 48"/>
            <p:cNvSpPr>
              <a:spLocks noChangeShapeType="1"/>
            </p:cNvSpPr>
            <p:nvPr/>
          </p:nvSpPr>
          <p:spPr bwMode="auto">
            <a:xfrm>
              <a:off x="6210721" y="5018928"/>
              <a:ext cx="1090080" cy="8641"/>
            </a:xfrm>
            <a:prstGeom prst="line">
              <a:avLst/>
            </a:prstGeom>
            <a:noFill/>
            <a:ln w="54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9" name="Freeform 49"/>
            <p:cNvSpPr>
              <a:spLocks/>
            </p:cNvSpPr>
            <p:nvPr/>
          </p:nvSpPr>
          <p:spPr bwMode="auto">
            <a:xfrm>
              <a:off x="6327360" y="4742419"/>
              <a:ext cx="254880" cy="254906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0" name="AutoShape 50"/>
            <p:cNvSpPr>
              <a:spLocks noChangeArrowheads="1"/>
            </p:cNvSpPr>
            <p:nvPr/>
          </p:nvSpPr>
          <p:spPr bwMode="auto">
            <a:xfrm>
              <a:off x="6603840" y="4795704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008000"/>
                  </a:solidFill>
                  <a:ea typeface="MS Gothic" charset="0"/>
                  <a:cs typeface="MS Gothic" charset="0"/>
                </a:rPr>
                <a:t>GFP</a:t>
              </a:r>
            </a:p>
          </p:txBody>
        </p:sp>
        <p:sp>
          <p:nvSpPr>
            <p:cNvPr id="56371" name="Freeform 51"/>
            <p:cNvSpPr>
              <a:spLocks/>
            </p:cNvSpPr>
            <p:nvPr/>
          </p:nvSpPr>
          <p:spPr bwMode="auto">
            <a:xfrm>
              <a:off x="4266721" y="4406862"/>
              <a:ext cx="2017440" cy="306753"/>
            </a:xfrm>
            <a:custGeom>
              <a:avLst/>
              <a:gdLst/>
              <a:ahLst/>
              <a:cxnLst>
                <a:cxn ang="0">
                  <a:pos x="0" y="642"/>
                </a:cxn>
                <a:cxn ang="0">
                  <a:pos x="6178" y="937"/>
                </a:cxn>
              </a:cxnLst>
              <a:rect l="0" t="0" r="r" b="b"/>
              <a:pathLst>
                <a:path w="6179" h="938">
                  <a:moveTo>
                    <a:pt x="0" y="642"/>
                  </a:moveTo>
                  <a:cubicBezTo>
                    <a:pt x="1789" y="0"/>
                    <a:pt x="6178" y="937"/>
                    <a:pt x="6178" y="937"/>
                  </a:cubicBezTo>
                </a:path>
              </a:pathLst>
            </a:custGeom>
            <a:noFill/>
            <a:ln w="36720">
              <a:solidFill>
                <a:srgbClr val="80000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5" name="AutoShape 65"/>
            <p:cNvSpPr>
              <a:spLocks noChangeArrowheads="1"/>
            </p:cNvSpPr>
            <p:nvPr/>
          </p:nvSpPr>
          <p:spPr bwMode="auto">
            <a:xfrm>
              <a:off x="4358880" y="3878327"/>
              <a:ext cx="419040" cy="419084"/>
            </a:xfrm>
            <a:prstGeom prst="downArrow">
              <a:avLst>
                <a:gd name="adj1" fmla="val 40009"/>
                <a:gd name="adj2" fmla="val 49926"/>
              </a:avLst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9" name="Text Box 69"/>
            <p:cNvSpPr txBox="1">
              <a:spLocks noChangeArrowheads="1"/>
            </p:cNvSpPr>
            <p:nvPr/>
          </p:nvSpPr>
          <p:spPr bwMode="auto">
            <a:xfrm>
              <a:off x="4824000" y="3846644"/>
              <a:ext cx="2992320" cy="3902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pPr algn="ctr">
                <a:tabLst>
                  <a:tab pos="656650" algn="l"/>
                  <a:tab pos="1313299" algn="l"/>
                  <a:tab pos="1969949" algn="l"/>
                  <a:tab pos="2626599" algn="l"/>
                </a:tabLst>
              </a:pPr>
              <a:r>
                <a:rPr lang="en-US" sz="2200" i="1" dirty="0">
                  <a:solidFill>
                    <a:srgbClr val="000000"/>
                  </a:solidFill>
                  <a:ea typeface="MS Gothic" charset="0"/>
                  <a:cs typeface="MS Gothic" charset="0"/>
                </a:rPr>
                <a:t>Dead Code Elimination</a:t>
              </a:r>
            </a:p>
          </p:txBody>
        </p:sp>
      </p:grpSp>
      <p:grpSp>
        <p:nvGrpSpPr>
          <p:cNvPr id="4" name="Group 74"/>
          <p:cNvGrpSpPr/>
          <p:nvPr/>
        </p:nvGrpSpPr>
        <p:grpSpPr>
          <a:xfrm>
            <a:off x="1540800" y="5219109"/>
            <a:ext cx="6275520" cy="1142040"/>
            <a:chOff x="1540800" y="5219109"/>
            <a:chExt cx="6275520" cy="1142040"/>
          </a:xfrm>
        </p:grpSpPr>
        <p:sp>
          <p:nvSpPr>
            <p:cNvPr id="56372" name="Line 52"/>
            <p:cNvSpPr>
              <a:spLocks noChangeShapeType="1"/>
            </p:cNvSpPr>
            <p:nvPr/>
          </p:nvSpPr>
          <p:spPr bwMode="auto">
            <a:xfrm>
              <a:off x="1540800" y="6351067"/>
              <a:ext cx="1232640" cy="10082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3" name="Freeform 53"/>
            <p:cNvSpPr>
              <a:spLocks/>
            </p:cNvSpPr>
            <p:nvPr/>
          </p:nvSpPr>
          <p:spPr bwMode="auto">
            <a:xfrm>
              <a:off x="1657441" y="607455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4" name="AutoShape 54"/>
            <p:cNvSpPr>
              <a:spLocks noChangeArrowheads="1"/>
            </p:cNvSpPr>
            <p:nvPr/>
          </p:nvSpPr>
          <p:spPr bwMode="auto">
            <a:xfrm>
              <a:off x="1933921" y="6127844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80"/>
                  </a:solidFill>
                  <a:ea typeface="MS Gothic" charset="0"/>
                  <a:cs typeface="MS Gothic" charset="0"/>
                </a:rPr>
                <a:t>LacI</a:t>
              </a:r>
            </a:p>
          </p:txBody>
        </p:sp>
        <p:sp>
          <p:nvSpPr>
            <p:cNvPr id="56375" name="Freeform 55"/>
            <p:cNvSpPr>
              <a:spLocks/>
            </p:cNvSpPr>
            <p:nvPr/>
          </p:nvSpPr>
          <p:spPr bwMode="auto">
            <a:xfrm>
              <a:off x="2190241" y="5805250"/>
              <a:ext cx="999360" cy="329794"/>
            </a:xfrm>
            <a:custGeom>
              <a:avLst/>
              <a:gdLst/>
              <a:ahLst/>
              <a:cxnLst>
                <a:cxn ang="0">
                  <a:pos x="0" y="1008"/>
                </a:cxn>
                <a:cxn ang="0">
                  <a:pos x="3059" y="684"/>
                </a:cxn>
              </a:cxnLst>
              <a:rect l="0" t="0" r="r" b="b"/>
              <a:pathLst>
                <a:path w="3060" h="1009">
                  <a:moveTo>
                    <a:pt x="0" y="1008"/>
                  </a:moveTo>
                  <a:cubicBezTo>
                    <a:pt x="1823" y="0"/>
                    <a:pt x="3059" y="684"/>
                    <a:pt x="3059" y="684"/>
                  </a:cubicBezTo>
                </a:path>
              </a:pathLst>
            </a:custGeom>
            <a:noFill/>
            <a:ln w="36720">
              <a:solidFill>
                <a:srgbClr val="80008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6" name="Line 56"/>
            <p:cNvSpPr>
              <a:spLocks noChangeShapeType="1"/>
            </p:cNvSpPr>
            <p:nvPr/>
          </p:nvSpPr>
          <p:spPr bwMode="auto">
            <a:xfrm>
              <a:off x="3107520" y="6351067"/>
              <a:ext cx="1232640" cy="10082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7" name="Freeform 57"/>
            <p:cNvSpPr>
              <a:spLocks/>
            </p:cNvSpPr>
            <p:nvPr/>
          </p:nvSpPr>
          <p:spPr bwMode="auto">
            <a:xfrm>
              <a:off x="3225600" y="607455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8" name="AutoShape 58"/>
            <p:cNvSpPr>
              <a:spLocks noChangeArrowheads="1"/>
            </p:cNvSpPr>
            <p:nvPr/>
          </p:nvSpPr>
          <p:spPr bwMode="auto">
            <a:xfrm>
              <a:off x="3500641" y="6127844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80"/>
                  </a:solidFill>
                  <a:ea typeface="MS Gothic" charset="0"/>
                  <a:cs typeface="MS Gothic" charset="0"/>
                </a:rPr>
                <a:t>A</a:t>
              </a:r>
            </a:p>
          </p:txBody>
        </p:sp>
        <p:sp>
          <p:nvSpPr>
            <p:cNvPr id="56379" name="Line 59"/>
            <p:cNvSpPr>
              <a:spLocks noChangeShapeType="1"/>
            </p:cNvSpPr>
            <p:nvPr/>
          </p:nvSpPr>
          <p:spPr bwMode="auto">
            <a:xfrm>
              <a:off x="2784960" y="5629551"/>
              <a:ext cx="1440" cy="257787"/>
            </a:xfrm>
            <a:prstGeom prst="line">
              <a:avLst/>
            </a:prstGeom>
            <a:noFill/>
            <a:ln w="36720">
              <a:solidFill>
                <a:srgbClr val="80008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0" name="Text Box 60"/>
            <p:cNvSpPr txBox="1">
              <a:spLocks noChangeArrowheads="1"/>
            </p:cNvSpPr>
            <p:nvPr/>
          </p:nvSpPr>
          <p:spPr bwMode="auto">
            <a:xfrm>
              <a:off x="2453760" y="5374645"/>
              <a:ext cx="728640" cy="3139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algn="ctr">
                <a:tabLst>
                  <a:tab pos="656650" algn="l"/>
                </a:tabLst>
              </a:pPr>
              <a:r>
                <a:rPr lang="en-US" b="1" dirty="0">
                  <a:solidFill>
                    <a:srgbClr val="800080"/>
                  </a:solidFill>
                  <a:ea typeface="MS Gothic" charset="0"/>
                  <a:cs typeface="MS Gothic" charset="0"/>
                </a:rPr>
                <a:t>IPTG</a:t>
              </a:r>
            </a:p>
          </p:txBody>
        </p:sp>
        <p:sp>
          <p:nvSpPr>
            <p:cNvPr id="56381" name="Line 61"/>
            <p:cNvSpPr>
              <a:spLocks noChangeShapeType="1"/>
            </p:cNvSpPr>
            <p:nvPr/>
          </p:nvSpPr>
          <p:spPr bwMode="auto">
            <a:xfrm>
              <a:off x="6210721" y="6325144"/>
              <a:ext cx="1090080" cy="8641"/>
            </a:xfrm>
            <a:prstGeom prst="line">
              <a:avLst/>
            </a:prstGeom>
            <a:noFill/>
            <a:ln w="54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2" name="Freeform 62"/>
            <p:cNvSpPr>
              <a:spLocks/>
            </p:cNvSpPr>
            <p:nvPr/>
          </p:nvSpPr>
          <p:spPr bwMode="auto">
            <a:xfrm>
              <a:off x="6327360" y="6048635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3" name="AutoShape 63"/>
            <p:cNvSpPr>
              <a:spLocks noChangeArrowheads="1"/>
            </p:cNvSpPr>
            <p:nvPr/>
          </p:nvSpPr>
          <p:spPr bwMode="auto">
            <a:xfrm>
              <a:off x="6603840" y="6101922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008000"/>
                  </a:solidFill>
                  <a:ea typeface="MS Gothic" charset="0"/>
                  <a:cs typeface="MS Gothic" charset="0"/>
                </a:rPr>
                <a:t>GFP</a:t>
              </a:r>
            </a:p>
          </p:txBody>
        </p:sp>
        <p:sp>
          <p:nvSpPr>
            <p:cNvPr id="56384" name="Freeform 64"/>
            <p:cNvSpPr>
              <a:spLocks/>
            </p:cNvSpPr>
            <p:nvPr/>
          </p:nvSpPr>
          <p:spPr bwMode="auto">
            <a:xfrm>
              <a:off x="3736801" y="5573386"/>
              <a:ext cx="2547360" cy="540057"/>
            </a:xfrm>
            <a:custGeom>
              <a:avLst/>
              <a:gdLst/>
              <a:ahLst/>
              <a:cxnLst>
                <a:cxn ang="0">
                  <a:pos x="0" y="1654"/>
                </a:cxn>
                <a:cxn ang="0">
                  <a:pos x="7799" y="1365"/>
                </a:cxn>
              </a:cxnLst>
              <a:rect l="0" t="0" r="r" b="b"/>
              <a:pathLst>
                <a:path w="7800" h="1655">
                  <a:moveTo>
                    <a:pt x="0" y="1654"/>
                  </a:moveTo>
                  <a:cubicBezTo>
                    <a:pt x="2195" y="0"/>
                    <a:pt x="7799" y="1365"/>
                    <a:pt x="7799" y="1365"/>
                  </a:cubicBezTo>
                </a:path>
              </a:pathLst>
            </a:custGeom>
            <a:noFill/>
            <a:ln w="36720">
              <a:solidFill>
                <a:srgbClr val="800000"/>
              </a:solidFill>
              <a:round/>
              <a:headEnd/>
              <a:tailEnd type="oval" w="lg" len="sm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7" name="AutoShape 67"/>
            <p:cNvSpPr>
              <a:spLocks noChangeArrowheads="1"/>
            </p:cNvSpPr>
            <p:nvPr/>
          </p:nvSpPr>
          <p:spPr bwMode="auto">
            <a:xfrm>
              <a:off x="4358880" y="5250792"/>
              <a:ext cx="419040" cy="419084"/>
            </a:xfrm>
            <a:prstGeom prst="downArrow">
              <a:avLst>
                <a:gd name="adj1" fmla="val 40009"/>
                <a:gd name="adj2" fmla="val 49926"/>
              </a:avLst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0" name="Text Box 70"/>
            <p:cNvSpPr txBox="1">
              <a:spLocks noChangeArrowheads="1"/>
            </p:cNvSpPr>
            <p:nvPr/>
          </p:nvSpPr>
          <p:spPr bwMode="auto">
            <a:xfrm>
              <a:off x="4824000" y="5219109"/>
              <a:ext cx="2992320" cy="3902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pPr algn="ctr">
                <a:tabLst>
                  <a:tab pos="656650" algn="l"/>
                  <a:tab pos="1313299" algn="l"/>
                  <a:tab pos="1969949" algn="l"/>
                  <a:tab pos="2626599" algn="l"/>
                </a:tabLst>
              </a:pPr>
              <a:r>
                <a:rPr lang="en-US" sz="2200" i="1" dirty="0">
                  <a:solidFill>
                    <a:srgbClr val="000000"/>
                  </a:solidFill>
                  <a:ea typeface="MS Gothic" charset="0"/>
                  <a:cs typeface="MS Gothic" charset="0"/>
                </a:rPr>
                <a:t>Dead Code Elimination</a:t>
              </a:r>
            </a:p>
          </p:txBody>
        </p:sp>
      </p:grpSp>
      <p:sp>
        <p:nvSpPr>
          <p:cNvPr id="72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Optimization</a:t>
            </a:r>
            <a:endParaRPr lang="en-US" dirty="0"/>
          </a:p>
        </p:txBody>
      </p:sp>
      <p:sp>
        <p:nvSpPr>
          <p:cNvPr id="75" name="Slide Number Placeholder 7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11865" y="1112936"/>
            <a:ext cx="8203001" cy="20380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83566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(def 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letfed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+ ((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      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endParaRPr lang="en-US" sz="2400" dirty="0" smtClean="0">
              <a:solidFill>
                <a:srgbClr val="00000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green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aTc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 (</a:t>
            </a:r>
            <a:r>
              <a:rPr lang="en-US" sz="2400" b="1" dirty="0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IPTG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Complex System: Feedback Latch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11865" y="1112936"/>
            <a:ext cx="8203001" cy="20380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83566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(def 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letfed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+ ((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      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endParaRPr lang="en-US" sz="2400" dirty="0" smtClean="0">
              <a:solidFill>
                <a:srgbClr val="00000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green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aTc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 (</a:t>
            </a:r>
            <a:r>
              <a:rPr lang="en-US" sz="2400" b="1" dirty="0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IPTG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Complex System: Feedback Latch</a:t>
            </a:r>
            <a:endParaRPr lang="en-US" dirty="0"/>
          </a:p>
        </p:txBody>
      </p:sp>
      <p:grpSp>
        <p:nvGrpSpPr>
          <p:cNvPr id="2" name="Group 86"/>
          <p:cNvGrpSpPr/>
          <p:nvPr/>
        </p:nvGrpSpPr>
        <p:grpSpPr>
          <a:xfrm>
            <a:off x="538864" y="4089492"/>
            <a:ext cx="1002926" cy="286512"/>
            <a:chOff x="812300" y="4890117"/>
            <a:chExt cx="1002926" cy="286512"/>
          </a:xfrm>
        </p:grpSpPr>
        <p:sp>
          <p:nvSpPr>
            <p:cNvPr id="6" name="Line 8"/>
            <p:cNvSpPr>
              <a:spLocks noChangeShapeType="1"/>
            </p:cNvSpPr>
            <p:nvPr/>
          </p:nvSpPr>
          <p:spPr bwMode="auto">
            <a:xfrm>
              <a:off x="812300" y="5176629"/>
              <a:ext cx="1002926" cy="0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928941" y="489011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utoShape 10"/>
            <p:cNvSpPr>
              <a:spLocks noChangeArrowheads="1"/>
            </p:cNvSpPr>
            <p:nvPr/>
          </p:nvSpPr>
          <p:spPr bwMode="auto">
            <a:xfrm>
              <a:off x="1205421" y="4929292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80"/>
                  </a:solidFill>
                  <a:ea typeface="MS Gothic" charset="0"/>
                  <a:cs typeface="MS Gothic" charset="0"/>
                </a:rPr>
                <a:t>LacI</a:t>
              </a:r>
            </a:p>
          </p:txBody>
        </p:sp>
      </p:grpSp>
      <p:grpSp>
        <p:nvGrpSpPr>
          <p:cNvPr id="3" name="Group 87"/>
          <p:cNvGrpSpPr/>
          <p:nvPr/>
        </p:nvGrpSpPr>
        <p:grpSpPr>
          <a:xfrm>
            <a:off x="2395404" y="4140575"/>
            <a:ext cx="1232640" cy="282481"/>
            <a:chOff x="2772114" y="4676684"/>
            <a:chExt cx="1232640" cy="282481"/>
          </a:xfrm>
        </p:grpSpPr>
        <p:sp>
          <p:nvSpPr>
            <p:cNvPr id="12" name="AutoShape 14"/>
            <p:cNvSpPr>
              <a:spLocks noChangeArrowheads="1"/>
            </p:cNvSpPr>
            <p:nvPr/>
          </p:nvSpPr>
          <p:spPr bwMode="auto">
            <a:xfrm>
              <a:off x="3165235" y="4701748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660066"/>
                  </a:solidFill>
                  <a:ea typeface="MS Gothic" charset="0"/>
                  <a:cs typeface="MS Gothic" charset="0"/>
                </a:rPr>
                <a:t>B</a:t>
              </a:r>
              <a:endParaRPr lang="en-US" b="1" dirty="0">
                <a:solidFill>
                  <a:srgbClr val="660066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2772114" y="4949084"/>
              <a:ext cx="1232640" cy="10081"/>
            </a:xfrm>
            <a:prstGeom prst="line">
              <a:avLst/>
            </a:prstGeom>
            <a:noFill/>
            <a:ln w="54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2888755" y="4676684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660066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1760550" y="3605763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383060" y="3323522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44" name="AutoShape 65"/>
          <p:cNvSpPr>
            <a:spLocks noChangeArrowheads="1"/>
          </p:cNvSpPr>
          <p:nvPr/>
        </p:nvSpPr>
        <p:spPr bwMode="auto">
          <a:xfrm>
            <a:off x="4358880" y="3263531"/>
            <a:ext cx="419040" cy="419084"/>
          </a:xfrm>
          <a:prstGeom prst="downArrow">
            <a:avLst>
              <a:gd name="adj1" fmla="val 40009"/>
              <a:gd name="adj2" fmla="val 49926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45"/>
          <p:cNvGrpSpPr/>
          <p:nvPr/>
        </p:nvGrpSpPr>
        <p:grpSpPr>
          <a:xfrm>
            <a:off x="3855448" y="4665723"/>
            <a:ext cx="1232640" cy="283923"/>
            <a:chOff x="6878854" y="4556677"/>
            <a:chExt cx="1232640" cy="283923"/>
          </a:xfrm>
        </p:grpSpPr>
        <p:sp>
          <p:nvSpPr>
            <p:cNvPr id="40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I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34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35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9" name="Group 38"/>
          <p:cNvGrpSpPr/>
          <p:nvPr/>
        </p:nvGrpSpPr>
        <p:grpSpPr>
          <a:xfrm>
            <a:off x="6767742" y="5750290"/>
            <a:ext cx="1232640" cy="283923"/>
            <a:chOff x="6876033" y="5005408"/>
            <a:chExt cx="1232640" cy="283923"/>
          </a:xfrm>
        </p:grpSpPr>
        <p:sp>
          <p:nvSpPr>
            <p:cNvPr id="36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G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15" name="Group 61"/>
          <p:cNvGrpSpPr/>
          <p:nvPr/>
        </p:nvGrpSpPr>
        <p:grpSpPr>
          <a:xfrm>
            <a:off x="3855448" y="4154686"/>
            <a:ext cx="1232640" cy="283923"/>
            <a:chOff x="6876033" y="5005408"/>
            <a:chExt cx="1232640" cy="283923"/>
          </a:xfrm>
        </p:grpSpPr>
        <p:sp>
          <p:nvSpPr>
            <p:cNvPr id="63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I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64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65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16" name="Group 65"/>
          <p:cNvGrpSpPr/>
          <p:nvPr/>
        </p:nvGrpSpPr>
        <p:grpSpPr>
          <a:xfrm>
            <a:off x="5377898" y="4434639"/>
            <a:ext cx="1232640" cy="283923"/>
            <a:chOff x="6878854" y="4556677"/>
            <a:chExt cx="1232640" cy="283923"/>
          </a:xfrm>
        </p:grpSpPr>
        <p:sp>
          <p:nvSpPr>
            <p:cNvPr id="67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F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68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17" name="Group 73"/>
          <p:cNvGrpSpPr/>
          <p:nvPr/>
        </p:nvGrpSpPr>
        <p:grpSpPr>
          <a:xfrm>
            <a:off x="7419858" y="3766421"/>
            <a:ext cx="1232640" cy="283923"/>
            <a:chOff x="6878854" y="4556677"/>
            <a:chExt cx="1232640" cy="283923"/>
          </a:xfrm>
        </p:grpSpPr>
        <p:sp>
          <p:nvSpPr>
            <p:cNvPr id="75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008000"/>
                  </a:solidFill>
                  <a:ea typeface="MS Gothic" charset="0"/>
                  <a:cs typeface="MS Gothic" charset="0"/>
                </a:rPr>
                <a:t>GFP</a:t>
              </a:r>
            </a:p>
          </p:txBody>
        </p:sp>
        <p:sp>
          <p:nvSpPr>
            <p:cNvPr id="76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008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77"/>
          <p:cNvGrpSpPr/>
          <p:nvPr/>
        </p:nvGrpSpPr>
        <p:grpSpPr>
          <a:xfrm>
            <a:off x="2395404" y="4665723"/>
            <a:ext cx="1232640" cy="283923"/>
            <a:chOff x="6876033" y="5005408"/>
            <a:chExt cx="1232640" cy="283923"/>
          </a:xfrm>
        </p:grpSpPr>
        <p:sp>
          <p:nvSpPr>
            <p:cNvPr id="79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D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80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81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19" name="Group 90"/>
          <p:cNvGrpSpPr/>
          <p:nvPr/>
        </p:nvGrpSpPr>
        <p:grpSpPr>
          <a:xfrm>
            <a:off x="6805374" y="4449289"/>
            <a:ext cx="1847124" cy="288949"/>
            <a:chOff x="4375102" y="5803026"/>
            <a:chExt cx="1847124" cy="288949"/>
          </a:xfrm>
        </p:grpSpPr>
        <p:sp>
          <p:nvSpPr>
            <p:cNvPr id="41" name="Line 18"/>
            <p:cNvSpPr>
              <a:spLocks noChangeShapeType="1"/>
            </p:cNvSpPr>
            <p:nvPr/>
          </p:nvSpPr>
          <p:spPr bwMode="auto">
            <a:xfrm>
              <a:off x="4375102" y="6076867"/>
              <a:ext cx="1847124" cy="15108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9"/>
            <p:cNvSpPr>
              <a:spLocks/>
            </p:cNvSpPr>
            <p:nvPr/>
          </p:nvSpPr>
          <p:spPr bwMode="auto">
            <a:xfrm>
              <a:off x="4491742" y="5803026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AutoShape 20"/>
            <p:cNvSpPr>
              <a:spLocks noChangeArrowheads="1"/>
            </p:cNvSpPr>
            <p:nvPr/>
          </p:nvSpPr>
          <p:spPr bwMode="auto">
            <a:xfrm>
              <a:off x="4768222" y="5828091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E1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90" name="AutoShape 20"/>
            <p:cNvSpPr>
              <a:spLocks noChangeArrowheads="1"/>
            </p:cNvSpPr>
            <p:nvPr/>
          </p:nvSpPr>
          <p:spPr bwMode="auto">
            <a:xfrm>
              <a:off x="5442729" y="5839381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E2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</p:grpSp>
      <p:grpSp>
        <p:nvGrpSpPr>
          <p:cNvPr id="20" name="Group 91"/>
          <p:cNvGrpSpPr/>
          <p:nvPr/>
        </p:nvGrpSpPr>
        <p:grpSpPr>
          <a:xfrm>
            <a:off x="2378405" y="6008212"/>
            <a:ext cx="1232640" cy="296592"/>
            <a:chOff x="2782273" y="5828443"/>
            <a:chExt cx="1232640" cy="296592"/>
          </a:xfrm>
        </p:grpSpPr>
        <p:sp>
          <p:nvSpPr>
            <p:cNvPr id="95" name="AutoShape 14"/>
            <p:cNvSpPr>
              <a:spLocks noChangeArrowheads="1"/>
            </p:cNvSpPr>
            <p:nvPr/>
          </p:nvSpPr>
          <p:spPr bwMode="auto">
            <a:xfrm>
              <a:off x="3175394" y="5867618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660066"/>
                  </a:solidFill>
                  <a:ea typeface="MS Gothic" charset="0"/>
                  <a:cs typeface="MS Gothic" charset="0"/>
                </a:rPr>
                <a:t>A</a:t>
              </a:r>
              <a:endParaRPr lang="en-US" b="1" dirty="0">
                <a:solidFill>
                  <a:srgbClr val="660066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93" name="Line 12"/>
            <p:cNvSpPr>
              <a:spLocks noChangeShapeType="1"/>
            </p:cNvSpPr>
            <p:nvPr/>
          </p:nvSpPr>
          <p:spPr bwMode="auto">
            <a:xfrm>
              <a:off x="2782273" y="6114954"/>
              <a:ext cx="1232640" cy="10081"/>
            </a:xfrm>
            <a:prstGeom prst="line">
              <a:avLst/>
            </a:prstGeom>
            <a:noFill/>
            <a:ln w="54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94" name="Freeform 13"/>
            <p:cNvSpPr>
              <a:spLocks/>
            </p:cNvSpPr>
            <p:nvPr/>
          </p:nvSpPr>
          <p:spPr bwMode="auto">
            <a:xfrm>
              <a:off x="2898914" y="5828443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660066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sp>
        <p:nvSpPr>
          <p:cNvPr id="96" name="Line 15"/>
          <p:cNvSpPr>
            <a:spLocks noChangeShapeType="1"/>
          </p:cNvSpPr>
          <p:nvPr/>
        </p:nvSpPr>
        <p:spPr bwMode="auto">
          <a:xfrm>
            <a:off x="1759110" y="5526633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16"/>
          <p:cNvSpPr txBox="1">
            <a:spLocks noChangeArrowheads="1"/>
          </p:cNvSpPr>
          <p:nvPr/>
        </p:nvSpPr>
        <p:spPr bwMode="auto">
          <a:xfrm>
            <a:off x="1383585" y="5248843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aTc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grpSp>
        <p:nvGrpSpPr>
          <p:cNvPr id="21" name="Group 97"/>
          <p:cNvGrpSpPr/>
          <p:nvPr/>
        </p:nvGrpSpPr>
        <p:grpSpPr>
          <a:xfrm>
            <a:off x="3832298" y="5451975"/>
            <a:ext cx="1232640" cy="283923"/>
            <a:chOff x="6878854" y="4556677"/>
            <a:chExt cx="1232640" cy="283923"/>
          </a:xfrm>
        </p:grpSpPr>
        <p:sp>
          <p:nvSpPr>
            <p:cNvPr id="99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J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100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101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22" name="Group 101"/>
          <p:cNvGrpSpPr/>
          <p:nvPr/>
        </p:nvGrpSpPr>
        <p:grpSpPr>
          <a:xfrm>
            <a:off x="5354748" y="5731192"/>
            <a:ext cx="1232640" cy="283923"/>
            <a:chOff x="6876033" y="5005408"/>
            <a:chExt cx="1232640" cy="283923"/>
          </a:xfrm>
        </p:grpSpPr>
        <p:sp>
          <p:nvSpPr>
            <p:cNvPr id="103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H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104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105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23" name="Group 105"/>
          <p:cNvGrpSpPr/>
          <p:nvPr/>
        </p:nvGrpSpPr>
        <p:grpSpPr>
          <a:xfrm>
            <a:off x="2378405" y="5439095"/>
            <a:ext cx="1232640" cy="283923"/>
            <a:chOff x="6878854" y="4556677"/>
            <a:chExt cx="1232640" cy="283923"/>
          </a:xfrm>
        </p:grpSpPr>
        <p:sp>
          <p:nvSpPr>
            <p:cNvPr id="107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C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108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109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24" name="Group 109"/>
          <p:cNvGrpSpPr/>
          <p:nvPr/>
        </p:nvGrpSpPr>
        <p:grpSpPr>
          <a:xfrm>
            <a:off x="3832298" y="6008212"/>
            <a:ext cx="1232640" cy="298034"/>
            <a:chOff x="6876033" y="4991297"/>
            <a:chExt cx="1232640" cy="298034"/>
          </a:xfrm>
        </p:grpSpPr>
        <p:sp>
          <p:nvSpPr>
            <p:cNvPr id="111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J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112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113" name="Freeform 19"/>
            <p:cNvSpPr>
              <a:spLocks/>
            </p:cNvSpPr>
            <p:nvPr/>
          </p:nvSpPr>
          <p:spPr bwMode="auto">
            <a:xfrm>
              <a:off x="6992673" y="499129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25" name="Group 113"/>
          <p:cNvGrpSpPr/>
          <p:nvPr/>
        </p:nvGrpSpPr>
        <p:grpSpPr>
          <a:xfrm>
            <a:off x="542617" y="6046436"/>
            <a:ext cx="1002926" cy="272401"/>
            <a:chOff x="837701" y="5479958"/>
            <a:chExt cx="1002926" cy="272401"/>
          </a:xfrm>
        </p:grpSpPr>
        <p:sp>
          <p:nvSpPr>
            <p:cNvPr id="115" name="Line 8"/>
            <p:cNvSpPr>
              <a:spLocks noChangeShapeType="1"/>
            </p:cNvSpPr>
            <p:nvPr/>
          </p:nvSpPr>
          <p:spPr bwMode="auto">
            <a:xfrm>
              <a:off x="837701" y="5752359"/>
              <a:ext cx="1002926" cy="0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9"/>
            <p:cNvSpPr>
              <a:spLocks/>
            </p:cNvSpPr>
            <p:nvPr/>
          </p:nvSpPr>
          <p:spPr bwMode="auto">
            <a:xfrm>
              <a:off x="954342" y="547995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AutoShape 10"/>
            <p:cNvSpPr>
              <a:spLocks noChangeArrowheads="1"/>
            </p:cNvSpPr>
            <p:nvPr/>
          </p:nvSpPr>
          <p:spPr bwMode="auto">
            <a:xfrm>
              <a:off x="1230822" y="5505022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err="1" smtClean="0">
                  <a:solidFill>
                    <a:srgbClr val="800080"/>
                  </a:solidFill>
                  <a:ea typeface="MS Gothic" charset="0"/>
                  <a:cs typeface="MS Gothic" charset="0"/>
                </a:rPr>
                <a:t>TetR</a:t>
              </a:r>
              <a:endParaRPr lang="en-US" b="1" dirty="0">
                <a:solidFill>
                  <a:srgbClr val="800080"/>
                </a:solidFill>
                <a:ea typeface="MS Gothic" charset="0"/>
                <a:cs typeface="MS Gothic" charset="0"/>
              </a:endParaRPr>
            </a:p>
          </p:txBody>
        </p:sp>
      </p:grpSp>
      <p:sp>
        <p:nvSpPr>
          <p:cNvPr id="118" name="Freeform 11"/>
          <p:cNvSpPr>
            <a:spLocks/>
          </p:cNvSpPr>
          <p:nvPr/>
        </p:nvSpPr>
        <p:spPr bwMode="auto">
          <a:xfrm>
            <a:off x="1130185" y="5727129"/>
            <a:ext cx="1248220" cy="32946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22" h="1008">
                <a:moveTo>
                  <a:pt x="0" y="1008"/>
                </a:moveTo>
                <a:cubicBezTo>
                  <a:pt x="1823" y="0"/>
                  <a:pt x="3197" y="699"/>
                  <a:pt x="3822" y="857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1"/>
          <p:cNvSpPr>
            <a:spLocks/>
          </p:cNvSpPr>
          <p:nvPr/>
        </p:nvSpPr>
        <p:spPr bwMode="auto">
          <a:xfrm>
            <a:off x="1127364" y="3805212"/>
            <a:ext cx="1248220" cy="32946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22" h="1008">
                <a:moveTo>
                  <a:pt x="0" y="1008"/>
                </a:moveTo>
                <a:cubicBezTo>
                  <a:pt x="1823" y="0"/>
                  <a:pt x="3197" y="699"/>
                  <a:pt x="3822" y="857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11"/>
          <p:cNvSpPr>
            <a:spLocks/>
          </p:cNvSpPr>
          <p:nvPr/>
        </p:nvSpPr>
        <p:spPr bwMode="auto">
          <a:xfrm>
            <a:off x="4492200" y="5147125"/>
            <a:ext cx="918000" cy="568099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55" h="1809">
                <a:moveTo>
                  <a:pt x="0" y="1008"/>
                </a:moveTo>
                <a:cubicBezTo>
                  <a:pt x="1823" y="0"/>
                  <a:pt x="2135" y="1450"/>
                  <a:pt x="2655" y="1809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4" name="Freeform 11"/>
          <p:cNvSpPr>
            <a:spLocks/>
          </p:cNvSpPr>
          <p:nvPr/>
        </p:nvSpPr>
        <p:spPr bwMode="auto">
          <a:xfrm>
            <a:off x="4529828" y="3844876"/>
            <a:ext cx="918000" cy="568099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55" h="1809">
                <a:moveTo>
                  <a:pt x="0" y="1008"/>
                </a:moveTo>
                <a:cubicBezTo>
                  <a:pt x="1823" y="0"/>
                  <a:pt x="2135" y="1450"/>
                  <a:pt x="2655" y="1809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5" name="Freeform 11"/>
          <p:cNvSpPr>
            <a:spLocks/>
          </p:cNvSpPr>
          <p:nvPr/>
        </p:nvSpPr>
        <p:spPr bwMode="auto">
          <a:xfrm>
            <a:off x="6050965" y="5415837"/>
            <a:ext cx="763812" cy="32946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22" h="1008">
                <a:moveTo>
                  <a:pt x="0" y="1008"/>
                </a:moveTo>
                <a:cubicBezTo>
                  <a:pt x="1823" y="0"/>
                  <a:pt x="3197" y="699"/>
                  <a:pt x="3822" y="857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11"/>
          <p:cNvSpPr>
            <a:spLocks/>
          </p:cNvSpPr>
          <p:nvPr/>
        </p:nvSpPr>
        <p:spPr bwMode="auto">
          <a:xfrm>
            <a:off x="6050965" y="4119821"/>
            <a:ext cx="763812" cy="32946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22" h="1008">
                <a:moveTo>
                  <a:pt x="0" y="1008"/>
                </a:moveTo>
                <a:cubicBezTo>
                  <a:pt x="1823" y="0"/>
                  <a:pt x="3197" y="699"/>
                  <a:pt x="3822" y="857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Freeform 128"/>
          <p:cNvSpPr/>
          <p:nvPr/>
        </p:nvSpPr>
        <p:spPr>
          <a:xfrm>
            <a:off x="4553185" y="4153371"/>
            <a:ext cx="705556" cy="531518"/>
          </a:xfrm>
          <a:custGeom>
            <a:avLst/>
            <a:gdLst>
              <a:gd name="connsiteX0" fmla="*/ 0 w 705556"/>
              <a:gd name="connsiteY0" fmla="*/ 531518 h 531518"/>
              <a:gd name="connsiteX1" fmla="*/ 225778 w 705556"/>
              <a:gd name="connsiteY1" fmla="*/ 399814 h 531518"/>
              <a:gd name="connsiteX2" fmla="*/ 620889 w 705556"/>
              <a:gd name="connsiteY2" fmla="*/ 428036 h 531518"/>
              <a:gd name="connsiteX3" fmla="*/ 536222 w 705556"/>
              <a:gd name="connsiteY3" fmla="*/ 61148 h 531518"/>
              <a:gd name="connsiteX4" fmla="*/ 705556 w 705556"/>
              <a:gd name="connsiteY4" fmla="*/ 61148 h 531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556" h="531518">
                <a:moveTo>
                  <a:pt x="0" y="531518"/>
                </a:moveTo>
                <a:cubicBezTo>
                  <a:pt x="61148" y="474289"/>
                  <a:pt x="122297" y="417061"/>
                  <a:pt x="225778" y="399814"/>
                </a:cubicBezTo>
                <a:cubicBezTo>
                  <a:pt x="329259" y="382567"/>
                  <a:pt x="569148" y="484480"/>
                  <a:pt x="620889" y="428036"/>
                </a:cubicBezTo>
                <a:cubicBezTo>
                  <a:pt x="672630" y="371592"/>
                  <a:pt x="522111" y="122296"/>
                  <a:pt x="536222" y="61148"/>
                </a:cubicBezTo>
                <a:cubicBezTo>
                  <a:pt x="550333" y="0"/>
                  <a:pt x="705556" y="61148"/>
                  <a:pt x="705556" y="61148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Freeform 129"/>
          <p:cNvSpPr/>
          <p:nvPr/>
        </p:nvSpPr>
        <p:spPr>
          <a:xfrm>
            <a:off x="4529828" y="5451975"/>
            <a:ext cx="705556" cy="590850"/>
          </a:xfrm>
          <a:custGeom>
            <a:avLst/>
            <a:gdLst>
              <a:gd name="connsiteX0" fmla="*/ 0 w 705556"/>
              <a:gd name="connsiteY0" fmla="*/ 531518 h 531518"/>
              <a:gd name="connsiteX1" fmla="*/ 225778 w 705556"/>
              <a:gd name="connsiteY1" fmla="*/ 399814 h 531518"/>
              <a:gd name="connsiteX2" fmla="*/ 620889 w 705556"/>
              <a:gd name="connsiteY2" fmla="*/ 428036 h 531518"/>
              <a:gd name="connsiteX3" fmla="*/ 536222 w 705556"/>
              <a:gd name="connsiteY3" fmla="*/ 61148 h 531518"/>
              <a:gd name="connsiteX4" fmla="*/ 705556 w 705556"/>
              <a:gd name="connsiteY4" fmla="*/ 61148 h 531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556" h="531518">
                <a:moveTo>
                  <a:pt x="0" y="531518"/>
                </a:moveTo>
                <a:cubicBezTo>
                  <a:pt x="61148" y="474289"/>
                  <a:pt x="122297" y="417061"/>
                  <a:pt x="225778" y="399814"/>
                </a:cubicBezTo>
                <a:cubicBezTo>
                  <a:pt x="329259" y="382567"/>
                  <a:pt x="569148" y="484480"/>
                  <a:pt x="620889" y="428036"/>
                </a:cubicBezTo>
                <a:cubicBezTo>
                  <a:pt x="672630" y="371592"/>
                  <a:pt x="522111" y="122296"/>
                  <a:pt x="536222" y="61148"/>
                </a:cubicBezTo>
                <a:cubicBezTo>
                  <a:pt x="550333" y="0"/>
                  <a:pt x="705556" y="61148"/>
                  <a:pt x="705556" y="61148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Freeform 11"/>
          <p:cNvSpPr>
            <a:spLocks/>
          </p:cNvSpPr>
          <p:nvPr/>
        </p:nvSpPr>
        <p:spPr bwMode="auto">
          <a:xfrm>
            <a:off x="3054088" y="3846197"/>
            <a:ext cx="841932" cy="316553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  <a:gd name="connsiteX0" fmla="*/ 0 w 2435"/>
              <a:gd name="connsiteY0" fmla="*/ 1008 h 1008"/>
              <a:gd name="connsiteX1" fmla="*/ 2435 w 2435"/>
              <a:gd name="connsiteY1" fmla="*/ 838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35" h="1008">
                <a:moveTo>
                  <a:pt x="0" y="1008"/>
                </a:moveTo>
                <a:cubicBezTo>
                  <a:pt x="1823" y="0"/>
                  <a:pt x="1915" y="479"/>
                  <a:pt x="2435" y="838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2" name="Freeform 11"/>
          <p:cNvSpPr>
            <a:spLocks/>
          </p:cNvSpPr>
          <p:nvPr/>
        </p:nvSpPr>
        <p:spPr bwMode="auto">
          <a:xfrm>
            <a:off x="3054088" y="4378236"/>
            <a:ext cx="841932" cy="316553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  <a:gd name="connsiteX0" fmla="*/ 0 w 2435"/>
              <a:gd name="connsiteY0" fmla="*/ 1008 h 1008"/>
              <a:gd name="connsiteX1" fmla="*/ 2435 w 2435"/>
              <a:gd name="connsiteY1" fmla="*/ 838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35" h="1008">
                <a:moveTo>
                  <a:pt x="0" y="1008"/>
                </a:moveTo>
                <a:cubicBezTo>
                  <a:pt x="1823" y="0"/>
                  <a:pt x="1915" y="479"/>
                  <a:pt x="2435" y="838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3" name="Freeform 11"/>
          <p:cNvSpPr>
            <a:spLocks/>
          </p:cNvSpPr>
          <p:nvPr/>
        </p:nvSpPr>
        <p:spPr bwMode="auto">
          <a:xfrm>
            <a:off x="3054088" y="5135422"/>
            <a:ext cx="841932" cy="316553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  <a:gd name="connsiteX0" fmla="*/ 0 w 2435"/>
              <a:gd name="connsiteY0" fmla="*/ 1008 h 1008"/>
              <a:gd name="connsiteX1" fmla="*/ 2435 w 2435"/>
              <a:gd name="connsiteY1" fmla="*/ 838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35" h="1008">
                <a:moveTo>
                  <a:pt x="0" y="1008"/>
                </a:moveTo>
                <a:cubicBezTo>
                  <a:pt x="1823" y="0"/>
                  <a:pt x="1915" y="479"/>
                  <a:pt x="2435" y="838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4" name="Freeform 11"/>
          <p:cNvSpPr>
            <a:spLocks/>
          </p:cNvSpPr>
          <p:nvPr/>
        </p:nvSpPr>
        <p:spPr bwMode="auto">
          <a:xfrm>
            <a:off x="3009180" y="5725696"/>
            <a:ext cx="841932" cy="316553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  <a:gd name="connsiteX0" fmla="*/ 0 w 2435"/>
              <a:gd name="connsiteY0" fmla="*/ 1008 h 1008"/>
              <a:gd name="connsiteX1" fmla="*/ 2435 w 2435"/>
              <a:gd name="connsiteY1" fmla="*/ 838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35" h="1008">
                <a:moveTo>
                  <a:pt x="0" y="1008"/>
                </a:moveTo>
                <a:cubicBezTo>
                  <a:pt x="1823" y="0"/>
                  <a:pt x="1915" y="479"/>
                  <a:pt x="2435" y="838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5" name="Freeform 134"/>
          <p:cNvSpPr/>
          <p:nvPr/>
        </p:nvSpPr>
        <p:spPr>
          <a:xfrm>
            <a:off x="1788975" y="4778963"/>
            <a:ext cx="5901580" cy="978370"/>
          </a:xfrm>
          <a:custGeom>
            <a:avLst/>
            <a:gdLst>
              <a:gd name="connsiteX0" fmla="*/ 5671099 w 5901580"/>
              <a:gd name="connsiteY0" fmla="*/ 978370 h 978370"/>
              <a:gd name="connsiteX1" fmla="*/ 5379469 w 5901580"/>
              <a:gd name="connsiteY1" fmla="*/ 517407 h 978370"/>
              <a:gd name="connsiteX2" fmla="*/ 2538432 w 5901580"/>
              <a:gd name="connsiteY2" fmla="*/ 329259 h 978370"/>
              <a:gd name="connsiteX3" fmla="*/ 318284 w 5901580"/>
              <a:gd name="connsiteY3" fmla="*/ 291630 h 978370"/>
              <a:gd name="connsiteX4" fmla="*/ 628729 w 5901580"/>
              <a:gd name="connsiteY4" fmla="*/ 0 h 97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1580" h="978370">
                <a:moveTo>
                  <a:pt x="5671099" y="978370"/>
                </a:moveTo>
                <a:cubicBezTo>
                  <a:pt x="5786339" y="801981"/>
                  <a:pt x="5901580" y="625592"/>
                  <a:pt x="5379469" y="517407"/>
                </a:cubicBezTo>
                <a:cubicBezTo>
                  <a:pt x="4857358" y="409222"/>
                  <a:pt x="3381963" y="366888"/>
                  <a:pt x="2538432" y="329259"/>
                </a:cubicBezTo>
                <a:cubicBezTo>
                  <a:pt x="1694901" y="291630"/>
                  <a:pt x="636568" y="346507"/>
                  <a:pt x="318284" y="291630"/>
                </a:cubicBezTo>
                <a:cubicBezTo>
                  <a:pt x="0" y="236754"/>
                  <a:pt x="628729" y="0"/>
                  <a:pt x="628729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5"/>
          <p:cNvSpPr/>
          <p:nvPr/>
        </p:nvSpPr>
        <p:spPr>
          <a:xfrm>
            <a:off x="1392297" y="4722519"/>
            <a:ext cx="7568259" cy="790222"/>
          </a:xfrm>
          <a:custGeom>
            <a:avLst/>
            <a:gdLst>
              <a:gd name="connsiteX0" fmla="*/ 6773333 w 7568259"/>
              <a:gd name="connsiteY0" fmla="*/ 0 h 790222"/>
              <a:gd name="connsiteX1" fmla="*/ 6594592 w 7568259"/>
              <a:gd name="connsiteY1" fmla="*/ 395111 h 790222"/>
              <a:gd name="connsiteX2" fmla="*/ 931333 w 7568259"/>
              <a:gd name="connsiteY2" fmla="*/ 460962 h 790222"/>
              <a:gd name="connsiteX3" fmla="*/ 1006592 w 7568259"/>
              <a:gd name="connsiteY3" fmla="*/ 790222 h 790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68259" h="790222">
                <a:moveTo>
                  <a:pt x="6773333" y="0"/>
                </a:moveTo>
                <a:cubicBezTo>
                  <a:pt x="7170796" y="159142"/>
                  <a:pt x="7568259" y="318284"/>
                  <a:pt x="6594592" y="395111"/>
                </a:cubicBezTo>
                <a:cubicBezTo>
                  <a:pt x="5620925" y="471938"/>
                  <a:pt x="1862666" y="395110"/>
                  <a:pt x="931333" y="460962"/>
                </a:cubicBezTo>
                <a:cubicBezTo>
                  <a:pt x="0" y="526814"/>
                  <a:pt x="1006592" y="790222"/>
                  <a:pt x="1006592" y="790222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 136"/>
          <p:cNvSpPr/>
          <p:nvPr/>
        </p:nvSpPr>
        <p:spPr>
          <a:xfrm>
            <a:off x="7240568" y="3894667"/>
            <a:ext cx="219506" cy="573852"/>
          </a:xfrm>
          <a:custGeom>
            <a:avLst/>
            <a:gdLst>
              <a:gd name="connsiteX0" fmla="*/ 200691 w 219506"/>
              <a:gd name="connsiteY0" fmla="*/ 573852 h 573852"/>
              <a:gd name="connsiteX1" fmla="*/ 3136 w 219506"/>
              <a:gd name="connsiteY1" fmla="*/ 225777 h 573852"/>
              <a:gd name="connsiteX2" fmla="*/ 219506 w 219506"/>
              <a:gd name="connsiteY2" fmla="*/ 0 h 57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9506" h="573852">
                <a:moveTo>
                  <a:pt x="200691" y="573852"/>
                </a:moveTo>
                <a:cubicBezTo>
                  <a:pt x="100345" y="447635"/>
                  <a:pt x="0" y="321419"/>
                  <a:pt x="3136" y="225777"/>
                </a:cubicBezTo>
                <a:cubicBezTo>
                  <a:pt x="6272" y="130135"/>
                  <a:pt x="219506" y="0"/>
                  <a:pt x="219506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extBox 137"/>
          <p:cNvSpPr txBox="1"/>
          <p:nvPr/>
        </p:nvSpPr>
        <p:spPr>
          <a:xfrm>
            <a:off x="36929" y="6330991"/>
            <a:ext cx="6870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Unoptimized</a:t>
            </a:r>
            <a:r>
              <a:rPr lang="en-US" sz="2000" i="1" dirty="0" smtClean="0"/>
              <a:t>: 15 functional units, 13 transcription factors</a:t>
            </a:r>
          </a:p>
        </p:txBody>
      </p:sp>
      <p:sp>
        <p:nvSpPr>
          <p:cNvPr id="86" name="Slide Number Placeholder 8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Freeform 87"/>
          <p:cNvSpPr/>
          <p:nvPr/>
        </p:nvSpPr>
        <p:spPr>
          <a:xfrm>
            <a:off x="3720630" y="4778963"/>
            <a:ext cx="352777" cy="310444"/>
          </a:xfrm>
          <a:custGeom>
            <a:avLst/>
            <a:gdLst>
              <a:gd name="connsiteX0" fmla="*/ 352777 w 352777"/>
              <a:gd name="connsiteY0" fmla="*/ 310444 h 310444"/>
              <a:gd name="connsiteX1" fmla="*/ 32926 w 352777"/>
              <a:gd name="connsiteY1" fmla="*/ 206963 h 310444"/>
              <a:gd name="connsiteX2" fmla="*/ 155222 w 352777"/>
              <a:gd name="connsiteY2" fmla="*/ 0 h 31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777" h="310444">
                <a:moveTo>
                  <a:pt x="352777" y="310444"/>
                </a:moveTo>
                <a:cubicBezTo>
                  <a:pt x="209314" y="284574"/>
                  <a:pt x="65852" y="258704"/>
                  <a:pt x="32926" y="206963"/>
                </a:cubicBezTo>
                <a:cubicBezTo>
                  <a:pt x="0" y="155222"/>
                  <a:pt x="155222" y="0"/>
                  <a:pt x="155222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11865" y="1112936"/>
            <a:ext cx="8203001" cy="20380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83566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(def 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letfed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+ ((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      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endParaRPr lang="en-US" sz="2400" dirty="0" smtClean="0">
              <a:solidFill>
                <a:srgbClr val="00000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green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aTc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 (</a:t>
            </a:r>
            <a:r>
              <a:rPr lang="en-US" sz="2400" b="1" dirty="0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IPTG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Optimization of Complex Designs</a:t>
            </a:r>
            <a:endParaRPr lang="en-US" dirty="0"/>
          </a:p>
        </p:txBody>
      </p:sp>
      <p:grpSp>
        <p:nvGrpSpPr>
          <p:cNvPr id="2" name="Group 86"/>
          <p:cNvGrpSpPr/>
          <p:nvPr/>
        </p:nvGrpSpPr>
        <p:grpSpPr>
          <a:xfrm>
            <a:off x="538864" y="4089492"/>
            <a:ext cx="1002926" cy="286512"/>
            <a:chOff x="812300" y="4890117"/>
            <a:chExt cx="1002926" cy="286512"/>
          </a:xfrm>
        </p:grpSpPr>
        <p:sp>
          <p:nvSpPr>
            <p:cNvPr id="6" name="Line 8"/>
            <p:cNvSpPr>
              <a:spLocks noChangeShapeType="1"/>
            </p:cNvSpPr>
            <p:nvPr/>
          </p:nvSpPr>
          <p:spPr bwMode="auto">
            <a:xfrm>
              <a:off x="812300" y="5176629"/>
              <a:ext cx="1002926" cy="0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928941" y="489011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utoShape 10"/>
            <p:cNvSpPr>
              <a:spLocks noChangeArrowheads="1"/>
            </p:cNvSpPr>
            <p:nvPr/>
          </p:nvSpPr>
          <p:spPr bwMode="auto">
            <a:xfrm>
              <a:off x="1205421" y="4929292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800080"/>
                  </a:solidFill>
                  <a:ea typeface="MS Gothic" charset="0"/>
                  <a:cs typeface="MS Gothic" charset="0"/>
                </a:rPr>
                <a:t>LacI</a:t>
              </a:r>
            </a:p>
          </p:txBody>
        </p:sp>
      </p:grpSp>
      <p:grpSp>
        <p:nvGrpSpPr>
          <p:cNvPr id="3" name="Group 87"/>
          <p:cNvGrpSpPr/>
          <p:nvPr/>
        </p:nvGrpSpPr>
        <p:grpSpPr>
          <a:xfrm>
            <a:off x="2395404" y="4140575"/>
            <a:ext cx="1232640" cy="282481"/>
            <a:chOff x="2772114" y="4676684"/>
            <a:chExt cx="1232640" cy="282481"/>
          </a:xfrm>
        </p:grpSpPr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2772114" y="4949084"/>
              <a:ext cx="1232640" cy="10081"/>
            </a:xfrm>
            <a:prstGeom prst="line">
              <a:avLst/>
            </a:prstGeom>
            <a:noFill/>
            <a:ln w="54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2888755" y="4676684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660066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12" name="AutoShape 14"/>
            <p:cNvSpPr>
              <a:spLocks noChangeArrowheads="1"/>
            </p:cNvSpPr>
            <p:nvPr/>
          </p:nvSpPr>
          <p:spPr bwMode="auto">
            <a:xfrm>
              <a:off x="3165235" y="4701748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660066"/>
                  </a:solidFill>
                  <a:ea typeface="MS Gothic" charset="0"/>
                  <a:cs typeface="MS Gothic" charset="0"/>
                </a:rPr>
                <a:t>B</a:t>
              </a:r>
              <a:endParaRPr lang="en-US" b="1" dirty="0">
                <a:solidFill>
                  <a:srgbClr val="660066"/>
                </a:solidFill>
                <a:ea typeface="MS Gothic" charset="0"/>
                <a:cs typeface="MS Gothic" charset="0"/>
              </a:endParaRPr>
            </a:p>
          </p:txBody>
        </p:sp>
      </p:grp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1760550" y="3605763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383060" y="3323522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929" y="6330991"/>
            <a:ext cx="6870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Unoptimized</a:t>
            </a:r>
            <a:r>
              <a:rPr lang="en-US" sz="2000" i="1" dirty="0" smtClean="0"/>
              <a:t>: 15 functional units, 13 transcription factors</a:t>
            </a:r>
          </a:p>
        </p:txBody>
      </p:sp>
      <p:sp>
        <p:nvSpPr>
          <p:cNvPr id="44" name="AutoShape 65"/>
          <p:cNvSpPr>
            <a:spLocks noChangeArrowheads="1"/>
          </p:cNvSpPr>
          <p:nvPr/>
        </p:nvSpPr>
        <p:spPr bwMode="auto">
          <a:xfrm>
            <a:off x="4358880" y="3263531"/>
            <a:ext cx="419040" cy="419084"/>
          </a:xfrm>
          <a:prstGeom prst="downArrow">
            <a:avLst>
              <a:gd name="adj1" fmla="val 40009"/>
              <a:gd name="adj2" fmla="val 49926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45"/>
          <p:cNvGrpSpPr/>
          <p:nvPr/>
        </p:nvGrpSpPr>
        <p:grpSpPr>
          <a:xfrm>
            <a:off x="3855448" y="4665723"/>
            <a:ext cx="1232640" cy="283923"/>
            <a:chOff x="6878854" y="4556677"/>
            <a:chExt cx="1232640" cy="283923"/>
          </a:xfrm>
        </p:grpSpPr>
        <p:sp>
          <p:nvSpPr>
            <p:cNvPr id="40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I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34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35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9" name="Group 38"/>
          <p:cNvGrpSpPr/>
          <p:nvPr/>
        </p:nvGrpSpPr>
        <p:grpSpPr>
          <a:xfrm>
            <a:off x="6767742" y="5750290"/>
            <a:ext cx="1232640" cy="283923"/>
            <a:chOff x="6876033" y="5005408"/>
            <a:chExt cx="1232640" cy="283923"/>
          </a:xfrm>
        </p:grpSpPr>
        <p:sp>
          <p:nvSpPr>
            <p:cNvPr id="36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G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15" name="Group 61"/>
          <p:cNvGrpSpPr/>
          <p:nvPr/>
        </p:nvGrpSpPr>
        <p:grpSpPr>
          <a:xfrm>
            <a:off x="3855448" y="4154686"/>
            <a:ext cx="1232640" cy="283923"/>
            <a:chOff x="6876033" y="5005408"/>
            <a:chExt cx="1232640" cy="283923"/>
          </a:xfrm>
        </p:grpSpPr>
        <p:sp>
          <p:nvSpPr>
            <p:cNvPr id="63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I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64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65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16" name="Group 65"/>
          <p:cNvGrpSpPr/>
          <p:nvPr/>
        </p:nvGrpSpPr>
        <p:grpSpPr>
          <a:xfrm>
            <a:off x="5377898" y="4434639"/>
            <a:ext cx="1232640" cy="283923"/>
            <a:chOff x="6878854" y="4556677"/>
            <a:chExt cx="1232640" cy="283923"/>
          </a:xfrm>
        </p:grpSpPr>
        <p:sp>
          <p:nvSpPr>
            <p:cNvPr id="67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F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68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17" name="Group 73"/>
          <p:cNvGrpSpPr/>
          <p:nvPr/>
        </p:nvGrpSpPr>
        <p:grpSpPr>
          <a:xfrm>
            <a:off x="7419858" y="3766421"/>
            <a:ext cx="1232640" cy="283923"/>
            <a:chOff x="6878854" y="4556677"/>
            <a:chExt cx="1232640" cy="283923"/>
          </a:xfrm>
        </p:grpSpPr>
        <p:sp>
          <p:nvSpPr>
            <p:cNvPr id="75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008000"/>
                  </a:solidFill>
                  <a:ea typeface="MS Gothic" charset="0"/>
                  <a:cs typeface="MS Gothic" charset="0"/>
                </a:rPr>
                <a:t>GFP</a:t>
              </a:r>
            </a:p>
          </p:txBody>
        </p:sp>
        <p:sp>
          <p:nvSpPr>
            <p:cNvPr id="76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008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77"/>
          <p:cNvGrpSpPr/>
          <p:nvPr/>
        </p:nvGrpSpPr>
        <p:grpSpPr>
          <a:xfrm>
            <a:off x="2395404" y="4665723"/>
            <a:ext cx="1232640" cy="283923"/>
            <a:chOff x="6876033" y="5005408"/>
            <a:chExt cx="1232640" cy="283923"/>
          </a:xfrm>
        </p:grpSpPr>
        <p:sp>
          <p:nvSpPr>
            <p:cNvPr id="79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D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80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81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19" name="Group 90"/>
          <p:cNvGrpSpPr/>
          <p:nvPr/>
        </p:nvGrpSpPr>
        <p:grpSpPr>
          <a:xfrm>
            <a:off x="6805374" y="4449289"/>
            <a:ext cx="1847124" cy="288949"/>
            <a:chOff x="4375102" y="5803026"/>
            <a:chExt cx="1847124" cy="288949"/>
          </a:xfrm>
        </p:grpSpPr>
        <p:sp>
          <p:nvSpPr>
            <p:cNvPr id="41" name="Line 18"/>
            <p:cNvSpPr>
              <a:spLocks noChangeShapeType="1"/>
            </p:cNvSpPr>
            <p:nvPr/>
          </p:nvSpPr>
          <p:spPr bwMode="auto">
            <a:xfrm>
              <a:off x="4375102" y="6076867"/>
              <a:ext cx="1847124" cy="15108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9"/>
            <p:cNvSpPr>
              <a:spLocks/>
            </p:cNvSpPr>
            <p:nvPr/>
          </p:nvSpPr>
          <p:spPr bwMode="auto">
            <a:xfrm>
              <a:off x="4491742" y="5803026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AutoShape 20"/>
            <p:cNvSpPr>
              <a:spLocks noChangeArrowheads="1"/>
            </p:cNvSpPr>
            <p:nvPr/>
          </p:nvSpPr>
          <p:spPr bwMode="auto">
            <a:xfrm>
              <a:off x="4768222" y="5828091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E1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90" name="AutoShape 20"/>
            <p:cNvSpPr>
              <a:spLocks noChangeArrowheads="1"/>
            </p:cNvSpPr>
            <p:nvPr/>
          </p:nvSpPr>
          <p:spPr bwMode="auto">
            <a:xfrm>
              <a:off x="5442729" y="5839381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E2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</p:grpSp>
      <p:grpSp>
        <p:nvGrpSpPr>
          <p:cNvPr id="20" name="Group 91"/>
          <p:cNvGrpSpPr/>
          <p:nvPr/>
        </p:nvGrpSpPr>
        <p:grpSpPr>
          <a:xfrm>
            <a:off x="2378405" y="6008212"/>
            <a:ext cx="1232640" cy="296592"/>
            <a:chOff x="2782273" y="5828443"/>
            <a:chExt cx="1232640" cy="296592"/>
          </a:xfrm>
        </p:grpSpPr>
        <p:sp>
          <p:nvSpPr>
            <p:cNvPr id="93" name="Line 12"/>
            <p:cNvSpPr>
              <a:spLocks noChangeShapeType="1"/>
            </p:cNvSpPr>
            <p:nvPr/>
          </p:nvSpPr>
          <p:spPr bwMode="auto">
            <a:xfrm>
              <a:off x="2782273" y="6114954"/>
              <a:ext cx="1232640" cy="10081"/>
            </a:xfrm>
            <a:prstGeom prst="line">
              <a:avLst/>
            </a:prstGeom>
            <a:noFill/>
            <a:ln w="54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94" name="Freeform 13"/>
            <p:cNvSpPr>
              <a:spLocks/>
            </p:cNvSpPr>
            <p:nvPr/>
          </p:nvSpPr>
          <p:spPr bwMode="auto">
            <a:xfrm>
              <a:off x="2898914" y="5828443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660066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95" name="AutoShape 14"/>
            <p:cNvSpPr>
              <a:spLocks noChangeArrowheads="1"/>
            </p:cNvSpPr>
            <p:nvPr/>
          </p:nvSpPr>
          <p:spPr bwMode="auto">
            <a:xfrm>
              <a:off x="3175394" y="5867618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660066"/>
                  </a:solidFill>
                  <a:ea typeface="MS Gothic" charset="0"/>
                  <a:cs typeface="MS Gothic" charset="0"/>
                </a:rPr>
                <a:t>A</a:t>
              </a:r>
              <a:endParaRPr lang="en-US" b="1" dirty="0">
                <a:solidFill>
                  <a:srgbClr val="660066"/>
                </a:solidFill>
                <a:ea typeface="MS Gothic" charset="0"/>
                <a:cs typeface="MS Gothic" charset="0"/>
              </a:endParaRPr>
            </a:p>
          </p:txBody>
        </p:sp>
      </p:grpSp>
      <p:sp>
        <p:nvSpPr>
          <p:cNvPr id="96" name="Line 15"/>
          <p:cNvSpPr>
            <a:spLocks noChangeShapeType="1"/>
          </p:cNvSpPr>
          <p:nvPr/>
        </p:nvSpPr>
        <p:spPr bwMode="auto">
          <a:xfrm>
            <a:off x="1759110" y="5526633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16"/>
          <p:cNvSpPr txBox="1">
            <a:spLocks noChangeArrowheads="1"/>
          </p:cNvSpPr>
          <p:nvPr/>
        </p:nvSpPr>
        <p:spPr bwMode="auto">
          <a:xfrm>
            <a:off x="1383585" y="5248843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aTc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grpSp>
        <p:nvGrpSpPr>
          <p:cNvPr id="21" name="Group 97"/>
          <p:cNvGrpSpPr/>
          <p:nvPr/>
        </p:nvGrpSpPr>
        <p:grpSpPr>
          <a:xfrm>
            <a:off x="3832298" y="5451975"/>
            <a:ext cx="1232640" cy="283923"/>
            <a:chOff x="6878854" y="4556677"/>
            <a:chExt cx="1232640" cy="283923"/>
          </a:xfrm>
        </p:grpSpPr>
        <p:sp>
          <p:nvSpPr>
            <p:cNvPr id="99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J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100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101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22" name="Group 101"/>
          <p:cNvGrpSpPr/>
          <p:nvPr/>
        </p:nvGrpSpPr>
        <p:grpSpPr>
          <a:xfrm>
            <a:off x="5354748" y="5731192"/>
            <a:ext cx="1232640" cy="283923"/>
            <a:chOff x="6876033" y="5005408"/>
            <a:chExt cx="1232640" cy="283923"/>
          </a:xfrm>
        </p:grpSpPr>
        <p:sp>
          <p:nvSpPr>
            <p:cNvPr id="103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H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104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105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23" name="Group 105"/>
          <p:cNvGrpSpPr/>
          <p:nvPr/>
        </p:nvGrpSpPr>
        <p:grpSpPr>
          <a:xfrm>
            <a:off x="2378405" y="5439095"/>
            <a:ext cx="1232640" cy="283923"/>
            <a:chOff x="6878854" y="4556677"/>
            <a:chExt cx="1232640" cy="283923"/>
          </a:xfrm>
        </p:grpSpPr>
        <p:sp>
          <p:nvSpPr>
            <p:cNvPr id="107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C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108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109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24" name="Group 109"/>
          <p:cNvGrpSpPr/>
          <p:nvPr/>
        </p:nvGrpSpPr>
        <p:grpSpPr>
          <a:xfrm>
            <a:off x="3832298" y="6008212"/>
            <a:ext cx="1232640" cy="298034"/>
            <a:chOff x="6876033" y="4991297"/>
            <a:chExt cx="1232640" cy="298034"/>
          </a:xfrm>
        </p:grpSpPr>
        <p:sp>
          <p:nvSpPr>
            <p:cNvPr id="111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J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112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113" name="Freeform 19"/>
            <p:cNvSpPr>
              <a:spLocks/>
            </p:cNvSpPr>
            <p:nvPr/>
          </p:nvSpPr>
          <p:spPr bwMode="auto">
            <a:xfrm>
              <a:off x="6992673" y="499129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25" name="Group 113"/>
          <p:cNvGrpSpPr/>
          <p:nvPr/>
        </p:nvGrpSpPr>
        <p:grpSpPr>
          <a:xfrm>
            <a:off x="542617" y="6046436"/>
            <a:ext cx="1002926" cy="272401"/>
            <a:chOff x="837701" y="5479958"/>
            <a:chExt cx="1002926" cy="272401"/>
          </a:xfrm>
        </p:grpSpPr>
        <p:sp>
          <p:nvSpPr>
            <p:cNvPr id="115" name="Line 8"/>
            <p:cNvSpPr>
              <a:spLocks noChangeShapeType="1"/>
            </p:cNvSpPr>
            <p:nvPr/>
          </p:nvSpPr>
          <p:spPr bwMode="auto">
            <a:xfrm>
              <a:off x="837701" y="5752359"/>
              <a:ext cx="1002926" cy="0"/>
            </a:xfrm>
            <a:prstGeom prst="line">
              <a:avLst/>
            </a:prstGeom>
            <a:noFill/>
            <a:ln w="54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9"/>
            <p:cNvSpPr>
              <a:spLocks/>
            </p:cNvSpPr>
            <p:nvPr/>
          </p:nvSpPr>
          <p:spPr bwMode="auto">
            <a:xfrm>
              <a:off x="954342" y="547995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8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AutoShape 10"/>
            <p:cNvSpPr>
              <a:spLocks noChangeArrowheads="1"/>
            </p:cNvSpPr>
            <p:nvPr/>
          </p:nvSpPr>
          <p:spPr bwMode="auto">
            <a:xfrm>
              <a:off x="1230822" y="5505022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err="1" smtClean="0">
                  <a:solidFill>
                    <a:srgbClr val="800080"/>
                  </a:solidFill>
                  <a:ea typeface="MS Gothic" charset="0"/>
                  <a:cs typeface="MS Gothic" charset="0"/>
                </a:rPr>
                <a:t>TetR</a:t>
              </a:r>
              <a:endParaRPr lang="en-US" b="1" dirty="0">
                <a:solidFill>
                  <a:srgbClr val="800080"/>
                </a:solidFill>
                <a:ea typeface="MS Gothic" charset="0"/>
                <a:cs typeface="MS Gothic" charset="0"/>
              </a:endParaRPr>
            </a:p>
          </p:txBody>
        </p:sp>
      </p:grpSp>
      <p:sp>
        <p:nvSpPr>
          <p:cNvPr id="118" name="Freeform 11"/>
          <p:cNvSpPr>
            <a:spLocks/>
          </p:cNvSpPr>
          <p:nvPr/>
        </p:nvSpPr>
        <p:spPr bwMode="auto">
          <a:xfrm>
            <a:off x="1130185" y="5727129"/>
            <a:ext cx="1248220" cy="32946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22" h="1008">
                <a:moveTo>
                  <a:pt x="0" y="1008"/>
                </a:moveTo>
                <a:cubicBezTo>
                  <a:pt x="1823" y="0"/>
                  <a:pt x="3197" y="699"/>
                  <a:pt x="3822" y="857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1"/>
          <p:cNvSpPr>
            <a:spLocks/>
          </p:cNvSpPr>
          <p:nvPr/>
        </p:nvSpPr>
        <p:spPr bwMode="auto">
          <a:xfrm>
            <a:off x="1127364" y="3805212"/>
            <a:ext cx="1248220" cy="32946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22" h="1008">
                <a:moveTo>
                  <a:pt x="0" y="1008"/>
                </a:moveTo>
                <a:cubicBezTo>
                  <a:pt x="1823" y="0"/>
                  <a:pt x="3197" y="699"/>
                  <a:pt x="3822" y="857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11"/>
          <p:cNvSpPr>
            <a:spLocks/>
          </p:cNvSpPr>
          <p:nvPr/>
        </p:nvSpPr>
        <p:spPr bwMode="auto">
          <a:xfrm>
            <a:off x="4492200" y="5147125"/>
            <a:ext cx="918000" cy="568099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55" h="1809">
                <a:moveTo>
                  <a:pt x="0" y="1008"/>
                </a:moveTo>
                <a:cubicBezTo>
                  <a:pt x="1823" y="0"/>
                  <a:pt x="2135" y="1450"/>
                  <a:pt x="2655" y="1809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4" name="Freeform 11"/>
          <p:cNvSpPr>
            <a:spLocks/>
          </p:cNvSpPr>
          <p:nvPr/>
        </p:nvSpPr>
        <p:spPr bwMode="auto">
          <a:xfrm>
            <a:off x="4529828" y="3844876"/>
            <a:ext cx="918000" cy="568099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55" h="1809">
                <a:moveTo>
                  <a:pt x="0" y="1008"/>
                </a:moveTo>
                <a:cubicBezTo>
                  <a:pt x="1823" y="0"/>
                  <a:pt x="2135" y="1450"/>
                  <a:pt x="2655" y="1809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5" name="Freeform 11"/>
          <p:cNvSpPr>
            <a:spLocks/>
          </p:cNvSpPr>
          <p:nvPr/>
        </p:nvSpPr>
        <p:spPr bwMode="auto">
          <a:xfrm>
            <a:off x="6050965" y="5415837"/>
            <a:ext cx="763812" cy="32946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22" h="1008">
                <a:moveTo>
                  <a:pt x="0" y="1008"/>
                </a:moveTo>
                <a:cubicBezTo>
                  <a:pt x="1823" y="0"/>
                  <a:pt x="3197" y="699"/>
                  <a:pt x="3822" y="857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11"/>
          <p:cNvSpPr>
            <a:spLocks/>
          </p:cNvSpPr>
          <p:nvPr/>
        </p:nvSpPr>
        <p:spPr bwMode="auto">
          <a:xfrm>
            <a:off x="6050965" y="4119821"/>
            <a:ext cx="763812" cy="32946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22" h="1008">
                <a:moveTo>
                  <a:pt x="0" y="1008"/>
                </a:moveTo>
                <a:cubicBezTo>
                  <a:pt x="1823" y="0"/>
                  <a:pt x="3197" y="699"/>
                  <a:pt x="3822" y="857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Freeform 128"/>
          <p:cNvSpPr/>
          <p:nvPr/>
        </p:nvSpPr>
        <p:spPr>
          <a:xfrm>
            <a:off x="4553185" y="4153371"/>
            <a:ext cx="705556" cy="531518"/>
          </a:xfrm>
          <a:custGeom>
            <a:avLst/>
            <a:gdLst>
              <a:gd name="connsiteX0" fmla="*/ 0 w 705556"/>
              <a:gd name="connsiteY0" fmla="*/ 531518 h 531518"/>
              <a:gd name="connsiteX1" fmla="*/ 225778 w 705556"/>
              <a:gd name="connsiteY1" fmla="*/ 399814 h 531518"/>
              <a:gd name="connsiteX2" fmla="*/ 620889 w 705556"/>
              <a:gd name="connsiteY2" fmla="*/ 428036 h 531518"/>
              <a:gd name="connsiteX3" fmla="*/ 536222 w 705556"/>
              <a:gd name="connsiteY3" fmla="*/ 61148 h 531518"/>
              <a:gd name="connsiteX4" fmla="*/ 705556 w 705556"/>
              <a:gd name="connsiteY4" fmla="*/ 61148 h 531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556" h="531518">
                <a:moveTo>
                  <a:pt x="0" y="531518"/>
                </a:moveTo>
                <a:cubicBezTo>
                  <a:pt x="61148" y="474289"/>
                  <a:pt x="122297" y="417061"/>
                  <a:pt x="225778" y="399814"/>
                </a:cubicBezTo>
                <a:cubicBezTo>
                  <a:pt x="329259" y="382567"/>
                  <a:pt x="569148" y="484480"/>
                  <a:pt x="620889" y="428036"/>
                </a:cubicBezTo>
                <a:cubicBezTo>
                  <a:pt x="672630" y="371592"/>
                  <a:pt x="522111" y="122296"/>
                  <a:pt x="536222" y="61148"/>
                </a:cubicBezTo>
                <a:cubicBezTo>
                  <a:pt x="550333" y="0"/>
                  <a:pt x="705556" y="61148"/>
                  <a:pt x="705556" y="61148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Freeform 129"/>
          <p:cNvSpPr/>
          <p:nvPr/>
        </p:nvSpPr>
        <p:spPr>
          <a:xfrm>
            <a:off x="4529828" y="5451975"/>
            <a:ext cx="705556" cy="590850"/>
          </a:xfrm>
          <a:custGeom>
            <a:avLst/>
            <a:gdLst>
              <a:gd name="connsiteX0" fmla="*/ 0 w 705556"/>
              <a:gd name="connsiteY0" fmla="*/ 531518 h 531518"/>
              <a:gd name="connsiteX1" fmla="*/ 225778 w 705556"/>
              <a:gd name="connsiteY1" fmla="*/ 399814 h 531518"/>
              <a:gd name="connsiteX2" fmla="*/ 620889 w 705556"/>
              <a:gd name="connsiteY2" fmla="*/ 428036 h 531518"/>
              <a:gd name="connsiteX3" fmla="*/ 536222 w 705556"/>
              <a:gd name="connsiteY3" fmla="*/ 61148 h 531518"/>
              <a:gd name="connsiteX4" fmla="*/ 705556 w 705556"/>
              <a:gd name="connsiteY4" fmla="*/ 61148 h 531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556" h="531518">
                <a:moveTo>
                  <a:pt x="0" y="531518"/>
                </a:moveTo>
                <a:cubicBezTo>
                  <a:pt x="61148" y="474289"/>
                  <a:pt x="122297" y="417061"/>
                  <a:pt x="225778" y="399814"/>
                </a:cubicBezTo>
                <a:cubicBezTo>
                  <a:pt x="329259" y="382567"/>
                  <a:pt x="569148" y="484480"/>
                  <a:pt x="620889" y="428036"/>
                </a:cubicBezTo>
                <a:cubicBezTo>
                  <a:pt x="672630" y="371592"/>
                  <a:pt x="522111" y="122296"/>
                  <a:pt x="536222" y="61148"/>
                </a:cubicBezTo>
                <a:cubicBezTo>
                  <a:pt x="550333" y="0"/>
                  <a:pt x="705556" y="61148"/>
                  <a:pt x="705556" y="61148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Freeform 11"/>
          <p:cNvSpPr>
            <a:spLocks/>
          </p:cNvSpPr>
          <p:nvPr/>
        </p:nvSpPr>
        <p:spPr bwMode="auto">
          <a:xfrm>
            <a:off x="3296467" y="5155778"/>
            <a:ext cx="599553" cy="28043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  <a:gd name="connsiteX0" fmla="*/ 0 w 2435"/>
              <a:gd name="connsiteY0" fmla="*/ 1008 h 1008"/>
              <a:gd name="connsiteX1" fmla="*/ 2435 w 2435"/>
              <a:gd name="connsiteY1" fmla="*/ 838 h 1008"/>
              <a:gd name="connsiteX0" fmla="*/ 0 w 1823"/>
              <a:gd name="connsiteY0" fmla="*/ 1008 h 1901"/>
              <a:gd name="connsiteX1" fmla="*/ 528 w 1823"/>
              <a:gd name="connsiteY1" fmla="*/ 1901 h 1901"/>
              <a:gd name="connsiteX0" fmla="*/ 1206 w 1734"/>
              <a:gd name="connsiteY0" fmla="*/ 0 h 893"/>
              <a:gd name="connsiteX1" fmla="*/ 1734 w 1734"/>
              <a:gd name="connsiteY1" fmla="*/ 893 h 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34" h="893">
                <a:moveTo>
                  <a:pt x="1206" y="0"/>
                </a:moveTo>
                <a:cubicBezTo>
                  <a:pt x="0" y="448"/>
                  <a:pt x="1214" y="534"/>
                  <a:pt x="1734" y="893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5" name="Freeform 134"/>
          <p:cNvSpPr/>
          <p:nvPr/>
        </p:nvSpPr>
        <p:spPr>
          <a:xfrm>
            <a:off x="1788975" y="4778963"/>
            <a:ext cx="5901580" cy="978370"/>
          </a:xfrm>
          <a:custGeom>
            <a:avLst/>
            <a:gdLst>
              <a:gd name="connsiteX0" fmla="*/ 5671099 w 5901580"/>
              <a:gd name="connsiteY0" fmla="*/ 978370 h 978370"/>
              <a:gd name="connsiteX1" fmla="*/ 5379469 w 5901580"/>
              <a:gd name="connsiteY1" fmla="*/ 517407 h 978370"/>
              <a:gd name="connsiteX2" fmla="*/ 2538432 w 5901580"/>
              <a:gd name="connsiteY2" fmla="*/ 329259 h 978370"/>
              <a:gd name="connsiteX3" fmla="*/ 318284 w 5901580"/>
              <a:gd name="connsiteY3" fmla="*/ 291630 h 978370"/>
              <a:gd name="connsiteX4" fmla="*/ 628729 w 5901580"/>
              <a:gd name="connsiteY4" fmla="*/ 0 h 97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1580" h="978370">
                <a:moveTo>
                  <a:pt x="5671099" y="978370"/>
                </a:moveTo>
                <a:cubicBezTo>
                  <a:pt x="5786339" y="801981"/>
                  <a:pt x="5901580" y="625592"/>
                  <a:pt x="5379469" y="517407"/>
                </a:cubicBezTo>
                <a:cubicBezTo>
                  <a:pt x="4857358" y="409222"/>
                  <a:pt x="3381963" y="366888"/>
                  <a:pt x="2538432" y="329259"/>
                </a:cubicBezTo>
                <a:cubicBezTo>
                  <a:pt x="1694901" y="291630"/>
                  <a:pt x="636568" y="346507"/>
                  <a:pt x="318284" y="291630"/>
                </a:cubicBezTo>
                <a:cubicBezTo>
                  <a:pt x="0" y="236754"/>
                  <a:pt x="628729" y="0"/>
                  <a:pt x="628729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5"/>
          <p:cNvSpPr/>
          <p:nvPr/>
        </p:nvSpPr>
        <p:spPr>
          <a:xfrm>
            <a:off x="1392297" y="4722519"/>
            <a:ext cx="7568259" cy="790222"/>
          </a:xfrm>
          <a:custGeom>
            <a:avLst/>
            <a:gdLst>
              <a:gd name="connsiteX0" fmla="*/ 6773333 w 7568259"/>
              <a:gd name="connsiteY0" fmla="*/ 0 h 790222"/>
              <a:gd name="connsiteX1" fmla="*/ 6594592 w 7568259"/>
              <a:gd name="connsiteY1" fmla="*/ 395111 h 790222"/>
              <a:gd name="connsiteX2" fmla="*/ 931333 w 7568259"/>
              <a:gd name="connsiteY2" fmla="*/ 460962 h 790222"/>
              <a:gd name="connsiteX3" fmla="*/ 1006592 w 7568259"/>
              <a:gd name="connsiteY3" fmla="*/ 790222 h 790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68259" h="790222">
                <a:moveTo>
                  <a:pt x="6773333" y="0"/>
                </a:moveTo>
                <a:cubicBezTo>
                  <a:pt x="7170796" y="159142"/>
                  <a:pt x="7568259" y="318284"/>
                  <a:pt x="6594592" y="395111"/>
                </a:cubicBezTo>
                <a:cubicBezTo>
                  <a:pt x="5620925" y="471938"/>
                  <a:pt x="1862666" y="395110"/>
                  <a:pt x="931333" y="460962"/>
                </a:cubicBezTo>
                <a:cubicBezTo>
                  <a:pt x="0" y="526814"/>
                  <a:pt x="1006592" y="790222"/>
                  <a:pt x="1006592" y="790222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11"/>
          <p:cNvSpPr>
            <a:spLocks/>
          </p:cNvSpPr>
          <p:nvPr/>
        </p:nvSpPr>
        <p:spPr bwMode="auto">
          <a:xfrm>
            <a:off x="6030101" y="3772242"/>
            <a:ext cx="1430698" cy="677567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463"/>
              <a:gd name="connsiteY0" fmla="*/ 1562 h 1562"/>
              <a:gd name="connsiteX1" fmla="*/ 4463 w 4463"/>
              <a:gd name="connsiteY1" fmla="*/ 158 h 1562"/>
              <a:gd name="connsiteX0" fmla="*/ 0 w 7159"/>
              <a:gd name="connsiteY0" fmla="*/ 2209 h 2209"/>
              <a:gd name="connsiteX1" fmla="*/ 7159 w 7159"/>
              <a:gd name="connsiteY1" fmla="*/ 158 h 2209"/>
              <a:gd name="connsiteX0" fmla="*/ 0 w 7159"/>
              <a:gd name="connsiteY0" fmla="*/ 2073 h 2073"/>
              <a:gd name="connsiteX1" fmla="*/ 7159 w 7159"/>
              <a:gd name="connsiteY1" fmla="*/ 22 h 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59" h="2073">
                <a:moveTo>
                  <a:pt x="0" y="2073"/>
                </a:moveTo>
                <a:cubicBezTo>
                  <a:pt x="1823" y="1065"/>
                  <a:pt x="5417" y="0"/>
                  <a:pt x="7159" y="22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11"/>
          <p:cNvSpPr>
            <a:spLocks/>
          </p:cNvSpPr>
          <p:nvPr/>
        </p:nvSpPr>
        <p:spPr bwMode="auto">
          <a:xfrm>
            <a:off x="1834377" y="3852665"/>
            <a:ext cx="2061643" cy="251350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5823"/>
              <a:gd name="connsiteY0" fmla="*/ 1008 h 1498"/>
              <a:gd name="connsiteX1" fmla="*/ 5823 w 5823"/>
              <a:gd name="connsiteY1" fmla="*/ 1498 h 1498"/>
              <a:gd name="connsiteX0" fmla="*/ 0 w 5823"/>
              <a:gd name="connsiteY0" fmla="*/ 279 h 769"/>
              <a:gd name="connsiteX1" fmla="*/ 5823 w 5823"/>
              <a:gd name="connsiteY1" fmla="*/ 769 h 769"/>
              <a:gd name="connsiteX0" fmla="*/ 0 w 5823"/>
              <a:gd name="connsiteY0" fmla="*/ 279 h 769"/>
              <a:gd name="connsiteX1" fmla="*/ 5823 w 5823"/>
              <a:gd name="connsiteY1" fmla="*/ 769 h 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823" h="769">
                <a:moveTo>
                  <a:pt x="0" y="279"/>
                </a:moveTo>
                <a:cubicBezTo>
                  <a:pt x="2139" y="0"/>
                  <a:pt x="5198" y="611"/>
                  <a:pt x="5823" y="769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11"/>
          <p:cNvSpPr>
            <a:spLocks/>
          </p:cNvSpPr>
          <p:nvPr/>
        </p:nvSpPr>
        <p:spPr bwMode="auto">
          <a:xfrm>
            <a:off x="1793836" y="5773172"/>
            <a:ext cx="2061643" cy="251350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5823"/>
              <a:gd name="connsiteY0" fmla="*/ 1008 h 1498"/>
              <a:gd name="connsiteX1" fmla="*/ 5823 w 5823"/>
              <a:gd name="connsiteY1" fmla="*/ 1498 h 1498"/>
              <a:gd name="connsiteX0" fmla="*/ 0 w 5823"/>
              <a:gd name="connsiteY0" fmla="*/ 279 h 769"/>
              <a:gd name="connsiteX1" fmla="*/ 5823 w 5823"/>
              <a:gd name="connsiteY1" fmla="*/ 769 h 769"/>
              <a:gd name="connsiteX0" fmla="*/ 0 w 5823"/>
              <a:gd name="connsiteY0" fmla="*/ 279 h 769"/>
              <a:gd name="connsiteX1" fmla="*/ 5823 w 5823"/>
              <a:gd name="connsiteY1" fmla="*/ 769 h 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823" h="769">
                <a:moveTo>
                  <a:pt x="0" y="279"/>
                </a:moveTo>
                <a:cubicBezTo>
                  <a:pt x="2139" y="0"/>
                  <a:pt x="5198" y="611"/>
                  <a:pt x="5823" y="769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6201477" y="6269436"/>
            <a:ext cx="259439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4F81BD"/>
                </a:solidFill>
              </a:rPr>
              <a:t>Copy Propagation</a:t>
            </a:r>
            <a:endParaRPr lang="en-US" sz="2000" b="1" i="1" dirty="0">
              <a:solidFill>
                <a:srgbClr val="4F81BD"/>
              </a:solidFill>
            </a:endParaRPr>
          </a:p>
        </p:txBody>
      </p:sp>
      <p:sp>
        <p:nvSpPr>
          <p:cNvPr id="91" name="Slide Number Placeholder 9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AutoShape 20"/>
          <p:cNvSpPr>
            <a:spLocks noChangeArrowheads="1"/>
          </p:cNvSpPr>
          <p:nvPr/>
        </p:nvSpPr>
        <p:spPr bwMode="auto">
          <a:xfrm>
            <a:off x="7864284" y="3788024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E1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88" name="Freeform 87"/>
          <p:cNvSpPr/>
          <p:nvPr/>
        </p:nvSpPr>
        <p:spPr>
          <a:xfrm>
            <a:off x="4200387" y="4778963"/>
            <a:ext cx="352777" cy="310444"/>
          </a:xfrm>
          <a:custGeom>
            <a:avLst/>
            <a:gdLst>
              <a:gd name="connsiteX0" fmla="*/ 352777 w 352777"/>
              <a:gd name="connsiteY0" fmla="*/ 310444 h 310444"/>
              <a:gd name="connsiteX1" fmla="*/ 32926 w 352777"/>
              <a:gd name="connsiteY1" fmla="*/ 206963 h 310444"/>
              <a:gd name="connsiteX2" fmla="*/ 155222 w 352777"/>
              <a:gd name="connsiteY2" fmla="*/ 0 h 31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777" h="310444">
                <a:moveTo>
                  <a:pt x="352777" y="310444"/>
                </a:moveTo>
                <a:cubicBezTo>
                  <a:pt x="209314" y="284574"/>
                  <a:pt x="65852" y="258704"/>
                  <a:pt x="32926" y="206963"/>
                </a:cubicBezTo>
                <a:cubicBezTo>
                  <a:pt x="0" y="155222"/>
                  <a:pt x="155222" y="0"/>
                  <a:pt x="155222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11865" y="1112936"/>
            <a:ext cx="8203001" cy="20380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83566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(def 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letfed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+ ((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      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endParaRPr lang="en-US" sz="2400" dirty="0" smtClean="0">
              <a:solidFill>
                <a:srgbClr val="00000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green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aTc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 (</a:t>
            </a:r>
            <a:r>
              <a:rPr lang="en-US" sz="2400" b="1" dirty="0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IPTG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Optimization of Complex Designs</a:t>
            </a:r>
            <a:endParaRPr lang="en-US" dirty="0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241300" y="5024750"/>
            <a:ext cx="1663700" cy="4450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357941" y="4738238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634421" y="477741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grpSp>
        <p:nvGrpSpPr>
          <p:cNvPr id="3" name="Group 87"/>
          <p:cNvGrpSpPr/>
          <p:nvPr/>
        </p:nvGrpSpPr>
        <p:grpSpPr>
          <a:xfrm>
            <a:off x="2395404" y="4140575"/>
            <a:ext cx="1232640" cy="282481"/>
            <a:chOff x="2772114" y="4676684"/>
            <a:chExt cx="1232640" cy="282481"/>
          </a:xfrm>
        </p:grpSpPr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2772114" y="4949084"/>
              <a:ext cx="1232640" cy="10081"/>
            </a:xfrm>
            <a:prstGeom prst="line">
              <a:avLst/>
            </a:prstGeom>
            <a:noFill/>
            <a:ln w="54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2888755" y="4676684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660066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12" name="AutoShape 14"/>
            <p:cNvSpPr>
              <a:spLocks noChangeArrowheads="1"/>
            </p:cNvSpPr>
            <p:nvPr/>
          </p:nvSpPr>
          <p:spPr bwMode="auto">
            <a:xfrm>
              <a:off x="3165235" y="4701748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660066"/>
                  </a:solidFill>
                  <a:ea typeface="MS Gothic" charset="0"/>
                  <a:cs typeface="MS Gothic" charset="0"/>
                </a:rPr>
                <a:t>B</a:t>
              </a:r>
              <a:endParaRPr lang="en-US" b="1" dirty="0">
                <a:solidFill>
                  <a:srgbClr val="660066"/>
                </a:solidFill>
                <a:ea typeface="MS Gothic" charset="0"/>
                <a:cs typeface="MS Gothic" charset="0"/>
              </a:endParaRPr>
            </a:p>
          </p:txBody>
        </p:sp>
      </p:grp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1243165" y="3906787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865675" y="3624546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929" y="6330991"/>
            <a:ext cx="6870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Unoptimized</a:t>
            </a:r>
            <a:r>
              <a:rPr lang="en-US" sz="2000" i="1" dirty="0" smtClean="0"/>
              <a:t>: 15 functional units, 13 transcription factors</a:t>
            </a:r>
          </a:p>
        </p:txBody>
      </p:sp>
      <p:sp>
        <p:nvSpPr>
          <p:cNvPr id="44" name="AutoShape 65"/>
          <p:cNvSpPr>
            <a:spLocks noChangeArrowheads="1"/>
          </p:cNvSpPr>
          <p:nvPr/>
        </p:nvSpPr>
        <p:spPr bwMode="auto">
          <a:xfrm>
            <a:off x="4358880" y="3263531"/>
            <a:ext cx="419040" cy="419084"/>
          </a:xfrm>
          <a:prstGeom prst="downArrow">
            <a:avLst>
              <a:gd name="adj1" fmla="val 40009"/>
              <a:gd name="adj2" fmla="val 49926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24"/>
          <p:cNvSpPr>
            <a:spLocks noChangeArrowheads="1"/>
          </p:cNvSpPr>
          <p:nvPr/>
        </p:nvSpPr>
        <p:spPr bwMode="auto">
          <a:xfrm>
            <a:off x="3454950" y="4690341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I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34" name="Line 18"/>
          <p:cNvSpPr>
            <a:spLocks noChangeShapeType="1"/>
          </p:cNvSpPr>
          <p:nvPr/>
        </p:nvSpPr>
        <p:spPr bwMode="auto">
          <a:xfrm>
            <a:off x="4354019" y="4939564"/>
            <a:ext cx="615314" cy="10082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35" name="Freeform 19"/>
          <p:cNvSpPr>
            <a:spLocks/>
          </p:cNvSpPr>
          <p:nvPr/>
        </p:nvSpPr>
        <p:spPr bwMode="auto">
          <a:xfrm>
            <a:off x="4470659" y="4665723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grpSp>
        <p:nvGrpSpPr>
          <p:cNvPr id="9" name="Group 38"/>
          <p:cNvGrpSpPr/>
          <p:nvPr/>
        </p:nvGrpSpPr>
        <p:grpSpPr>
          <a:xfrm>
            <a:off x="6767742" y="5750290"/>
            <a:ext cx="1232640" cy="283923"/>
            <a:chOff x="6876033" y="5005408"/>
            <a:chExt cx="1232640" cy="283923"/>
          </a:xfrm>
        </p:grpSpPr>
        <p:sp>
          <p:nvSpPr>
            <p:cNvPr id="36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G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15" name="Group 61"/>
          <p:cNvGrpSpPr/>
          <p:nvPr/>
        </p:nvGrpSpPr>
        <p:grpSpPr>
          <a:xfrm>
            <a:off x="3855448" y="4154686"/>
            <a:ext cx="1232640" cy="283923"/>
            <a:chOff x="6876033" y="5005408"/>
            <a:chExt cx="1232640" cy="283923"/>
          </a:xfrm>
        </p:grpSpPr>
        <p:sp>
          <p:nvSpPr>
            <p:cNvPr id="63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I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64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65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16" name="Group 65"/>
          <p:cNvGrpSpPr/>
          <p:nvPr/>
        </p:nvGrpSpPr>
        <p:grpSpPr>
          <a:xfrm>
            <a:off x="5377898" y="4434639"/>
            <a:ext cx="1232640" cy="283923"/>
            <a:chOff x="6878854" y="4556677"/>
            <a:chExt cx="1232640" cy="283923"/>
          </a:xfrm>
        </p:grpSpPr>
        <p:sp>
          <p:nvSpPr>
            <p:cNvPr id="67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F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68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sp>
        <p:nvSpPr>
          <p:cNvPr id="75" name="AutoShape 24"/>
          <p:cNvSpPr>
            <a:spLocks noChangeArrowheads="1"/>
          </p:cNvSpPr>
          <p:nvPr/>
        </p:nvSpPr>
        <p:spPr bwMode="auto">
          <a:xfrm>
            <a:off x="7244031" y="3791039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sp>
        <p:nvSpPr>
          <p:cNvPr id="76" name="Line 18"/>
          <p:cNvSpPr>
            <a:spLocks noChangeShapeType="1"/>
          </p:cNvSpPr>
          <p:nvPr/>
        </p:nvSpPr>
        <p:spPr bwMode="auto">
          <a:xfrm>
            <a:off x="6814776" y="4040261"/>
            <a:ext cx="1719623" cy="14065"/>
          </a:xfrm>
          <a:prstGeom prst="line">
            <a:avLst/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9"/>
          <p:cNvSpPr>
            <a:spLocks/>
          </p:cNvSpPr>
          <p:nvPr/>
        </p:nvSpPr>
        <p:spPr bwMode="auto">
          <a:xfrm>
            <a:off x="6931417" y="3766421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AutoShape 24"/>
          <p:cNvSpPr>
            <a:spLocks noChangeArrowheads="1"/>
          </p:cNvSpPr>
          <p:nvPr/>
        </p:nvSpPr>
        <p:spPr bwMode="auto">
          <a:xfrm>
            <a:off x="2824658" y="4690341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D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80" name="Line 18"/>
          <p:cNvSpPr>
            <a:spLocks noChangeShapeType="1"/>
          </p:cNvSpPr>
          <p:nvPr/>
        </p:nvSpPr>
        <p:spPr bwMode="auto">
          <a:xfrm>
            <a:off x="2395403" y="4939563"/>
            <a:ext cx="1719395" cy="14063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81" name="Freeform 19"/>
          <p:cNvSpPr>
            <a:spLocks/>
          </p:cNvSpPr>
          <p:nvPr/>
        </p:nvSpPr>
        <p:spPr bwMode="auto">
          <a:xfrm>
            <a:off x="2512044" y="4665723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41" name="Line 18"/>
          <p:cNvSpPr>
            <a:spLocks noChangeShapeType="1"/>
          </p:cNvSpPr>
          <p:nvPr/>
        </p:nvSpPr>
        <p:spPr bwMode="auto">
          <a:xfrm>
            <a:off x="6805374" y="4723130"/>
            <a:ext cx="767589" cy="9704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19"/>
          <p:cNvSpPr>
            <a:spLocks/>
          </p:cNvSpPr>
          <p:nvPr/>
        </p:nvSpPr>
        <p:spPr bwMode="auto">
          <a:xfrm>
            <a:off x="6922014" y="4449289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0" name="Group 91"/>
          <p:cNvGrpSpPr/>
          <p:nvPr/>
        </p:nvGrpSpPr>
        <p:grpSpPr>
          <a:xfrm>
            <a:off x="2378405" y="6008212"/>
            <a:ext cx="1232640" cy="296592"/>
            <a:chOff x="2782273" y="5828443"/>
            <a:chExt cx="1232640" cy="296592"/>
          </a:xfrm>
        </p:grpSpPr>
        <p:sp>
          <p:nvSpPr>
            <p:cNvPr id="93" name="Line 12"/>
            <p:cNvSpPr>
              <a:spLocks noChangeShapeType="1"/>
            </p:cNvSpPr>
            <p:nvPr/>
          </p:nvSpPr>
          <p:spPr bwMode="auto">
            <a:xfrm>
              <a:off x="2782273" y="6114954"/>
              <a:ext cx="1232640" cy="10081"/>
            </a:xfrm>
            <a:prstGeom prst="line">
              <a:avLst/>
            </a:prstGeom>
            <a:noFill/>
            <a:ln w="54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94" name="Freeform 13"/>
            <p:cNvSpPr>
              <a:spLocks/>
            </p:cNvSpPr>
            <p:nvPr/>
          </p:nvSpPr>
          <p:spPr bwMode="auto">
            <a:xfrm>
              <a:off x="2898914" y="5828443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660066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95" name="AutoShape 14"/>
            <p:cNvSpPr>
              <a:spLocks noChangeArrowheads="1"/>
            </p:cNvSpPr>
            <p:nvPr/>
          </p:nvSpPr>
          <p:spPr bwMode="auto">
            <a:xfrm>
              <a:off x="3175394" y="5867618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660066"/>
                  </a:solidFill>
                  <a:ea typeface="MS Gothic" charset="0"/>
                  <a:cs typeface="MS Gothic" charset="0"/>
                </a:rPr>
                <a:t>A</a:t>
              </a:r>
              <a:endParaRPr lang="en-US" b="1" dirty="0">
                <a:solidFill>
                  <a:srgbClr val="660066"/>
                </a:solidFill>
                <a:ea typeface="MS Gothic" charset="0"/>
                <a:cs typeface="MS Gothic" charset="0"/>
              </a:endParaRPr>
            </a:p>
          </p:txBody>
        </p:sp>
      </p:grpSp>
      <p:sp>
        <p:nvSpPr>
          <p:cNvPr id="96" name="Line 15"/>
          <p:cNvSpPr>
            <a:spLocks noChangeShapeType="1"/>
          </p:cNvSpPr>
          <p:nvPr/>
        </p:nvSpPr>
        <p:spPr bwMode="auto">
          <a:xfrm>
            <a:off x="1759110" y="5526633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16"/>
          <p:cNvSpPr txBox="1">
            <a:spLocks noChangeArrowheads="1"/>
          </p:cNvSpPr>
          <p:nvPr/>
        </p:nvSpPr>
        <p:spPr bwMode="auto">
          <a:xfrm>
            <a:off x="1383585" y="5248843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aTc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99" name="AutoShape 24"/>
          <p:cNvSpPr>
            <a:spLocks noChangeArrowheads="1"/>
          </p:cNvSpPr>
          <p:nvPr/>
        </p:nvSpPr>
        <p:spPr bwMode="auto">
          <a:xfrm>
            <a:off x="3454950" y="547659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J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100" name="Line 18"/>
          <p:cNvSpPr>
            <a:spLocks noChangeShapeType="1"/>
          </p:cNvSpPr>
          <p:nvPr/>
        </p:nvSpPr>
        <p:spPr bwMode="auto">
          <a:xfrm>
            <a:off x="4312055" y="5725816"/>
            <a:ext cx="657278" cy="5376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01" name="Freeform 19"/>
          <p:cNvSpPr>
            <a:spLocks/>
          </p:cNvSpPr>
          <p:nvPr/>
        </p:nvSpPr>
        <p:spPr bwMode="auto">
          <a:xfrm>
            <a:off x="4428695" y="545197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grpSp>
        <p:nvGrpSpPr>
          <p:cNvPr id="22" name="Group 101"/>
          <p:cNvGrpSpPr/>
          <p:nvPr/>
        </p:nvGrpSpPr>
        <p:grpSpPr>
          <a:xfrm>
            <a:off x="5354748" y="5731192"/>
            <a:ext cx="1232640" cy="283923"/>
            <a:chOff x="6876033" y="5005408"/>
            <a:chExt cx="1232640" cy="283923"/>
          </a:xfrm>
        </p:grpSpPr>
        <p:sp>
          <p:nvSpPr>
            <p:cNvPr id="103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H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104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105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sp>
        <p:nvSpPr>
          <p:cNvPr id="107" name="AutoShape 24"/>
          <p:cNvSpPr>
            <a:spLocks noChangeArrowheads="1"/>
          </p:cNvSpPr>
          <p:nvPr/>
        </p:nvSpPr>
        <p:spPr bwMode="auto">
          <a:xfrm>
            <a:off x="2807659" y="546371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C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108" name="Line 18"/>
          <p:cNvSpPr>
            <a:spLocks noChangeShapeType="1"/>
          </p:cNvSpPr>
          <p:nvPr/>
        </p:nvSpPr>
        <p:spPr bwMode="auto">
          <a:xfrm>
            <a:off x="2378404" y="5712936"/>
            <a:ext cx="1736395" cy="14202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09" name="Freeform 19"/>
          <p:cNvSpPr>
            <a:spLocks/>
          </p:cNvSpPr>
          <p:nvPr/>
        </p:nvSpPr>
        <p:spPr bwMode="auto">
          <a:xfrm>
            <a:off x="2495045" y="543909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grpSp>
        <p:nvGrpSpPr>
          <p:cNvPr id="24" name="Group 109"/>
          <p:cNvGrpSpPr/>
          <p:nvPr/>
        </p:nvGrpSpPr>
        <p:grpSpPr>
          <a:xfrm>
            <a:off x="3832298" y="6008212"/>
            <a:ext cx="1232640" cy="298034"/>
            <a:chOff x="6876033" y="4991297"/>
            <a:chExt cx="1232640" cy="298034"/>
          </a:xfrm>
        </p:grpSpPr>
        <p:sp>
          <p:nvSpPr>
            <p:cNvPr id="111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J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112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113" name="Freeform 19"/>
            <p:cNvSpPr>
              <a:spLocks/>
            </p:cNvSpPr>
            <p:nvPr/>
          </p:nvSpPr>
          <p:spPr bwMode="auto">
            <a:xfrm>
              <a:off x="6992673" y="499129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sp>
        <p:nvSpPr>
          <p:cNvPr id="115" name="Line 8"/>
          <p:cNvSpPr>
            <a:spLocks noChangeShapeType="1"/>
          </p:cNvSpPr>
          <p:nvPr/>
        </p:nvSpPr>
        <p:spPr bwMode="auto">
          <a:xfrm>
            <a:off x="542617" y="6318837"/>
            <a:ext cx="1002926" cy="0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9"/>
          <p:cNvSpPr>
            <a:spLocks/>
          </p:cNvSpPr>
          <p:nvPr/>
        </p:nvSpPr>
        <p:spPr bwMode="auto">
          <a:xfrm>
            <a:off x="659258" y="6046436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AutoShape 10"/>
          <p:cNvSpPr>
            <a:spLocks noChangeArrowheads="1"/>
          </p:cNvSpPr>
          <p:nvPr/>
        </p:nvSpPr>
        <p:spPr bwMode="auto">
          <a:xfrm>
            <a:off x="1244226" y="477896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TetR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118" name="Freeform 11"/>
          <p:cNvSpPr>
            <a:spLocks/>
          </p:cNvSpPr>
          <p:nvPr/>
        </p:nvSpPr>
        <p:spPr bwMode="auto">
          <a:xfrm>
            <a:off x="1288254" y="5042371"/>
            <a:ext cx="1090151" cy="110214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726"/>
              <a:gd name="connsiteY0" fmla="*/ 1008 h 3960"/>
              <a:gd name="connsiteX1" fmla="*/ 2726 w 2726"/>
              <a:gd name="connsiteY1" fmla="*/ 3960 h 3960"/>
              <a:gd name="connsiteX0" fmla="*/ 612 w 3338"/>
              <a:gd name="connsiteY0" fmla="*/ 0 h 3372"/>
              <a:gd name="connsiteX1" fmla="*/ 3338 w 3338"/>
              <a:gd name="connsiteY1" fmla="*/ 2952 h 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38" h="3372">
                <a:moveTo>
                  <a:pt x="612" y="0"/>
                </a:moveTo>
                <a:cubicBezTo>
                  <a:pt x="0" y="3372"/>
                  <a:pt x="2713" y="2794"/>
                  <a:pt x="3338" y="2952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1"/>
          <p:cNvSpPr>
            <a:spLocks/>
          </p:cNvSpPr>
          <p:nvPr/>
        </p:nvSpPr>
        <p:spPr bwMode="auto">
          <a:xfrm>
            <a:off x="902998" y="4033682"/>
            <a:ext cx="1472586" cy="756992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509"/>
              <a:gd name="connsiteY0" fmla="*/ 2316 h 2316"/>
              <a:gd name="connsiteX1" fmla="*/ 4509 w 4509"/>
              <a:gd name="connsiteY1" fmla="*/ 158 h 2316"/>
              <a:gd name="connsiteX0" fmla="*/ 0 w 4509"/>
              <a:gd name="connsiteY0" fmla="*/ 2316 h 2316"/>
              <a:gd name="connsiteX1" fmla="*/ 4509 w 4509"/>
              <a:gd name="connsiteY1" fmla="*/ 158 h 2316"/>
              <a:gd name="connsiteX0" fmla="*/ 0 w 4509"/>
              <a:gd name="connsiteY0" fmla="*/ 2316 h 2316"/>
              <a:gd name="connsiteX1" fmla="*/ 4509 w 4509"/>
              <a:gd name="connsiteY1" fmla="*/ 158 h 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09" h="2316">
                <a:moveTo>
                  <a:pt x="0" y="2316"/>
                </a:moveTo>
                <a:cubicBezTo>
                  <a:pt x="115" y="41"/>
                  <a:pt x="3884" y="0"/>
                  <a:pt x="4509" y="158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11"/>
          <p:cNvSpPr>
            <a:spLocks/>
          </p:cNvSpPr>
          <p:nvPr/>
        </p:nvSpPr>
        <p:spPr bwMode="auto">
          <a:xfrm>
            <a:off x="3732558" y="4938916"/>
            <a:ext cx="1677641" cy="77630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  <a:gd name="connsiteX0" fmla="*/ 0 w 4852"/>
              <a:gd name="connsiteY0" fmla="*/ 1008 h 1809"/>
              <a:gd name="connsiteX1" fmla="*/ 4852 w 4852"/>
              <a:gd name="connsiteY1" fmla="*/ 1809 h 1809"/>
              <a:gd name="connsiteX0" fmla="*/ 0 w 4852"/>
              <a:gd name="connsiteY0" fmla="*/ 1671 h 2472"/>
              <a:gd name="connsiteX1" fmla="*/ 4852 w 4852"/>
              <a:gd name="connsiteY1" fmla="*/ 2472 h 2472"/>
              <a:gd name="connsiteX0" fmla="*/ 0 w 4985"/>
              <a:gd name="connsiteY0" fmla="*/ 1671 h 2472"/>
              <a:gd name="connsiteX1" fmla="*/ 4852 w 4985"/>
              <a:gd name="connsiteY1" fmla="*/ 2472 h 2472"/>
              <a:gd name="connsiteX0" fmla="*/ 0 w 4852"/>
              <a:gd name="connsiteY0" fmla="*/ 1671 h 2472"/>
              <a:gd name="connsiteX1" fmla="*/ 4852 w 4852"/>
              <a:gd name="connsiteY1" fmla="*/ 2472 h 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52" h="2472">
                <a:moveTo>
                  <a:pt x="0" y="1671"/>
                </a:moveTo>
                <a:cubicBezTo>
                  <a:pt x="1275" y="0"/>
                  <a:pt x="4414" y="1679"/>
                  <a:pt x="4852" y="2472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4" name="Freeform 11"/>
          <p:cNvSpPr>
            <a:spLocks/>
          </p:cNvSpPr>
          <p:nvPr/>
        </p:nvSpPr>
        <p:spPr bwMode="auto">
          <a:xfrm>
            <a:off x="4529828" y="3844876"/>
            <a:ext cx="918000" cy="568099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55" h="1809">
                <a:moveTo>
                  <a:pt x="0" y="1008"/>
                </a:moveTo>
                <a:cubicBezTo>
                  <a:pt x="1823" y="0"/>
                  <a:pt x="2135" y="1450"/>
                  <a:pt x="2655" y="1809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5" name="Freeform 11"/>
          <p:cNvSpPr>
            <a:spLocks/>
          </p:cNvSpPr>
          <p:nvPr/>
        </p:nvSpPr>
        <p:spPr bwMode="auto">
          <a:xfrm>
            <a:off x="6050965" y="5415837"/>
            <a:ext cx="763812" cy="32946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22" h="1008">
                <a:moveTo>
                  <a:pt x="0" y="1008"/>
                </a:moveTo>
                <a:cubicBezTo>
                  <a:pt x="1823" y="0"/>
                  <a:pt x="3197" y="699"/>
                  <a:pt x="3822" y="857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11"/>
          <p:cNvSpPr>
            <a:spLocks/>
          </p:cNvSpPr>
          <p:nvPr/>
        </p:nvSpPr>
        <p:spPr bwMode="auto">
          <a:xfrm>
            <a:off x="6050965" y="4119821"/>
            <a:ext cx="763812" cy="32946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22" h="1008">
                <a:moveTo>
                  <a:pt x="0" y="1008"/>
                </a:moveTo>
                <a:cubicBezTo>
                  <a:pt x="1823" y="0"/>
                  <a:pt x="3197" y="699"/>
                  <a:pt x="3822" y="857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Freeform 128"/>
          <p:cNvSpPr/>
          <p:nvPr/>
        </p:nvSpPr>
        <p:spPr>
          <a:xfrm>
            <a:off x="3720467" y="4153371"/>
            <a:ext cx="1572593" cy="531518"/>
          </a:xfrm>
          <a:custGeom>
            <a:avLst/>
            <a:gdLst>
              <a:gd name="connsiteX0" fmla="*/ 0 w 705556"/>
              <a:gd name="connsiteY0" fmla="*/ 531518 h 531518"/>
              <a:gd name="connsiteX1" fmla="*/ 225778 w 705556"/>
              <a:gd name="connsiteY1" fmla="*/ 399814 h 531518"/>
              <a:gd name="connsiteX2" fmla="*/ 620889 w 705556"/>
              <a:gd name="connsiteY2" fmla="*/ 428036 h 531518"/>
              <a:gd name="connsiteX3" fmla="*/ 536222 w 705556"/>
              <a:gd name="connsiteY3" fmla="*/ 61148 h 531518"/>
              <a:gd name="connsiteX4" fmla="*/ 705556 w 705556"/>
              <a:gd name="connsiteY4" fmla="*/ 61148 h 531518"/>
              <a:gd name="connsiteX0" fmla="*/ 0 w 1538273"/>
              <a:gd name="connsiteY0" fmla="*/ 531518 h 531518"/>
              <a:gd name="connsiteX1" fmla="*/ 1058495 w 1538273"/>
              <a:gd name="connsiteY1" fmla="*/ 399814 h 531518"/>
              <a:gd name="connsiteX2" fmla="*/ 1453606 w 1538273"/>
              <a:gd name="connsiteY2" fmla="*/ 428036 h 531518"/>
              <a:gd name="connsiteX3" fmla="*/ 1368939 w 1538273"/>
              <a:gd name="connsiteY3" fmla="*/ 61148 h 531518"/>
              <a:gd name="connsiteX4" fmla="*/ 1538273 w 1538273"/>
              <a:gd name="connsiteY4" fmla="*/ 61148 h 531518"/>
              <a:gd name="connsiteX0" fmla="*/ 0 w 1572593"/>
              <a:gd name="connsiteY0" fmla="*/ 531518 h 531518"/>
              <a:gd name="connsiteX1" fmla="*/ 655019 w 1572593"/>
              <a:gd name="connsiteY1" fmla="*/ 399814 h 531518"/>
              <a:gd name="connsiteX2" fmla="*/ 1453606 w 1572593"/>
              <a:gd name="connsiteY2" fmla="*/ 428036 h 531518"/>
              <a:gd name="connsiteX3" fmla="*/ 1368939 w 1572593"/>
              <a:gd name="connsiteY3" fmla="*/ 61148 h 531518"/>
              <a:gd name="connsiteX4" fmla="*/ 1538273 w 1572593"/>
              <a:gd name="connsiteY4" fmla="*/ 61148 h 531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2593" h="531518">
                <a:moveTo>
                  <a:pt x="0" y="531518"/>
                </a:moveTo>
                <a:cubicBezTo>
                  <a:pt x="61148" y="474289"/>
                  <a:pt x="412751" y="417061"/>
                  <a:pt x="655019" y="399814"/>
                </a:cubicBezTo>
                <a:cubicBezTo>
                  <a:pt x="897287" y="382567"/>
                  <a:pt x="1334619" y="484480"/>
                  <a:pt x="1453606" y="428036"/>
                </a:cubicBezTo>
                <a:cubicBezTo>
                  <a:pt x="1572593" y="371592"/>
                  <a:pt x="1354828" y="122296"/>
                  <a:pt x="1368939" y="61148"/>
                </a:cubicBezTo>
                <a:cubicBezTo>
                  <a:pt x="1383050" y="0"/>
                  <a:pt x="1538273" y="61148"/>
                  <a:pt x="1538273" y="61148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Freeform 129"/>
          <p:cNvSpPr/>
          <p:nvPr/>
        </p:nvSpPr>
        <p:spPr>
          <a:xfrm>
            <a:off x="4529828" y="5455334"/>
            <a:ext cx="705556" cy="587490"/>
          </a:xfrm>
          <a:custGeom>
            <a:avLst/>
            <a:gdLst>
              <a:gd name="connsiteX0" fmla="*/ 0 w 705556"/>
              <a:gd name="connsiteY0" fmla="*/ 531518 h 531518"/>
              <a:gd name="connsiteX1" fmla="*/ 225778 w 705556"/>
              <a:gd name="connsiteY1" fmla="*/ 399814 h 531518"/>
              <a:gd name="connsiteX2" fmla="*/ 620889 w 705556"/>
              <a:gd name="connsiteY2" fmla="*/ 428036 h 531518"/>
              <a:gd name="connsiteX3" fmla="*/ 536222 w 705556"/>
              <a:gd name="connsiteY3" fmla="*/ 61148 h 531518"/>
              <a:gd name="connsiteX4" fmla="*/ 705556 w 705556"/>
              <a:gd name="connsiteY4" fmla="*/ 61148 h 531518"/>
              <a:gd name="connsiteX0" fmla="*/ 0 w 705556"/>
              <a:gd name="connsiteY0" fmla="*/ 531518 h 531518"/>
              <a:gd name="connsiteX1" fmla="*/ 225778 w 705556"/>
              <a:gd name="connsiteY1" fmla="*/ 399814 h 531518"/>
              <a:gd name="connsiteX2" fmla="*/ 620889 w 705556"/>
              <a:gd name="connsiteY2" fmla="*/ 428036 h 531518"/>
              <a:gd name="connsiteX3" fmla="*/ 536222 w 705556"/>
              <a:gd name="connsiteY3" fmla="*/ 61148 h 531518"/>
              <a:gd name="connsiteX4" fmla="*/ 705556 w 705556"/>
              <a:gd name="connsiteY4" fmla="*/ 61148 h 531518"/>
              <a:gd name="connsiteX0" fmla="*/ 0 w 785357"/>
              <a:gd name="connsiteY0" fmla="*/ 531518 h 531518"/>
              <a:gd name="connsiteX1" fmla="*/ 225778 w 785357"/>
              <a:gd name="connsiteY1" fmla="*/ 399814 h 531518"/>
              <a:gd name="connsiteX2" fmla="*/ 620889 w 785357"/>
              <a:gd name="connsiteY2" fmla="*/ 428036 h 531518"/>
              <a:gd name="connsiteX3" fmla="*/ 536222 w 785357"/>
              <a:gd name="connsiteY3" fmla="*/ 61148 h 531518"/>
              <a:gd name="connsiteX4" fmla="*/ 705556 w 785357"/>
              <a:gd name="connsiteY4" fmla="*/ 61148 h 531518"/>
              <a:gd name="connsiteX0" fmla="*/ 0 w 785357"/>
              <a:gd name="connsiteY0" fmla="*/ 573256 h 573256"/>
              <a:gd name="connsiteX1" fmla="*/ 225778 w 785357"/>
              <a:gd name="connsiteY1" fmla="*/ 441552 h 573256"/>
              <a:gd name="connsiteX2" fmla="*/ 620889 w 785357"/>
              <a:gd name="connsiteY2" fmla="*/ 469774 h 573256"/>
              <a:gd name="connsiteX3" fmla="*/ 536222 w 785357"/>
              <a:gd name="connsiteY3" fmla="*/ 102886 h 573256"/>
              <a:gd name="connsiteX4" fmla="*/ 705556 w 785357"/>
              <a:gd name="connsiteY4" fmla="*/ 0 h 573256"/>
              <a:gd name="connsiteX0" fmla="*/ 0 w 785357"/>
              <a:gd name="connsiteY0" fmla="*/ 573256 h 573256"/>
              <a:gd name="connsiteX1" fmla="*/ 225778 w 785357"/>
              <a:gd name="connsiteY1" fmla="*/ 441552 h 573256"/>
              <a:gd name="connsiteX2" fmla="*/ 620889 w 785357"/>
              <a:gd name="connsiteY2" fmla="*/ 469774 h 573256"/>
              <a:gd name="connsiteX3" fmla="*/ 419580 w 785357"/>
              <a:gd name="connsiteY3" fmla="*/ 102886 h 573256"/>
              <a:gd name="connsiteX4" fmla="*/ 705556 w 785357"/>
              <a:gd name="connsiteY4" fmla="*/ 0 h 573256"/>
              <a:gd name="connsiteX0" fmla="*/ 0 w 705556"/>
              <a:gd name="connsiteY0" fmla="*/ 634763 h 634763"/>
              <a:gd name="connsiteX1" fmla="*/ 225778 w 705556"/>
              <a:gd name="connsiteY1" fmla="*/ 503059 h 634763"/>
              <a:gd name="connsiteX2" fmla="*/ 620889 w 705556"/>
              <a:gd name="connsiteY2" fmla="*/ 531281 h 634763"/>
              <a:gd name="connsiteX3" fmla="*/ 419580 w 705556"/>
              <a:gd name="connsiteY3" fmla="*/ 164393 h 634763"/>
              <a:gd name="connsiteX4" fmla="*/ 705556 w 705556"/>
              <a:gd name="connsiteY4" fmla="*/ 61507 h 634763"/>
              <a:gd name="connsiteX0" fmla="*/ 0 w 705556"/>
              <a:gd name="connsiteY0" fmla="*/ 528495 h 528495"/>
              <a:gd name="connsiteX1" fmla="*/ 225778 w 705556"/>
              <a:gd name="connsiteY1" fmla="*/ 396791 h 528495"/>
              <a:gd name="connsiteX2" fmla="*/ 620889 w 705556"/>
              <a:gd name="connsiteY2" fmla="*/ 425013 h 528495"/>
              <a:gd name="connsiteX3" fmla="*/ 419580 w 705556"/>
              <a:gd name="connsiteY3" fmla="*/ 58125 h 528495"/>
              <a:gd name="connsiteX4" fmla="*/ 705556 w 705556"/>
              <a:gd name="connsiteY4" fmla="*/ 76263 h 52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556" h="528495">
                <a:moveTo>
                  <a:pt x="0" y="528495"/>
                </a:moveTo>
                <a:cubicBezTo>
                  <a:pt x="61148" y="471266"/>
                  <a:pt x="122297" y="414038"/>
                  <a:pt x="225778" y="396791"/>
                </a:cubicBezTo>
                <a:cubicBezTo>
                  <a:pt x="329259" y="379544"/>
                  <a:pt x="588589" y="481457"/>
                  <a:pt x="620889" y="425013"/>
                </a:cubicBezTo>
                <a:cubicBezTo>
                  <a:pt x="653189" y="368569"/>
                  <a:pt x="405469" y="116250"/>
                  <a:pt x="419580" y="58125"/>
                </a:cubicBezTo>
                <a:cubicBezTo>
                  <a:pt x="433691" y="0"/>
                  <a:pt x="515853" y="14756"/>
                  <a:pt x="705556" y="76263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Freeform 11"/>
          <p:cNvSpPr>
            <a:spLocks/>
          </p:cNvSpPr>
          <p:nvPr/>
        </p:nvSpPr>
        <p:spPr bwMode="auto">
          <a:xfrm>
            <a:off x="3776224" y="5183999"/>
            <a:ext cx="599553" cy="28043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  <a:gd name="connsiteX0" fmla="*/ 0 w 2435"/>
              <a:gd name="connsiteY0" fmla="*/ 1008 h 1008"/>
              <a:gd name="connsiteX1" fmla="*/ 2435 w 2435"/>
              <a:gd name="connsiteY1" fmla="*/ 838 h 1008"/>
              <a:gd name="connsiteX0" fmla="*/ 0 w 1823"/>
              <a:gd name="connsiteY0" fmla="*/ 1008 h 1901"/>
              <a:gd name="connsiteX1" fmla="*/ 528 w 1823"/>
              <a:gd name="connsiteY1" fmla="*/ 1901 h 1901"/>
              <a:gd name="connsiteX0" fmla="*/ 1206 w 1734"/>
              <a:gd name="connsiteY0" fmla="*/ 0 h 893"/>
              <a:gd name="connsiteX1" fmla="*/ 1734 w 1734"/>
              <a:gd name="connsiteY1" fmla="*/ 893 h 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34" h="893">
                <a:moveTo>
                  <a:pt x="1206" y="0"/>
                </a:moveTo>
                <a:cubicBezTo>
                  <a:pt x="0" y="448"/>
                  <a:pt x="1214" y="534"/>
                  <a:pt x="1734" y="893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5" name="Freeform 134"/>
          <p:cNvSpPr/>
          <p:nvPr/>
        </p:nvSpPr>
        <p:spPr>
          <a:xfrm>
            <a:off x="1788975" y="4778963"/>
            <a:ext cx="5901580" cy="978370"/>
          </a:xfrm>
          <a:custGeom>
            <a:avLst/>
            <a:gdLst>
              <a:gd name="connsiteX0" fmla="*/ 5671099 w 5901580"/>
              <a:gd name="connsiteY0" fmla="*/ 978370 h 978370"/>
              <a:gd name="connsiteX1" fmla="*/ 5379469 w 5901580"/>
              <a:gd name="connsiteY1" fmla="*/ 517407 h 978370"/>
              <a:gd name="connsiteX2" fmla="*/ 2538432 w 5901580"/>
              <a:gd name="connsiteY2" fmla="*/ 329259 h 978370"/>
              <a:gd name="connsiteX3" fmla="*/ 318284 w 5901580"/>
              <a:gd name="connsiteY3" fmla="*/ 291630 h 978370"/>
              <a:gd name="connsiteX4" fmla="*/ 628729 w 5901580"/>
              <a:gd name="connsiteY4" fmla="*/ 0 h 97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1580" h="978370">
                <a:moveTo>
                  <a:pt x="5671099" y="978370"/>
                </a:moveTo>
                <a:cubicBezTo>
                  <a:pt x="5786339" y="801981"/>
                  <a:pt x="5901580" y="625592"/>
                  <a:pt x="5379469" y="517407"/>
                </a:cubicBezTo>
                <a:cubicBezTo>
                  <a:pt x="4857358" y="409222"/>
                  <a:pt x="3381963" y="366888"/>
                  <a:pt x="2538432" y="329259"/>
                </a:cubicBezTo>
                <a:cubicBezTo>
                  <a:pt x="1694901" y="291630"/>
                  <a:pt x="636568" y="346507"/>
                  <a:pt x="318284" y="291630"/>
                </a:cubicBezTo>
                <a:cubicBezTo>
                  <a:pt x="0" y="236754"/>
                  <a:pt x="628729" y="0"/>
                  <a:pt x="628729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5"/>
          <p:cNvSpPr/>
          <p:nvPr/>
        </p:nvSpPr>
        <p:spPr>
          <a:xfrm>
            <a:off x="1392298" y="4049817"/>
            <a:ext cx="7238726" cy="1462924"/>
          </a:xfrm>
          <a:custGeom>
            <a:avLst/>
            <a:gdLst>
              <a:gd name="connsiteX0" fmla="*/ 6773333 w 7568259"/>
              <a:gd name="connsiteY0" fmla="*/ 0 h 790222"/>
              <a:gd name="connsiteX1" fmla="*/ 6594592 w 7568259"/>
              <a:gd name="connsiteY1" fmla="*/ 395111 h 790222"/>
              <a:gd name="connsiteX2" fmla="*/ 931333 w 7568259"/>
              <a:gd name="connsiteY2" fmla="*/ 460962 h 790222"/>
              <a:gd name="connsiteX3" fmla="*/ 1006592 w 7568259"/>
              <a:gd name="connsiteY3" fmla="*/ 790222 h 790222"/>
              <a:gd name="connsiteX0" fmla="*/ 7747369 w 8144832"/>
              <a:gd name="connsiteY0" fmla="*/ 0 h 1462924"/>
              <a:gd name="connsiteX1" fmla="*/ 6594592 w 8144832"/>
              <a:gd name="connsiteY1" fmla="*/ 1067813 h 1462924"/>
              <a:gd name="connsiteX2" fmla="*/ 931333 w 8144832"/>
              <a:gd name="connsiteY2" fmla="*/ 1133664 h 1462924"/>
              <a:gd name="connsiteX3" fmla="*/ 1006592 w 8144832"/>
              <a:gd name="connsiteY3" fmla="*/ 1462924 h 146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44832" h="1462924">
                <a:moveTo>
                  <a:pt x="7747369" y="0"/>
                </a:moveTo>
                <a:cubicBezTo>
                  <a:pt x="8144832" y="159142"/>
                  <a:pt x="7730598" y="878869"/>
                  <a:pt x="6594592" y="1067813"/>
                </a:cubicBezTo>
                <a:cubicBezTo>
                  <a:pt x="5458586" y="1256757"/>
                  <a:pt x="1862666" y="1067812"/>
                  <a:pt x="931333" y="1133664"/>
                </a:cubicBezTo>
                <a:cubicBezTo>
                  <a:pt x="0" y="1199516"/>
                  <a:pt x="1006592" y="1462924"/>
                  <a:pt x="1006592" y="1462924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11"/>
          <p:cNvSpPr>
            <a:spLocks/>
          </p:cNvSpPr>
          <p:nvPr/>
        </p:nvSpPr>
        <p:spPr bwMode="auto">
          <a:xfrm>
            <a:off x="6030101" y="3772242"/>
            <a:ext cx="799584" cy="677567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463"/>
              <a:gd name="connsiteY0" fmla="*/ 1562 h 1562"/>
              <a:gd name="connsiteX1" fmla="*/ 4463 w 4463"/>
              <a:gd name="connsiteY1" fmla="*/ 158 h 1562"/>
              <a:gd name="connsiteX0" fmla="*/ 0 w 7159"/>
              <a:gd name="connsiteY0" fmla="*/ 2209 h 2209"/>
              <a:gd name="connsiteX1" fmla="*/ 7159 w 7159"/>
              <a:gd name="connsiteY1" fmla="*/ 158 h 2209"/>
              <a:gd name="connsiteX0" fmla="*/ 0 w 7159"/>
              <a:gd name="connsiteY0" fmla="*/ 2073 h 2073"/>
              <a:gd name="connsiteX1" fmla="*/ 7159 w 7159"/>
              <a:gd name="connsiteY1" fmla="*/ 22 h 2073"/>
              <a:gd name="connsiteX0" fmla="*/ 0 w 4001"/>
              <a:gd name="connsiteY0" fmla="*/ 2073 h 2073"/>
              <a:gd name="connsiteX1" fmla="*/ 4001 w 4001"/>
              <a:gd name="connsiteY1" fmla="*/ 22 h 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01" h="2073">
                <a:moveTo>
                  <a:pt x="0" y="2073"/>
                </a:moveTo>
                <a:cubicBezTo>
                  <a:pt x="1823" y="1065"/>
                  <a:pt x="2259" y="0"/>
                  <a:pt x="4001" y="22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11"/>
          <p:cNvSpPr>
            <a:spLocks/>
          </p:cNvSpPr>
          <p:nvPr/>
        </p:nvSpPr>
        <p:spPr bwMode="auto">
          <a:xfrm>
            <a:off x="1345432" y="3674203"/>
            <a:ext cx="2550588" cy="544212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5823"/>
              <a:gd name="connsiteY0" fmla="*/ 1008 h 1498"/>
              <a:gd name="connsiteX1" fmla="*/ 5823 w 5823"/>
              <a:gd name="connsiteY1" fmla="*/ 1498 h 1498"/>
              <a:gd name="connsiteX0" fmla="*/ 0 w 5823"/>
              <a:gd name="connsiteY0" fmla="*/ 279 h 769"/>
              <a:gd name="connsiteX1" fmla="*/ 5823 w 5823"/>
              <a:gd name="connsiteY1" fmla="*/ 769 h 769"/>
              <a:gd name="connsiteX0" fmla="*/ 0 w 5823"/>
              <a:gd name="connsiteY0" fmla="*/ 279 h 769"/>
              <a:gd name="connsiteX1" fmla="*/ 5823 w 5823"/>
              <a:gd name="connsiteY1" fmla="*/ 769 h 769"/>
              <a:gd name="connsiteX0" fmla="*/ 0 w 7204"/>
              <a:gd name="connsiteY0" fmla="*/ 508 h 508"/>
              <a:gd name="connsiteX1" fmla="*/ 7204 w 7204"/>
              <a:gd name="connsiteY1" fmla="*/ 158 h 508"/>
              <a:gd name="connsiteX0" fmla="*/ 0 w 7204"/>
              <a:gd name="connsiteY0" fmla="*/ 1665 h 1665"/>
              <a:gd name="connsiteX1" fmla="*/ 7204 w 7204"/>
              <a:gd name="connsiteY1" fmla="*/ 1315 h 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04" h="1665">
                <a:moveTo>
                  <a:pt x="0" y="1665"/>
                </a:moveTo>
                <a:cubicBezTo>
                  <a:pt x="1994" y="0"/>
                  <a:pt x="6579" y="1157"/>
                  <a:pt x="7204" y="1315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11"/>
          <p:cNvSpPr>
            <a:spLocks/>
          </p:cNvSpPr>
          <p:nvPr/>
        </p:nvSpPr>
        <p:spPr bwMode="auto">
          <a:xfrm>
            <a:off x="1869958" y="5776114"/>
            <a:ext cx="1985522" cy="24840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5823"/>
              <a:gd name="connsiteY0" fmla="*/ 1008 h 1498"/>
              <a:gd name="connsiteX1" fmla="*/ 5823 w 5823"/>
              <a:gd name="connsiteY1" fmla="*/ 1498 h 1498"/>
              <a:gd name="connsiteX0" fmla="*/ 0 w 5823"/>
              <a:gd name="connsiteY0" fmla="*/ 279 h 769"/>
              <a:gd name="connsiteX1" fmla="*/ 5823 w 5823"/>
              <a:gd name="connsiteY1" fmla="*/ 769 h 769"/>
              <a:gd name="connsiteX0" fmla="*/ 0 w 5823"/>
              <a:gd name="connsiteY0" fmla="*/ 279 h 769"/>
              <a:gd name="connsiteX1" fmla="*/ 5823 w 5823"/>
              <a:gd name="connsiteY1" fmla="*/ 769 h 769"/>
              <a:gd name="connsiteX0" fmla="*/ 0 w 5608"/>
              <a:gd name="connsiteY0" fmla="*/ 279 h 536"/>
              <a:gd name="connsiteX1" fmla="*/ 5608 w 5608"/>
              <a:gd name="connsiteY1" fmla="*/ 536 h 536"/>
              <a:gd name="connsiteX0" fmla="*/ 0 w 5608"/>
              <a:gd name="connsiteY0" fmla="*/ 503 h 760"/>
              <a:gd name="connsiteX1" fmla="*/ 5608 w 5608"/>
              <a:gd name="connsiteY1" fmla="*/ 760 h 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608" h="760">
                <a:moveTo>
                  <a:pt x="0" y="503"/>
                </a:moveTo>
                <a:cubicBezTo>
                  <a:pt x="1687" y="0"/>
                  <a:pt x="4983" y="602"/>
                  <a:pt x="5608" y="760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6201477" y="6269436"/>
            <a:ext cx="259439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4F81BD"/>
                </a:solidFill>
              </a:rPr>
              <a:t>Common </a:t>
            </a:r>
            <a:r>
              <a:rPr lang="en-US" sz="2000" b="1" i="1" dirty="0" err="1" smtClean="0">
                <a:solidFill>
                  <a:srgbClr val="4F81BD"/>
                </a:solidFill>
              </a:rPr>
              <a:t>Subexp</a:t>
            </a:r>
            <a:r>
              <a:rPr lang="en-US" sz="2000" b="1" i="1" dirty="0" smtClean="0">
                <a:solidFill>
                  <a:srgbClr val="4F81BD"/>
                </a:solidFill>
              </a:rPr>
              <a:t>. </a:t>
            </a:r>
            <a:r>
              <a:rPr lang="en-US" sz="2000" b="1" i="1" dirty="0" err="1" smtClean="0">
                <a:solidFill>
                  <a:srgbClr val="4F81BD"/>
                </a:solidFill>
              </a:rPr>
              <a:t>Elim</a:t>
            </a:r>
            <a:r>
              <a:rPr lang="en-US" sz="2000" b="1" i="1" dirty="0" smtClean="0">
                <a:solidFill>
                  <a:srgbClr val="4F81BD"/>
                </a:solidFill>
              </a:rPr>
              <a:t>.</a:t>
            </a:r>
            <a:endParaRPr lang="en-US" sz="2000" b="1" i="1" dirty="0">
              <a:solidFill>
                <a:srgbClr val="4F81BD"/>
              </a:solidFill>
            </a:endParaRPr>
          </a:p>
        </p:txBody>
      </p:sp>
      <p:sp>
        <p:nvSpPr>
          <p:cNvPr id="78" name="Slide Number Placeholder 7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AutoShape 20"/>
          <p:cNvSpPr>
            <a:spLocks noChangeArrowheads="1"/>
          </p:cNvSpPr>
          <p:nvPr/>
        </p:nvSpPr>
        <p:spPr bwMode="auto">
          <a:xfrm>
            <a:off x="7864284" y="3788024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E1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88" name="Freeform 87"/>
          <p:cNvSpPr/>
          <p:nvPr/>
        </p:nvSpPr>
        <p:spPr>
          <a:xfrm>
            <a:off x="4200387" y="4778963"/>
            <a:ext cx="352777" cy="310444"/>
          </a:xfrm>
          <a:custGeom>
            <a:avLst/>
            <a:gdLst>
              <a:gd name="connsiteX0" fmla="*/ 352777 w 352777"/>
              <a:gd name="connsiteY0" fmla="*/ 310444 h 310444"/>
              <a:gd name="connsiteX1" fmla="*/ 32926 w 352777"/>
              <a:gd name="connsiteY1" fmla="*/ 206963 h 310444"/>
              <a:gd name="connsiteX2" fmla="*/ 155222 w 352777"/>
              <a:gd name="connsiteY2" fmla="*/ 0 h 31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777" h="310444">
                <a:moveTo>
                  <a:pt x="352777" y="310444"/>
                </a:moveTo>
                <a:cubicBezTo>
                  <a:pt x="209314" y="284574"/>
                  <a:pt x="65852" y="258704"/>
                  <a:pt x="32926" y="206963"/>
                </a:cubicBezTo>
                <a:cubicBezTo>
                  <a:pt x="0" y="155222"/>
                  <a:pt x="155222" y="0"/>
                  <a:pt x="155222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11865" y="1112936"/>
            <a:ext cx="8203001" cy="20380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83566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(def 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letfed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+ ((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      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endParaRPr lang="en-US" sz="2400" dirty="0" smtClean="0">
              <a:solidFill>
                <a:srgbClr val="00000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green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aTc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 (</a:t>
            </a:r>
            <a:r>
              <a:rPr lang="en-US" sz="2400" b="1" dirty="0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IPTG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Optimization of Complex Designs</a:t>
            </a:r>
            <a:endParaRPr lang="en-US" dirty="0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241300" y="5024750"/>
            <a:ext cx="1663700" cy="4450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357941" y="4738238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634421" y="477741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grpSp>
        <p:nvGrpSpPr>
          <p:cNvPr id="2" name="Group 87"/>
          <p:cNvGrpSpPr/>
          <p:nvPr/>
        </p:nvGrpSpPr>
        <p:grpSpPr>
          <a:xfrm>
            <a:off x="2395404" y="4140575"/>
            <a:ext cx="1232640" cy="282481"/>
            <a:chOff x="2772114" y="4676684"/>
            <a:chExt cx="1232640" cy="282481"/>
          </a:xfrm>
        </p:grpSpPr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2772114" y="4949084"/>
              <a:ext cx="1232640" cy="10081"/>
            </a:xfrm>
            <a:prstGeom prst="line">
              <a:avLst/>
            </a:prstGeom>
            <a:noFill/>
            <a:ln w="54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2888755" y="4676684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660066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12" name="AutoShape 14"/>
            <p:cNvSpPr>
              <a:spLocks noChangeArrowheads="1"/>
            </p:cNvSpPr>
            <p:nvPr/>
          </p:nvSpPr>
          <p:spPr bwMode="auto">
            <a:xfrm>
              <a:off x="3165235" y="4701748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660066"/>
                  </a:solidFill>
                  <a:ea typeface="MS Gothic" charset="0"/>
                  <a:cs typeface="MS Gothic" charset="0"/>
                </a:rPr>
                <a:t>B</a:t>
              </a:r>
              <a:endParaRPr lang="en-US" b="1" dirty="0">
                <a:solidFill>
                  <a:srgbClr val="660066"/>
                </a:solidFill>
                <a:ea typeface="MS Gothic" charset="0"/>
                <a:cs typeface="MS Gothic" charset="0"/>
              </a:endParaRPr>
            </a:p>
          </p:txBody>
        </p:sp>
      </p:grp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1243165" y="3906787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865675" y="3624546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929" y="6330991"/>
            <a:ext cx="6870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Unoptimized</a:t>
            </a:r>
            <a:r>
              <a:rPr lang="en-US" sz="2000" i="1" dirty="0" smtClean="0"/>
              <a:t>: 15 functional units, 13 transcription factors</a:t>
            </a:r>
          </a:p>
        </p:txBody>
      </p:sp>
      <p:sp>
        <p:nvSpPr>
          <p:cNvPr id="44" name="AutoShape 65"/>
          <p:cNvSpPr>
            <a:spLocks noChangeArrowheads="1"/>
          </p:cNvSpPr>
          <p:nvPr/>
        </p:nvSpPr>
        <p:spPr bwMode="auto">
          <a:xfrm>
            <a:off x="4358880" y="3263531"/>
            <a:ext cx="419040" cy="419084"/>
          </a:xfrm>
          <a:prstGeom prst="downArrow">
            <a:avLst>
              <a:gd name="adj1" fmla="val 40009"/>
              <a:gd name="adj2" fmla="val 49926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24"/>
          <p:cNvSpPr>
            <a:spLocks noChangeArrowheads="1"/>
          </p:cNvSpPr>
          <p:nvPr/>
        </p:nvSpPr>
        <p:spPr bwMode="auto">
          <a:xfrm>
            <a:off x="3454950" y="4690341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I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34" name="Line 18"/>
          <p:cNvSpPr>
            <a:spLocks noChangeShapeType="1"/>
          </p:cNvSpPr>
          <p:nvPr/>
        </p:nvSpPr>
        <p:spPr bwMode="auto">
          <a:xfrm>
            <a:off x="4354019" y="4939564"/>
            <a:ext cx="615314" cy="10082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35" name="Freeform 19"/>
          <p:cNvSpPr>
            <a:spLocks/>
          </p:cNvSpPr>
          <p:nvPr/>
        </p:nvSpPr>
        <p:spPr bwMode="auto">
          <a:xfrm>
            <a:off x="4470659" y="4665723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grpSp>
        <p:nvGrpSpPr>
          <p:cNvPr id="3" name="Group 38"/>
          <p:cNvGrpSpPr/>
          <p:nvPr/>
        </p:nvGrpSpPr>
        <p:grpSpPr>
          <a:xfrm>
            <a:off x="6767742" y="5750290"/>
            <a:ext cx="1232640" cy="283923"/>
            <a:chOff x="6876033" y="5005408"/>
            <a:chExt cx="1232640" cy="283923"/>
          </a:xfrm>
        </p:grpSpPr>
        <p:sp>
          <p:nvSpPr>
            <p:cNvPr id="36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G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4" name="Group 61"/>
          <p:cNvGrpSpPr/>
          <p:nvPr/>
        </p:nvGrpSpPr>
        <p:grpSpPr>
          <a:xfrm>
            <a:off x="3855448" y="4154686"/>
            <a:ext cx="1232640" cy="283923"/>
            <a:chOff x="6876033" y="5005408"/>
            <a:chExt cx="1232640" cy="283923"/>
          </a:xfrm>
        </p:grpSpPr>
        <p:sp>
          <p:nvSpPr>
            <p:cNvPr id="63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I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64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65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9" name="Group 65"/>
          <p:cNvGrpSpPr/>
          <p:nvPr/>
        </p:nvGrpSpPr>
        <p:grpSpPr>
          <a:xfrm>
            <a:off x="5377898" y="4434639"/>
            <a:ext cx="1232640" cy="283923"/>
            <a:chOff x="6878854" y="4556677"/>
            <a:chExt cx="1232640" cy="283923"/>
          </a:xfrm>
        </p:grpSpPr>
        <p:sp>
          <p:nvSpPr>
            <p:cNvPr id="67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F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68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sp>
        <p:nvSpPr>
          <p:cNvPr id="75" name="AutoShape 24"/>
          <p:cNvSpPr>
            <a:spLocks noChangeArrowheads="1"/>
          </p:cNvSpPr>
          <p:nvPr/>
        </p:nvSpPr>
        <p:spPr bwMode="auto">
          <a:xfrm>
            <a:off x="7244031" y="3791039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sp>
        <p:nvSpPr>
          <p:cNvPr id="76" name="Line 18"/>
          <p:cNvSpPr>
            <a:spLocks noChangeShapeType="1"/>
          </p:cNvSpPr>
          <p:nvPr/>
        </p:nvSpPr>
        <p:spPr bwMode="auto">
          <a:xfrm>
            <a:off x="6814776" y="4040261"/>
            <a:ext cx="1719623" cy="14065"/>
          </a:xfrm>
          <a:prstGeom prst="line">
            <a:avLst/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9"/>
          <p:cNvSpPr>
            <a:spLocks/>
          </p:cNvSpPr>
          <p:nvPr/>
        </p:nvSpPr>
        <p:spPr bwMode="auto">
          <a:xfrm>
            <a:off x="6931417" y="3766421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AutoShape 24"/>
          <p:cNvSpPr>
            <a:spLocks noChangeArrowheads="1"/>
          </p:cNvSpPr>
          <p:nvPr/>
        </p:nvSpPr>
        <p:spPr bwMode="auto">
          <a:xfrm>
            <a:off x="2824658" y="4690341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D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80" name="Line 18"/>
          <p:cNvSpPr>
            <a:spLocks noChangeShapeType="1"/>
          </p:cNvSpPr>
          <p:nvPr/>
        </p:nvSpPr>
        <p:spPr bwMode="auto">
          <a:xfrm>
            <a:off x="2395403" y="4939563"/>
            <a:ext cx="1719395" cy="14063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81" name="Freeform 19"/>
          <p:cNvSpPr>
            <a:spLocks/>
          </p:cNvSpPr>
          <p:nvPr/>
        </p:nvSpPr>
        <p:spPr bwMode="auto">
          <a:xfrm>
            <a:off x="2512044" y="4665723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41" name="Line 18"/>
          <p:cNvSpPr>
            <a:spLocks noChangeShapeType="1"/>
          </p:cNvSpPr>
          <p:nvPr/>
        </p:nvSpPr>
        <p:spPr bwMode="auto">
          <a:xfrm>
            <a:off x="6805374" y="4723130"/>
            <a:ext cx="767589" cy="9704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19"/>
          <p:cNvSpPr>
            <a:spLocks/>
          </p:cNvSpPr>
          <p:nvPr/>
        </p:nvSpPr>
        <p:spPr bwMode="auto">
          <a:xfrm>
            <a:off x="6922014" y="4449289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" name="Group 91"/>
          <p:cNvGrpSpPr/>
          <p:nvPr/>
        </p:nvGrpSpPr>
        <p:grpSpPr>
          <a:xfrm>
            <a:off x="2378405" y="6008212"/>
            <a:ext cx="1232640" cy="296592"/>
            <a:chOff x="2782273" y="5828443"/>
            <a:chExt cx="1232640" cy="296592"/>
          </a:xfrm>
        </p:grpSpPr>
        <p:sp>
          <p:nvSpPr>
            <p:cNvPr id="93" name="Line 12"/>
            <p:cNvSpPr>
              <a:spLocks noChangeShapeType="1"/>
            </p:cNvSpPr>
            <p:nvPr/>
          </p:nvSpPr>
          <p:spPr bwMode="auto">
            <a:xfrm>
              <a:off x="2782273" y="6114954"/>
              <a:ext cx="1232640" cy="10081"/>
            </a:xfrm>
            <a:prstGeom prst="line">
              <a:avLst/>
            </a:prstGeom>
            <a:noFill/>
            <a:ln w="54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94" name="Freeform 13"/>
            <p:cNvSpPr>
              <a:spLocks/>
            </p:cNvSpPr>
            <p:nvPr/>
          </p:nvSpPr>
          <p:spPr bwMode="auto">
            <a:xfrm>
              <a:off x="2898914" y="5828443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660066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95" name="AutoShape 14"/>
            <p:cNvSpPr>
              <a:spLocks noChangeArrowheads="1"/>
            </p:cNvSpPr>
            <p:nvPr/>
          </p:nvSpPr>
          <p:spPr bwMode="auto">
            <a:xfrm>
              <a:off x="3175394" y="5867618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660066"/>
                  </a:solidFill>
                  <a:ea typeface="MS Gothic" charset="0"/>
                  <a:cs typeface="MS Gothic" charset="0"/>
                </a:rPr>
                <a:t>A</a:t>
              </a:r>
              <a:endParaRPr lang="en-US" b="1" dirty="0">
                <a:solidFill>
                  <a:srgbClr val="660066"/>
                </a:solidFill>
                <a:ea typeface="MS Gothic" charset="0"/>
                <a:cs typeface="MS Gothic" charset="0"/>
              </a:endParaRPr>
            </a:p>
          </p:txBody>
        </p:sp>
      </p:grpSp>
      <p:sp>
        <p:nvSpPr>
          <p:cNvPr id="96" name="Line 15"/>
          <p:cNvSpPr>
            <a:spLocks noChangeShapeType="1"/>
          </p:cNvSpPr>
          <p:nvPr/>
        </p:nvSpPr>
        <p:spPr bwMode="auto">
          <a:xfrm>
            <a:off x="1759110" y="5526633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16"/>
          <p:cNvSpPr txBox="1">
            <a:spLocks noChangeArrowheads="1"/>
          </p:cNvSpPr>
          <p:nvPr/>
        </p:nvSpPr>
        <p:spPr bwMode="auto">
          <a:xfrm>
            <a:off x="1383585" y="5248843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aTc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99" name="AutoShape 24"/>
          <p:cNvSpPr>
            <a:spLocks noChangeArrowheads="1"/>
          </p:cNvSpPr>
          <p:nvPr/>
        </p:nvSpPr>
        <p:spPr bwMode="auto">
          <a:xfrm>
            <a:off x="3454950" y="547659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100" name="Line 18"/>
          <p:cNvSpPr>
            <a:spLocks noChangeShapeType="1"/>
          </p:cNvSpPr>
          <p:nvPr/>
        </p:nvSpPr>
        <p:spPr bwMode="auto">
          <a:xfrm>
            <a:off x="5055208" y="5725816"/>
            <a:ext cx="657278" cy="5376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01" name="Freeform 19"/>
          <p:cNvSpPr>
            <a:spLocks/>
          </p:cNvSpPr>
          <p:nvPr/>
        </p:nvSpPr>
        <p:spPr bwMode="auto">
          <a:xfrm>
            <a:off x="5171848" y="545197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03" name="AutoShape 24"/>
          <p:cNvSpPr>
            <a:spLocks noChangeArrowheads="1"/>
          </p:cNvSpPr>
          <p:nvPr/>
        </p:nvSpPr>
        <p:spPr bwMode="auto">
          <a:xfrm>
            <a:off x="4077170" y="5473578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J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104" name="Line 18"/>
          <p:cNvSpPr>
            <a:spLocks noChangeShapeType="1"/>
          </p:cNvSpPr>
          <p:nvPr/>
        </p:nvSpPr>
        <p:spPr bwMode="auto">
          <a:xfrm>
            <a:off x="5749842" y="6005033"/>
            <a:ext cx="512652" cy="4193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05" name="Freeform 19"/>
          <p:cNvSpPr>
            <a:spLocks/>
          </p:cNvSpPr>
          <p:nvPr/>
        </p:nvSpPr>
        <p:spPr bwMode="auto">
          <a:xfrm>
            <a:off x="5866482" y="5731192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07" name="AutoShape 24"/>
          <p:cNvSpPr>
            <a:spLocks noChangeArrowheads="1"/>
          </p:cNvSpPr>
          <p:nvPr/>
        </p:nvSpPr>
        <p:spPr bwMode="auto">
          <a:xfrm>
            <a:off x="2807659" y="546371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C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108" name="Line 18"/>
          <p:cNvSpPr>
            <a:spLocks noChangeShapeType="1"/>
          </p:cNvSpPr>
          <p:nvPr/>
        </p:nvSpPr>
        <p:spPr bwMode="auto">
          <a:xfrm>
            <a:off x="2378404" y="5712936"/>
            <a:ext cx="2345996" cy="19188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09" name="Freeform 19"/>
          <p:cNvSpPr>
            <a:spLocks/>
          </p:cNvSpPr>
          <p:nvPr/>
        </p:nvSpPr>
        <p:spPr bwMode="auto">
          <a:xfrm>
            <a:off x="2495045" y="543909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11" name="AutoShape 24"/>
          <p:cNvSpPr>
            <a:spLocks noChangeArrowheads="1"/>
          </p:cNvSpPr>
          <p:nvPr/>
        </p:nvSpPr>
        <p:spPr bwMode="auto">
          <a:xfrm>
            <a:off x="4261552" y="6046941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J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112" name="Line 18"/>
          <p:cNvSpPr>
            <a:spLocks noChangeShapeType="1"/>
          </p:cNvSpPr>
          <p:nvPr/>
        </p:nvSpPr>
        <p:spPr bwMode="auto">
          <a:xfrm>
            <a:off x="3832298" y="6296164"/>
            <a:ext cx="1730302" cy="14152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13" name="Freeform 19"/>
          <p:cNvSpPr>
            <a:spLocks/>
          </p:cNvSpPr>
          <p:nvPr/>
        </p:nvSpPr>
        <p:spPr bwMode="auto">
          <a:xfrm>
            <a:off x="3948938" y="6008212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15" name="Line 8"/>
          <p:cNvSpPr>
            <a:spLocks noChangeShapeType="1"/>
          </p:cNvSpPr>
          <p:nvPr/>
        </p:nvSpPr>
        <p:spPr bwMode="auto">
          <a:xfrm>
            <a:off x="542617" y="6318837"/>
            <a:ext cx="1002926" cy="0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9"/>
          <p:cNvSpPr>
            <a:spLocks/>
          </p:cNvSpPr>
          <p:nvPr/>
        </p:nvSpPr>
        <p:spPr bwMode="auto">
          <a:xfrm>
            <a:off x="659258" y="6046436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AutoShape 10"/>
          <p:cNvSpPr>
            <a:spLocks noChangeArrowheads="1"/>
          </p:cNvSpPr>
          <p:nvPr/>
        </p:nvSpPr>
        <p:spPr bwMode="auto">
          <a:xfrm>
            <a:off x="1244226" y="477896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TetR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118" name="Freeform 11"/>
          <p:cNvSpPr>
            <a:spLocks/>
          </p:cNvSpPr>
          <p:nvPr/>
        </p:nvSpPr>
        <p:spPr bwMode="auto">
          <a:xfrm>
            <a:off x="1288254" y="5042371"/>
            <a:ext cx="1090151" cy="110214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726"/>
              <a:gd name="connsiteY0" fmla="*/ 1008 h 3960"/>
              <a:gd name="connsiteX1" fmla="*/ 2726 w 2726"/>
              <a:gd name="connsiteY1" fmla="*/ 3960 h 3960"/>
              <a:gd name="connsiteX0" fmla="*/ 612 w 3338"/>
              <a:gd name="connsiteY0" fmla="*/ 0 h 3372"/>
              <a:gd name="connsiteX1" fmla="*/ 3338 w 3338"/>
              <a:gd name="connsiteY1" fmla="*/ 2952 h 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38" h="3372">
                <a:moveTo>
                  <a:pt x="612" y="0"/>
                </a:moveTo>
                <a:cubicBezTo>
                  <a:pt x="0" y="3372"/>
                  <a:pt x="2713" y="2794"/>
                  <a:pt x="3338" y="2952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1"/>
          <p:cNvSpPr>
            <a:spLocks/>
          </p:cNvSpPr>
          <p:nvPr/>
        </p:nvSpPr>
        <p:spPr bwMode="auto">
          <a:xfrm>
            <a:off x="902998" y="4033682"/>
            <a:ext cx="1472586" cy="756992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509"/>
              <a:gd name="connsiteY0" fmla="*/ 2316 h 2316"/>
              <a:gd name="connsiteX1" fmla="*/ 4509 w 4509"/>
              <a:gd name="connsiteY1" fmla="*/ 158 h 2316"/>
              <a:gd name="connsiteX0" fmla="*/ 0 w 4509"/>
              <a:gd name="connsiteY0" fmla="*/ 2316 h 2316"/>
              <a:gd name="connsiteX1" fmla="*/ 4509 w 4509"/>
              <a:gd name="connsiteY1" fmla="*/ 158 h 2316"/>
              <a:gd name="connsiteX0" fmla="*/ 0 w 4509"/>
              <a:gd name="connsiteY0" fmla="*/ 2316 h 2316"/>
              <a:gd name="connsiteX1" fmla="*/ 4509 w 4509"/>
              <a:gd name="connsiteY1" fmla="*/ 158 h 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09" h="2316">
                <a:moveTo>
                  <a:pt x="0" y="2316"/>
                </a:moveTo>
                <a:cubicBezTo>
                  <a:pt x="115" y="41"/>
                  <a:pt x="3884" y="0"/>
                  <a:pt x="4509" y="158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11"/>
          <p:cNvSpPr>
            <a:spLocks/>
          </p:cNvSpPr>
          <p:nvPr/>
        </p:nvSpPr>
        <p:spPr bwMode="auto">
          <a:xfrm>
            <a:off x="4529828" y="3844876"/>
            <a:ext cx="918000" cy="568099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55" h="1809">
                <a:moveTo>
                  <a:pt x="0" y="1008"/>
                </a:moveTo>
                <a:cubicBezTo>
                  <a:pt x="1823" y="0"/>
                  <a:pt x="2135" y="1450"/>
                  <a:pt x="2655" y="1809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6" name="Freeform 11"/>
          <p:cNvSpPr>
            <a:spLocks/>
          </p:cNvSpPr>
          <p:nvPr/>
        </p:nvSpPr>
        <p:spPr bwMode="auto">
          <a:xfrm>
            <a:off x="6050965" y="4119821"/>
            <a:ext cx="763812" cy="32946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22" h="1008">
                <a:moveTo>
                  <a:pt x="0" y="1008"/>
                </a:moveTo>
                <a:cubicBezTo>
                  <a:pt x="1823" y="0"/>
                  <a:pt x="3197" y="699"/>
                  <a:pt x="3822" y="857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Freeform 128"/>
          <p:cNvSpPr/>
          <p:nvPr/>
        </p:nvSpPr>
        <p:spPr>
          <a:xfrm>
            <a:off x="3720467" y="4153371"/>
            <a:ext cx="1572593" cy="531518"/>
          </a:xfrm>
          <a:custGeom>
            <a:avLst/>
            <a:gdLst>
              <a:gd name="connsiteX0" fmla="*/ 0 w 705556"/>
              <a:gd name="connsiteY0" fmla="*/ 531518 h 531518"/>
              <a:gd name="connsiteX1" fmla="*/ 225778 w 705556"/>
              <a:gd name="connsiteY1" fmla="*/ 399814 h 531518"/>
              <a:gd name="connsiteX2" fmla="*/ 620889 w 705556"/>
              <a:gd name="connsiteY2" fmla="*/ 428036 h 531518"/>
              <a:gd name="connsiteX3" fmla="*/ 536222 w 705556"/>
              <a:gd name="connsiteY3" fmla="*/ 61148 h 531518"/>
              <a:gd name="connsiteX4" fmla="*/ 705556 w 705556"/>
              <a:gd name="connsiteY4" fmla="*/ 61148 h 531518"/>
              <a:gd name="connsiteX0" fmla="*/ 0 w 1538273"/>
              <a:gd name="connsiteY0" fmla="*/ 531518 h 531518"/>
              <a:gd name="connsiteX1" fmla="*/ 1058495 w 1538273"/>
              <a:gd name="connsiteY1" fmla="*/ 399814 h 531518"/>
              <a:gd name="connsiteX2" fmla="*/ 1453606 w 1538273"/>
              <a:gd name="connsiteY2" fmla="*/ 428036 h 531518"/>
              <a:gd name="connsiteX3" fmla="*/ 1368939 w 1538273"/>
              <a:gd name="connsiteY3" fmla="*/ 61148 h 531518"/>
              <a:gd name="connsiteX4" fmla="*/ 1538273 w 1538273"/>
              <a:gd name="connsiteY4" fmla="*/ 61148 h 531518"/>
              <a:gd name="connsiteX0" fmla="*/ 0 w 1572593"/>
              <a:gd name="connsiteY0" fmla="*/ 531518 h 531518"/>
              <a:gd name="connsiteX1" fmla="*/ 655019 w 1572593"/>
              <a:gd name="connsiteY1" fmla="*/ 399814 h 531518"/>
              <a:gd name="connsiteX2" fmla="*/ 1453606 w 1572593"/>
              <a:gd name="connsiteY2" fmla="*/ 428036 h 531518"/>
              <a:gd name="connsiteX3" fmla="*/ 1368939 w 1572593"/>
              <a:gd name="connsiteY3" fmla="*/ 61148 h 531518"/>
              <a:gd name="connsiteX4" fmla="*/ 1538273 w 1572593"/>
              <a:gd name="connsiteY4" fmla="*/ 61148 h 531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2593" h="531518">
                <a:moveTo>
                  <a:pt x="0" y="531518"/>
                </a:moveTo>
                <a:cubicBezTo>
                  <a:pt x="61148" y="474289"/>
                  <a:pt x="412751" y="417061"/>
                  <a:pt x="655019" y="399814"/>
                </a:cubicBezTo>
                <a:cubicBezTo>
                  <a:pt x="897287" y="382567"/>
                  <a:pt x="1334619" y="484480"/>
                  <a:pt x="1453606" y="428036"/>
                </a:cubicBezTo>
                <a:cubicBezTo>
                  <a:pt x="1572593" y="371592"/>
                  <a:pt x="1354828" y="122296"/>
                  <a:pt x="1368939" y="61148"/>
                </a:cubicBezTo>
                <a:cubicBezTo>
                  <a:pt x="1383050" y="0"/>
                  <a:pt x="1538273" y="61148"/>
                  <a:pt x="1538273" y="61148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Freeform 129"/>
          <p:cNvSpPr/>
          <p:nvPr/>
        </p:nvSpPr>
        <p:spPr>
          <a:xfrm>
            <a:off x="4529828" y="5814748"/>
            <a:ext cx="1248173" cy="228076"/>
          </a:xfrm>
          <a:custGeom>
            <a:avLst/>
            <a:gdLst>
              <a:gd name="connsiteX0" fmla="*/ 0 w 705556"/>
              <a:gd name="connsiteY0" fmla="*/ 531518 h 531518"/>
              <a:gd name="connsiteX1" fmla="*/ 225778 w 705556"/>
              <a:gd name="connsiteY1" fmla="*/ 399814 h 531518"/>
              <a:gd name="connsiteX2" fmla="*/ 620889 w 705556"/>
              <a:gd name="connsiteY2" fmla="*/ 428036 h 531518"/>
              <a:gd name="connsiteX3" fmla="*/ 536222 w 705556"/>
              <a:gd name="connsiteY3" fmla="*/ 61148 h 531518"/>
              <a:gd name="connsiteX4" fmla="*/ 705556 w 705556"/>
              <a:gd name="connsiteY4" fmla="*/ 61148 h 531518"/>
              <a:gd name="connsiteX0" fmla="*/ 0 w 705556"/>
              <a:gd name="connsiteY0" fmla="*/ 531518 h 531518"/>
              <a:gd name="connsiteX1" fmla="*/ 225778 w 705556"/>
              <a:gd name="connsiteY1" fmla="*/ 399814 h 531518"/>
              <a:gd name="connsiteX2" fmla="*/ 620889 w 705556"/>
              <a:gd name="connsiteY2" fmla="*/ 428036 h 531518"/>
              <a:gd name="connsiteX3" fmla="*/ 536222 w 705556"/>
              <a:gd name="connsiteY3" fmla="*/ 61148 h 531518"/>
              <a:gd name="connsiteX4" fmla="*/ 705556 w 705556"/>
              <a:gd name="connsiteY4" fmla="*/ 61148 h 531518"/>
              <a:gd name="connsiteX0" fmla="*/ 0 w 785357"/>
              <a:gd name="connsiteY0" fmla="*/ 531518 h 531518"/>
              <a:gd name="connsiteX1" fmla="*/ 225778 w 785357"/>
              <a:gd name="connsiteY1" fmla="*/ 399814 h 531518"/>
              <a:gd name="connsiteX2" fmla="*/ 620889 w 785357"/>
              <a:gd name="connsiteY2" fmla="*/ 428036 h 531518"/>
              <a:gd name="connsiteX3" fmla="*/ 536222 w 785357"/>
              <a:gd name="connsiteY3" fmla="*/ 61148 h 531518"/>
              <a:gd name="connsiteX4" fmla="*/ 705556 w 785357"/>
              <a:gd name="connsiteY4" fmla="*/ 61148 h 531518"/>
              <a:gd name="connsiteX0" fmla="*/ 0 w 785357"/>
              <a:gd name="connsiteY0" fmla="*/ 573256 h 573256"/>
              <a:gd name="connsiteX1" fmla="*/ 225778 w 785357"/>
              <a:gd name="connsiteY1" fmla="*/ 441552 h 573256"/>
              <a:gd name="connsiteX2" fmla="*/ 620889 w 785357"/>
              <a:gd name="connsiteY2" fmla="*/ 469774 h 573256"/>
              <a:gd name="connsiteX3" fmla="*/ 536222 w 785357"/>
              <a:gd name="connsiteY3" fmla="*/ 102886 h 573256"/>
              <a:gd name="connsiteX4" fmla="*/ 705556 w 785357"/>
              <a:gd name="connsiteY4" fmla="*/ 0 h 573256"/>
              <a:gd name="connsiteX0" fmla="*/ 0 w 785357"/>
              <a:gd name="connsiteY0" fmla="*/ 573256 h 573256"/>
              <a:gd name="connsiteX1" fmla="*/ 225778 w 785357"/>
              <a:gd name="connsiteY1" fmla="*/ 441552 h 573256"/>
              <a:gd name="connsiteX2" fmla="*/ 620889 w 785357"/>
              <a:gd name="connsiteY2" fmla="*/ 469774 h 573256"/>
              <a:gd name="connsiteX3" fmla="*/ 419580 w 785357"/>
              <a:gd name="connsiteY3" fmla="*/ 102886 h 573256"/>
              <a:gd name="connsiteX4" fmla="*/ 705556 w 785357"/>
              <a:gd name="connsiteY4" fmla="*/ 0 h 573256"/>
              <a:gd name="connsiteX0" fmla="*/ 0 w 705556"/>
              <a:gd name="connsiteY0" fmla="*/ 634763 h 634763"/>
              <a:gd name="connsiteX1" fmla="*/ 225778 w 705556"/>
              <a:gd name="connsiteY1" fmla="*/ 503059 h 634763"/>
              <a:gd name="connsiteX2" fmla="*/ 620889 w 705556"/>
              <a:gd name="connsiteY2" fmla="*/ 531281 h 634763"/>
              <a:gd name="connsiteX3" fmla="*/ 419580 w 705556"/>
              <a:gd name="connsiteY3" fmla="*/ 164393 h 634763"/>
              <a:gd name="connsiteX4" fmla="*/ 705556 w 705556"/>
              <a:gd name="connsiteY4" fmla="*/ 61507 h 634763"/>
              <a:gd name="connsiteX0" fmla="*/ 0 w 705556"/>
              <a:gd name="connsiteY0" fmla="*/ 528495 h 528495"/>
              <a:gd name="connsiteX1" fmla="*/ 225778 w 705556"/>
              <a:gd name="connsiteY1" fmla="*/ 396791 h 528495"/>
              <a:gd name="connsiteX2" fmla="*/ 620889 w 705556"/>
              <a:gd name="connsiteY2" fmla="*/ 425013 h 528495"/>
              <a:gd name="connsiteX3" fmla="*/ 419580 w 705556"/>
              <a:gd name="connsiteY3" fmla="*/ 58125 h 528495"/>
              <a:gd name="connsiteX4" fmla="*/ 705556 w 705556"/>
              <a:gd name="connsiteY4" fmla="*/ 76263 h 528495"/>
              <a:gd name="connsiteX0" fmla="*/ 0 w 1248173"/>
              <a:gd name="connsiteY0" fmla="*/ 487319 h 487319"/>
              <a:gd name="connsiteX1" fmla="*/ 225778 w 1248173"/>
              <a:gd name="connsiteY1" fmla="*/ 355615 h 487319"/>
              <a:gd name="connsiteX2" fmla="*/ 620889 w 1248173"/>
              <a:gd name="connsiteY2" fmla="*/ 383837 h 487319"/>
              <a:gd name="connsiteX3" fmla="*/ 419580 w 1248173"/>
              <a:gd name="connsiteY3" fmla="*/ 16949 h 487319"/>
              <a:gd name="connsiteX4" fmla="*/ 1248173 w 1248173"/>
              <a:gd name="connsiteY4" fmla="*/ 282146 h 487319"/>
              <a:gd name="connsiteX0" fmla="*/ 0 w 1248173"/>
              <a:gd name="connsiteY0" fmla="*/ 205173 h 205173"/>
              <a:gd name="connsiteX1" fmla="*/ 225778 w 1248173"/>
              <a:gd name="connsiteY1" fmla="*/ 73469 h 205173"/>
              <a:gd name="connsiteX2" fmla="*/ 620889 w 1248173"/>
              <a:gd name="connsiteY2" fmla="*/ 101691 h 205173"/>
              <a:gd name="connsiteX3" fmla="*/ 1248173 w 1248173"/>
              <a:gd name="connsiteY3" fmla="*/ 0 h 205173"/>
              <a:gd name="connsiteX0" fmla="*/ 0 w 1248173"/>
              <a:gd name="connsiteY0" fmla="*/ 219967 h 219967"/>
              <a:gd name="connsiteX1" fmla="*/ 225778 w 1248173"/>
              <a:gd name="connsiteY1" fmla="*/ 88263 h 219967"/>
              <a:gd name="connsiteX2" fmla="*/ 620889 w 1248173"/>
              <a:gd name="connsiteY2" fmla="*/ 12245 h 219967"/>
              <a:gd name="connsiteX3" fmla="*/ 1248173 w 1248173"/>
              <a:gd name="connsiteY3" fmla="*/ 14794 h 219967"/>
              <a:gd name="connsiteX0" fmla="*/ 0 w 1248173"/>
              <a:gd name="connsiteY0" fmla="*/ 205173 h 205173"/>
              <a:gd name="connsiteX1" fmla="*/ 225778 w 1248173"/>
              <a:gd name="connsiteY1" fmla="*/ 73469 h 205173"/>
              <a:gd name="connsiteX2" fmla="*/ 1248173 w 1248173"/>
              <a:gd name="connsiteY2" fmla="*/ 0 h 205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8173" h="205173">
                <a:moveTo>
                  <a:pt x="0" y="205173"/>
                </a:moveTo>
                <a:cubicBezTo>
                  <a:pt x="61148" y="147944"/>
                  <a:pt x="17749" y="107664"/>
                  <a:pt x="225778" y="73469"/>
                </a:cubicBezTo>
                <a:cubicBezTo>
                  <a:pt x="433807" y="39274"/>
                  <a:pt x="1035174" y="15306"/>
                  <a:pt x="1248173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Freeform 11"/>
          <p:cNvSpPr>
            <a:spLocks/>
          </p:cNvSpPr>
          <p:nvPr/>
        </p:nvSpPr>
        <p:spPr bwMode="auto">
          <a:xfrm>
            <a:off x="4519377" y="5183999"/>
            <a:ext cx="599553" cy="28043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  <a:gd name="connsiteX0" fmla="*/ 0 w 2435"/>
              <a:gd name="connsiteY0" fmla="*/ 1008 h 1008"/>
              <a:gd name="connsiteX1" fmla="*/ 2435 w 2435"/>
              <a:gd name="connsiteY1" fmla="*/ 838 h 1008"/>
              <a:gd name="connsiteX0" fmla="*/ 0 w 1823"/>
              <a:gd name="connsiteY0" fmla="*/ 1008 h 1901"/>
              <a:gd name="connsiteX1" fmla="*/ 528 w 1823"/>
              <a:gd name="connsiteY1" fmla="*/ 1901 h 1901"/>
              <a:gd name="connsiteX0" fmla="*/ 1206 w 1734"/>
              <a:gd name="connsiteY0" fmla="*/ 0 h 893"/>
              <a:gd name="connsiteX1" fmla="*/ 1734 w 1734"/>
              <a:gd name="connsiteY1" fmla="*/ 893 h 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34" h="893">
                <a:moveTo>
                  <a:pt x="1206" y="0"/>
                </a:moveTo>
                <a:cubicBezTo>
                  <a:pt x="0" y="448"/>
                  <a:pt x="1214" y="534"/>
                  <a:pt x="1734" y="893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5" name="Freeform 134"/>
          <p:cNvSpPr/>
          <p:nvPr/>
        </p:nvSpPr>
        <p:spPr>
          <a:xfrm>
            <a:off x="1788975" y="4778963"/>
            <a:ext cx="5901580" cy="978370"/>
          </a:xfrm>
          <a:custGeom>
            <a:avLst/>
            <a:gdLst>
              <a:gd name="connsiteX0" fmla="*/ 5671099 w 5901580"/>
              <a:gd name="connsiteY0" fmla="*/ 978370 h 978370"/>
              <a:gd name="connsiteX1" fmla="*/ 5379469 w 5901580"/>
              <a:gd name="connsiteY1" fmla="*/ 517407 h 978370"/>
              <a:gd name="connsiteX2" fmla="*/ 2538432 w 5901580"/>
              <a:gd name="connsiteY2" fmla="*/ 329259 h 978370"/>
              <a:gd name="connsiteX3" fmla="*/ 318284 w 5901580"/>
              <a:gd name="connsiteY3" fmla="*/ 291630 h 978370"/>
              <a:gd name="connsiteX4" fmla="*/ 628729 w 5901580"/>
              <a:gd name="connsiteY4" fmla="*/ 0 h 97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1580" h="978370">
                <a:moveTo>
                  <a:pt x="5671099" y="978370"/>
                </a:moveTo>
                <a:cubicBezTo>
                  <a:pt x="5786339" y="801981"/>
                  <a:pt x="5901580" y="625592"/>
                  <a:pt x="5379469" y="517407"/>
                </a:cubicBezTo>
                <a:cubicBezTo>
                  <a:pt x="4857358" y="409222"/>
                  <a:pt x="3381963" y="366888"/>
                  <a:pt x="2538432" y="329259"/>
                </a:cubicBezTo>
                <a:cubicBezTo>
                  <a:pt x="1694901" y="291630"/>
                  <a:pt x="636568" y="346507"/>
                  <a:pt x="318284" y="291630"/>
                </a:cubicBezTo>
                <a:cubicBezTo>
                  <a:pt x="0" y="236754"/>
                  <a:pt x="628729" y="0"/>
                  <a:pt x="628729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5"/>
          <p:cNvSpPr/>
          <p:nvPr/>
        </p:nvSpPr>
        <p:spPr>
          <a:xfrm>
            <a:off x="1392298" y="4049817"/>
            <a:ext cx="7238726" cy="1462924"/>
          </a:xfrm>
          <a:custGeom>
            <a:avLst/>
            <a:gdLst>
              <a:gd name="connsiteX0" fmla="*/ 6773333 w 7568259"/>
              <a:gd name="connsiteY0" fmla="*/ 0 h 790222"/>
              <a:gd name="connsiteX1" fmla="*/ 6594592 w 7568259"/>
              <a:gd name="connsiteY1" fmla="*/ 395111 h 790222"/>
              <a:gd name="connsiteX2" fmla="*/ 931333 w 7568259"/>
              <a:gd name="connsiteY2" fmla="*/ 460962 h 790222"/>
              <a:gd name="connsiteX3" fmla="*/ 1006592 w 7568259"/>
              <a:gd name="connsiteY3" fmla="*/ 790222 h 790222"/>
              <a:gd name="connsiteX0" fmla="*/ 7747369 w 8144832"/>
              <a:gd name="connsiteY0" fmla="*/ 0 h 1462924"/>
              <a:gd name="connsiteX1" fmla="*/ 6594592 w 8144832"/>
              <a:gd name="connsiteY1" fmla="*/ 1067813 h 1462924"/>
              <a:gd name="connsiteX2" fmla="*/ 931333 w 8144832"/>
              <a:gd name="connsiteY2" fmla="*/ 1133664 h 1462924"/>
              <a:gd name="connsiteX3" fmla="*/ 1006592 w 8144832"/>
              <a:gd name="connsiteY3" fmla="*/ 1462924 h 146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44832" h="1462924">
                <a:moveTo>
                  <a:pt x="7747369" y="0"/>
                </a:moveTo>
                <a:cubicBezTo>
                  <a:pt x="8144832" y="159142"/>
                  <a:pt x="7730598" y="878869"/>
                  <a:pt x="6594592" y="1067813"/>
                </a:cubicBezTo>
                <a:cubicBezTo>
                  <a:pt x="5458586" y="1256757"/>
                  <a:pt x="1862666" y="1067812"/>
                  <a:pt x="931333" y="1133664"/>
                </a:cubicBezTo>
                <a:cubicBezTo>
                  <a:pt x="0" y="1199516"/>
                  <a:pt x="1006592" y="1462924"/>
                  <a:pt x="1006592" y="1462924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11"/>
          <p:cNvSpPr>
            <a:spLocks/>
          </p:cNvSpPr>
          <p:nvPr/>
        </p:nvSpPr>
        <p:spPr bwMode="auto">
          <a:xfrm>
            <a:off x="6030101" y="3772242"/>
            <a:ext cx="799584" cy="677567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463"/>
              <a:gd name="connsiteY0" fmla="*/ 1562 h 1562"/>
              <a:gd name="connsiteX1" fmla="*/ 4463 w 4463"/>
              <a:gd name="connsiteY1" fmla="*/ 158 h 1562"/>
              <a:gd name="connsiteX0" fmla="*/ 0 w 7159"/>
              <a:gd name="connsiteY0" fmla="*/ 2209 h 2209"/>
              <a:gd name="connsiteX1" fmla="*/ 7159 w 7159"/>
              <a:gd name="connsiteY1" fmla="*/ 158 h 2209"/>
              <a:gd name="connsiteX0" fmla="*/ 0 w 7159"/>
              <a:gd name="connsiteY0" fmla="*/ 2073 h 2073"/>
              <a:gd name="connsiteX1" fmla="*/ 7159 w 7159"/>
              <a:gd name="connsiteY1" fmla="*/ 22 h 2073"/>
              <a:gd name="connsiteX0" fmla="*/ 0 w 4001"/>
              <a:gd name="connsiteY0" fmla="*/ 2073 h 2073"/>
              <a:gd name="connsiteX1" fmla="*/ 4001 w 4001"/>
              <a:gd name="connsiteY1" fmla="*/ 22 h 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01" h="2073">
                <a:moveTo>
                  <a:pt x="0" y="2073"/>
                </a:moveTo>
                <a:cubicBezTo>
                  <a:pt x="1823" y="1065"/>
                  <a:pt x="2259" y="0"/>
                  <a:pt x="4001" y="22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11"/>
          <p:cNvSpPr>
            <a:spLocks/>
          </p:cNvSpPr>
          <p:nvPr/>
        </p:nvSpPr>
        <p:spPr bwMode="auto">
          <a:xfrm>
            <a:off x="1345432" y="3674203"/>
            <a:ext cx="2550588" cy="544212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5823"/>
              <a:gd name="connsiteY0" fmla="*/ 1008 h 1498"/>
              <a:gd name="connsiteX1" fmla="*/ 5823 w 5823"/>
              <a:gd name="connsiteY1" fmla="*/ 1498 h 1498"/>
              <a:gd name="connsiteX0" fmla="*/ 0 w 5823"/>
              <a:gd name="connsiteY0" fmla="*/ 279 h 769"/>
              <a:gd name="connsiteX1" fmla="*/ 5823 w 5823"/>
              <a:gd name="connsiteY1" fmla="*/ 769 h 769"/>
              <a:gd name="connsiteX0" fmla="*/ 0 w 5823"/>
              <a:gd name="connsiteY0" fmla="*/ 279 h 769"/>
              <a:gd name="connsiteX1" fmla="*/ 5823 w 5823"/>
              <a:gd name="connsiteY1" fmla="*/ 769 h 769"/>
              <a:gd name="connsiteX0" fmla="*/ 0 w 7204"/>
              <a:gd name="connsiteY0" fmla="*/ 508 h 508"/>
              <a:gd name="connsiteX1" fmla="*/ 7204 w 7204"/>
              <a:gd name="connsiteY1" fmla="*/ 158 h 508"/>
              <a:gd name="connsiteX0" fmla="*/ 0 w 7204"/>
              <a:gd name="connsiteY0" fmla="*/ 1665 h 1665"/>
              <a:gd name="connsiteX1" fmla="*/ 7204 w 7204"/>
              <a:gd name="connsiteY1" fmla="*/ 1315 h 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04" h="1665">
                <a:moveTo>
                  <a:pt x="0" y="1665"/>
                </a:moveTo>
                <a:cubicBezTo>
                  <a:pt x="1994" y="0"/>
                  <a:pt x="6579" y="1157"/>
                  <a:pt x="7204" y="1315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11"/>
          <p:cNvSpPr>
            <a:spLocks/>
          </p:cNvSpPr>
          <p:nvPr/>
        </p:nvSpPr>
        <p:spPr bwMode="auto">
          <a:xfrm>
            <a:off x="1869958" y="5776114"/>
            <a:ext cx="1985522" cy="24840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5823"/>
              <a:gd name="connsiteY0" fmla="*/ 1008 h 1498"/>
              <a:gd name="connsiteX1" fmla="*/ 5823 w 5823"/>
              <a:gd name="connsiteY1" fmla="*/ 1498 h 1498"/>
              <a:gd name="connsiteX0" fmla="*/ 0 w 5823"/>
              <a:gd name="connsiteY0" fmla="*/ 279 h 769"/>
              <a:gd name="connsiteX1" fmla="*/ 5823 w 5823"/>
              <a:gd name="connsiteY1" fmla="*/ 769 h 769"/>
              <a:gd name="connsiteX0" fmla="*/ 0 w 5823"/>
              <a:gd name="connsiteY0" fmla="*/ 279 h 769"/>
              <a:gd name="connsiteX1" fmla="*/ 5823 w 5823"/>
              <a:gd name="connsiteY1" fmla="*/ 769 h 769"/>
              <a:gd name="connsiteX0" fmla="*/ 0 w 5608"/>
              <a:gd name="connsiteY0" fmla="*/ 279 h 536"/>
              <a:gd name="connsiteX1" fmla="*/ 5608 w 5608"/>
              <a:gd name="connsiteY1" fmla="*/ 536 h 536"/>
              <a:gd name="connsiteX0" fmla="*/ 0 w 5608"/>
              <a:gd name="connsiteY0" fmla="*/ 503 h 760"/>
              <a:gd name="connsiteX1" fmla="*/ 5608 w 5608"/>
              <a:gd name="connsiteY1" fmla="*/ 760 h 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608" h="760">
                <a:moveTo>
                  <a:pt x="0" y="503"/>
                </a:moveTo>
                <a:cubicBezTo>
                  <a:pt x="1687" y="0"/>
                  <a:pt x="4983" y="602"/>
                  <a:pt x="5608" y="760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6201477" y="6269436"/>
            <a:ext cx="259439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4F81BD"/>
                </a:solidFill>
              </a:rPr>
              <a:t>NOR Compression</a:t>
            </a:r>
            <a:endParaRPr lang="en-US" sz="2000" b="1" i="1" dirty="0">
              <a:solidFill>
                <a:srgbClr val="4F81BD"/>
              </a:solidFill>
            </a:endParaRPr>
          </a:p>
        </p:txBody>
      </p:sp>
      <p:sp>
        <p:nvSpPr>
          <p:cNvPr id="78" name="AutoShape 24"/>
          <p:cNvSpPr>
            <a:spLocks noChangeArrowheads="1"/>
          </p:cNvSpPr>
          <p:nvPr/>
        </p:nvSpPr>
        <p:spPr bwMode="auto">
          <a:xfrm>
            <a:off x="4895368" y="6056794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82" name="Freeform 11"/>
          <p:cNvSpPr>
            <a:spLocks/>
          </p:cNvSpPr>
          <p:nvPr/>
        </p:nvSpPr>
        <p:spPr bwMode="auto">
          <a:xfrm>
            <a:off x="4347266" y="5706882"/>
            <a:ext cx="335044" cy="204126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  <a:gd name="connsiteX0" fmla="*/ 0 w 2435"/>
              <a:gd name="connsiteY0" fmla="*/ 1008 h 1008"/>
              <a:gd name="connsiteX1" fmla="*/ 2435 w 2435"/>
              <a:gd name="connsiteY1" fmla="*/ 838 h 1008"/>
              <a:gd name="connsiteX0" fmla="*/ 0 w 1823"/>
              <a:gd name="connsiteY0" fmla="*/ 1008 h 1901"/>
              <a:gd name="connsiteX1" fmla="*/ 528 w 1823"/>
              <a:gd name="connsiteY1" fmla="*/ 1901 h 1901"/>
              <a:gd name="connsiteX0" fmla="*/ 1206 w 1734"/>
              <a:gd name="connsiteY0" fmla="*/ 0 h 893"/>
              <a:gd name="connsiteX1" fmla="*/ 1734 w 1734"/>
              <a:gd name="connsiteY1" fmla="*/ 893 h 893"/>
              <a:gd name="connsiteX0" fmla="*/ 1206 w 2175"/>
              <a:gd name="connsiteY0" fmla="*/ 0 h 650"/>
              <a:gd name="connsiteX1" fmla="*/ 2175 w 2175"/>
              <a:gd name="connsiteY1" fmla="*/ 650 h 650"/>
              <a:gd name="connsiteX0" fmla="*/ 0 w 969"/>
              <a:gd name="connsiteY0" fmla="*/ 0 h 894"/>
              <a:gd name="connsiteX1" fmla="*/ 969 w 969"/>
              <a:gd name="connsiteY1" fmla="*/ 650 h 894"/>
              <a:gd name="connsiteX0" fmla="*/ 0 w 969"/>
              <a:gd name="connsiteY0" fmla="*/ 0 h 650"/>
              <a:gd name="connsiteX1" fmla="*/ 969 w 969"/>
              <a:gd name="connsiteY1" fmla="*/ 650 h 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9" h="650">
                <a:moveTo>
                  <a:pt x="0" y="0"/>
                </a:moveTo>
                <a:cubicBezTo>
                  <a:pt x="106" y="525"/>
                  <a:pt x="449" y="291"/>
                  <a:pt x="969" y="650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non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3" name="Freeform 82"/>
          <p:cNvSpPr/>
          <p:nvPr/>
        </p:nvSpPr>
        <p:spPr>
          <a:xfrm>
            <a:off x="3706519" y="5305778"/>
            <a:ext cx="1618074" cy="630296"/>
          </a:xfrm>
          <a:custGeom>
            <a:avLst/>
            <a:gdLst>
              <a:gd name="connsiteX0" fmla="*/ 0 w 1618074"/>
              <a:gd name="connsiteY0" fmla="*/ 141111 h 630296"/>
              <a:gd name="connsiteX1" fmla="*/ 272814 w 1618074"/>
              <a:gd name="connsiteY1" fmla="*/ 9407 h 630296"/>
              <a:gd name="connsiteX2" fmla="*/ 950148 w 1618074"/>
              <a:gd name="connsiteY2" fmla="*/ 84666 h 630296"/>
              <a:gd name="connsiteX3" fmla="*/ 1204148 w 1618074"/>
              <a:gd name="connsiteY3" fmla="*/ 489185 h 630296"/>
              <a:gd name="connsiteX4" fmla="*/ 1618074 w 1618074"/>
              <a:gd name="connsiteY4" fmla="*/ 630296 h 63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8074" h="630296">
                <a:moveTo>
                  <a:pt x="0" y="141111"/>
                </a:moveTo>
                <a:cubicBezTo>
                  <a:pt x="57228" y="79962"/>
                  <a:pt x="114456" y="18814"/>
                  <a:pt x="272814" y="9407"/>
                </a:cubicBezTo>
                <a:cubicBezTo>
                  <a:pt x="431172" y="0"/>
                  <a:pt x="794926" y="4703"/>
                  <a:pt x="950148" y="84666"/>
                </a:cubicBezTo>
                <a:cubicBezTo>
                  <a:pt x="1105370" y="164629"/>
                  <a:pt x="1092827" y="398247"/>
                  <a:pt x="1204148" y="489185"/>
                </a:cubicBezTo>
                <a:cubicBezTo>
                  <a:pt x="1315469" y="580123"/>
                  <a:pt x="1618074" y="630296"/>
                  <a:pt x="1618074" y="630296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eeform 11"/>
          <p:cNvSpPr>
            <a:spLocks/>
          </p:cNvSpPr>
          <p:nvPr/>
        </p:nvSpPr>
        <p:spPr bwMode="auto">
          <a:xfrm>
            <a:off x="5130673" y="5686799"/>
            <a:ext cx="1684104" cy="644227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4351 w 8173"/>
              <a:gd name="connsiteY0" fmla="*/ 309 h 1157"/>
              <a:gd name="connsiteX1" fmla="*/ 0 w 8173"/>
              <a:gd name="connsiteY1" fmla="*/ 1157 h 1157"/>
              <a:gd name="connsiteX2" fmla="*/ 8173 w 8173"/>
              <a:gd name="connsiteY2" fmla="*/ 158 h 1157"/>
              <a:gd name="connsiteX0" fmla="*/ 4351 w 8173"/>
              <a:gd name="connsiteY0" fmla="*/ 309 h 1157"/>
              <a:gd name="connsiteX1" fmla="*/ 0 w 8173"/>
              <a:gd name="connsiteY1" fmla="*/ 1157 h 1157"/>
              <a:gd name="connsiteX2" fmla="*/ 8173 w 8173"/>
              <a:gd name="connsiteY2" fmla="*/ 158 h 1157"/>
              <a:gd name="connsiteX0" fmla="*/ 2 w 9954"/>
              <a:gd name="connsiteY0" fmla="*/ 309 h 1157"/>
              <a:gd name="connsiteX1" fmla="*/ 1781 w 9954"/>
              <a:gd name="connsiteY1" fmla="*/ 1157 h 1157"/>
              <a:gd name="connsiteX2" fmla="*/ 9954 w 9954"/>
              <a:gd name="connsiteY2" fmla="*/ 158 h 1157"/>
              <a:gd name="connsiteX0" fmla="*/ 2 w 9954"/>
              <a:gd name="connsiteY0" fmla="*/ 309 h 1157"/>
              <a:gd name="connsiteX1" fmla="*/ 3572 w 9954"/>
              <a:gd name="connsiteY1" fmla="*/ 1157 h 1157"/>
              <a:gd name="connsiteX2" fmla="*/ 9954 w 9954"/>
              <a:gd name="connsiteY2" fmla="*/ 158 h 1157"/>
              <a:gd name="connsiteX0" fmla="*/ 2 w 9954"/>
              <a:gd name="connsiteY0" fmla="*/ 151 h 1453"/>
              <a:gd name="connsiteX1" fmla="*/ 3572 w 9954"/>
              <a:gd name="connsiteY1" fmla="*/ 999 h 1453"/>
              <a:gd name="connsiteX2" fmla="*/ 6640 w 9954"/>
              <a:gd name="connsiteY2" fmla="*/ 1287 h 1453"/>
              <a:gd name="connsiteX3" fmla="*/ 9954 w 9954"/>
              <a:gd name="connsiteY3" fmla="*/ 0 h 145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6640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6640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7847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7847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502 h 2294"/>
              <a:gd name="connsiteX1" fmla="*/ 3572 w 9954"/>
              <a:gd name="connsiteY1" fmla="*/ 1350 h 2294"/>
              <a:gd name="connsiteX2" fmla="*/ 7847 w 9954"/>
              <a:gd name="connsiteY2" fmla="*/ 1638 h 2294"/>
              <a:gd name="connsiteX3" fmla="*/ 9954 w 9954"/>
              <a:gd name="connsiteY3" fmla="*/ 351 h 2294"/>
              <a:gd name="connsiteX0" fmla="*/ 2 w 9954"/>
              <a:gd name="connsiteY0" fmla="*/ 502 h 2294"/>
              <a:gd name="connsiteX1" fmla="*/ 3572 w 9954"/>
              <a:gd name="connsiteY1" fmla="*/ 1350 h 2294"/>
              <a:gd name="connsiteX2" fmla="*/ 7847 w 9954"/>
              <a:gd name="connsiteY2" fmla="*/ 1638 h 2294"/>
              <a:gd name="connsiteX3" fmla="*/ 9954 w 9954"/>
              <a:gd name="connsiteY3" fmla="*/ 351 h 2294"/>
              <a:gd name="connsiteX0" fmla="*/ 2 w 9954"/>
              <a:gd name="connsiteY0" fmla="*/ 179 h 1971"/>
              <a:gd name="connsiteX1" fmla="*/ 3572 w 9954"/>
              <a:gd name="connsiteY1" fmla="*/ 1027 h 1971"/>
              <a:gd name="connsiteX2" fmla="*/ 7847 w 9954"/>
              <a:gd name="connsiteY2" fmla="*/ 1315 h 1971"/>
              <a:gd name="connsiteX3" fmla="*/ 9954 w 9954"/>
              <a:gd name="connsiteY3" fmla="*/ 28 h 1971"/>
              <a:gd name="connsiteX0" fmla="*/ 2 w 8429"/>
              <a:gd name="connsiteY0" fmla="*/ 1112 h 1971"/>
              <a:gd name="connsiteX1" fmla="*/ 2047 w 8429"/>
              <a:gd name="connsiteY1" fmla="*/ 1027 h 1971"/>
              <a:gd name="connsiteX2" fmla="*/ 6322 w 8429"/>
              <a:gd name="connsiteY2" fmla="*/ 1315 h 1971"/>
              <a:gd name="connsiteX3" fmla="*/ 8429 w 8429"/>
              <a:gd name="connsiteY3" fmla="*/ 28 h 1971"/>
              <a:gd name="connsiteX0" fmla="*/ 0 w 8427"/>
              <a:gd name="connsiteY0" fmla="*/ 1112 h 1971"/>
              <a:gd name="connsiteX1" fmla="*/ 2045 w 8427"/>
              <a:gd name="connsiteY1" fmla="*/ 1027 h 1971"/>
              <a:gd name="connsiteX2" fmla="*/ 6320 w 8427"/>
              <a:gd name="connsiteY2" fmla="*/ 1315 h 1971"/>
              <a:gd name="connsiteX3" fmla="*/ 8427 w 8427"/>
              <a:gd name="connsiteY3" fmla="*/ 28 h 1971"/>
              <a:gd name="connsiteX0" fmla="*/ 0 w 8427"/>
              <a:gd name="connsiteY0" fmla="*/ 1112 h 1971"/>
              <a:gd name="connsiteX1" fmla="*/ 2045 w 8427"/>
              <a:gd name="connsiteY1" fmla="*/ 1027 h 1971"/>
              <a:gd name="connsiteX2" fmla="*/ 6320 w 8427"/>
              <a:gd name="connsiteY2" fmla="*/ 1315 h 1971"/>
              <a:gd name="connsiteX3" fmla="*/ 8427 w 8427"/>
              <a:gd name="connsiteY3" fmla="*/ 28 h 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27" h="1971">
                <a:moveTo>
                  <a:pt x="0" y="1112"/>
                </a:moveTo>
                <a:cubicBezTo>
                  <a:pt x="933" y="341"/>
                  <a:pt x="2047" y="1025"/>
                  <a:pt x="2045" y="1027"/>
                </a:cubicBezTo>
                <a:cubicBezTo>
                  <a:pt x="3424" y="1599"/>
                  <a:pt x="5369" y="1971"/>
                  <a:pt x="6320" y="1315"/>
                </a:cubicBezTo>
                <a:cubicBezTo>
                  <a:pt x="7042" y="330"/>
                  <a:pt x="7607" y="0"/>
                  <a:pt x="8427" y="28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Slide Number Placeholder 8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AutoShape 20"/>
          <p:cNvSpPr>
            <a:spLocks noChangeArrowheads="1"/>
          </p:cNvSpPr>
          <p:nvPr/>
        </p:nvSpPr>
        <p:spPr bwMode="auto">
          <a:xfrm>
            <a:off x="7864284" y="3788024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E1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11865" y="1112936"/>
            <a:ext cx="8203001" cy="20380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83566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(def 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letfed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+ ((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      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endParaRPr lang="en-US" sz="2400" dirty="0" smtClean="0">
              <a:solidFill>
                <a:srgbClr val="00000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green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aTc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 (</a:t>
            </a:r>
            <a:r>
              <a:rPr lang="en-US" sz="2400" b="1" dirty="0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IPTG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Optimization of Complex Designs</a:t>
            </a:r>
            <a:endParaRPr lang="en-US" dirty="0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241300" y="5024750"/>
            <a:ext cx="1663700" cy="4450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357941" y="4738238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634421" y="477741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1751143" y="3935008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373653" y="3652767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929" y="6330991"/>
            <a:ext cx="6870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Unoptimized</a:t>
            </a:r>
            <a:r>
              <a:rPr lang="en-US" sz="2000" i="1" dirty="0" smtClean="0"/>
              <a:t>: 15 functional units, 13 transcription factors</a:t>
            </a:r>
          </a:p>
        </p:txBody>
      </p:sp>
      <p:sp>
        <p:nvSpPr>
          <p:cNvPr id="44" name="AutoShape 65"/>
          <p:cNvSpPr>
            <a:spLocks noChangeArrowheads="1"/>
          </p:cNvSpPr>
          <p:nvPr/>
        </p:nvSpPr>
        <p:spPr bwMode="auto">
          <a:xfrm>
            <a:off x="4358880" y="3263531"/>
            <a:ext cx="419040" cy="419084"/>
          </a:xfrm>
          <a:prstGeom prst="downArrow">
            <a:avLst>
              <a:gd name="adj1" fmla="val 40009"/>
              <a:gd name="adj2" fmla="val 49926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24"/>
          <p:cNvSpPr>
            <a:spLocks noChangeArrowheads="1"/>
          </p:cNvSpPr>
          <p:nvPr/>
        </p:nvSpPr>
        <p:spPr bwMode="auto">
          <a:xfrm>
            <a:off x="3454950" y="4690341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I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grpSp>
        <p:nvGrpSpPr>
          <p:cNvPr id="3" name="Group 38"/>
          <p:cNvGrpSpPr/>
          <p:nvPr/>
        </p:nvGrpSpPr>
        <p:grpSpPr>
          <a:xfrm>
            <a:off x="6767742" y="5750290"/>
            <a:ext cx="1232640" cy="283923"/>
            <a:chOff x="6876033" y="5005408"/>
            <a:chExt cx="1232640" cy="283923"/>
          </a:xfrm>
        </p:grpSpPr>
        <p:sp>
          <p:nvSpPr>
            <p:cNvPr id="36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G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4" name="Group 61"/>
          <p:cNvGrpSpPr/>
          <p:nvPr/>
        </p:nvGrpSpPr>
        <p:grpSpPr>
          <a:xfrm>
            <a:off x="3855448" y="4154686"/>
            <a:ext cx="1232640" cy="283923"/>
            <a:chOff x="6876033" y="5005408"/>
            <a:chExt cx="1232640" cy="283923"/>
          </a:xfrm>
        </p:grpSpPr>
        <p:sp>
          <p:nvSpPr>
            <p:cNvPr id="63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I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64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65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9" name="Group 65"/>
          <p:cNvGrpSpPr/>
          <p:nvPr/>
        </p:nvGrpSpPr>
        <p:grpSpPr>
          <a:xfrm>
            <a:off x="5377898" y="4434639"/>
            <a:ext cx="1232640" cy="283923"/>
            <a:chOff x="6878854" y="4556677"/>
            <a:chExt cx="1232640" cy="283923"/>
          </a:xfrm>
        </p:grpSpPr>
        <p:sp>
          <p:nvSpPr>
            <p:cNvPr id="67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F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68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sp>
        <p:nvSpPr>
          <p:cNvPr id="75" name="AutoShape 24"/>
          <p:cNvSpPr>
            <a:spLocks noChangeArrowheads="1"/>
          </p:cNvSpPr>
          <p:nvPr/>
        </p:nvSpPr>
        <p:spPr bwMode="auto">
          <a:xfrm>
            <a:off x="7244031" y="3791039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sp>
        <p:nvSpPr>
          <p:cNvPr id="76" name="Line 18"/>
          <p:cNvSpPr>
            <a:spLocks noChangeShapeType="1"/>
          </p:cNvSpPr>
          <p:nvPr/>
        </p:nvSpPr>
        <p:spPr bwMode="auto">
          <a:xfrm>
            <a:off x="6814776" y="4040261"/>
            <a:ext cx="1719623" cy="14065"/>
          </a:xfrm>
          <a:prstGeom prst="line">
            <a:avLst/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9"/>
          <p:cNvSpPr>
            <a:spLocks/>
          </p:cNvSpPr>
          <p:nvPr/>
        </p:nvSpPr>
        <p:spPr bwMode="auto">
          <a:xfrm>
            <a:off x="6931417" y="3766421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Line 18"/>
          <p:cNvSpPr>
            <a:spLocks noChangeShapeType="1"/>
          </p:cNvSpPr>
          <p:nvPr/>
        </p:nvSpPr>
        <p:spPr bwMode="auto">
          <a:xfrm>
            <a:off x="2395403" y="4939563"/>
            <a:ext cx="1719395" cy="14063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81" name="Freeform 19"/>
          <p:cNvSpPr>
            <a:spLocks/>
          </p:cNvSpPr>
          <p:nvPr/>
        </p:nvSpPr>
        <p:spPr bwMode="auto">
          <a:xfrm>
            <a:off x="2512044" y="4665723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96" name="Line 15"/>
          <p:cNvSpPr>
            <a:spLocks noChangeShapeType="1"/>
          </p:cNvSpPr>
          <p:nvPr/>
        </p:nvSpPr>
        <p:spPr bwMode="auto">
          <a:xfrm>
            <a:off x="1759110" y="5526633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16"/>
          <p:cNvSpPr txBox="1">
            <a:spLocks noChangeArrowheads="1"/>
          </p:cNvSpPr>
          <p:nvPr/>
        </p:nvSpPr>
        <p:spPr bwMode="auto">
          <a:xfrm>
            <a:off x="1383585" y="5248843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aTc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99" name="AutoShape 24"/>
          <p:cNvSpPr>
            <a:spLocks noChangeArrowheads="1"/>
          </p:cNvSpPr>
          <p:nvPr/>
        </p:nvSpPr>
        <p:spPr bwMode="auto">
          <a:xfrm>
            <a:off x="3454950" y="547659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108" name="Line 18"/>
          <p:cNvSpPr>
            <a:spLocks noChangeShapeType="1"/>
          </p:cNvSpPr>
          <p:nvPr/>
        </p:nvSpPr>
        <p:spPr bwMode="auto">
          <a:xfrm>
            <a:off x="2378404" y="5712936"/>
            <a:ext cx="2345996" cy="19188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09" name="Freeform 19"/>
          <p:cNvSpPr>
            <a:spLocks/>
          </p:cNvSpPr>
          <p:nvPr/>
        </p:nvSpPr>
        <p:spPr bwMode="auto">
          <a:xfrm>
            <a:off x="2495045" y="543909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12" name="Line 18"/>
          <p:cNvSpPr>
            <a:spLocks noChangeShapeType="1"/>
          </p:cNvSpPr>
          <p:nvPr/>
        </p:nvSpPr>
        <p:spPr bwMode="auto">
          <a:xfrm>
            <a:off x="3832298" y="6296164"/>
            <a:ext cx="1730302" cy="14152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13" name="Freeform 19"/>
          <p:cNvSpPr>
            <a:spLocks/>
          </p:cNvSpPr>
          <p:nvPr/>
        </p:nvSpPr>
        <p:spPr bwMode="auto">
          <a:xfrm>
            <a:off x="3948938" y="6008212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17" name="AutoShape 10"/>
          <p:cNvSpPr>
            <a:spLocks noChangeArrowheads="1"/>
          </p:cNvSpPr>
          <p:nvPr/>
        </p:nvSpPr>
        <p:spPr bwMode="auto">
          <a:xfrm>
            <a:off x="1244226" y="477896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TetR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118" name="Freeform 11"/>
          <p:cNvSpPr>
            <a:spLocks/>
          </p:cNvSpPr>
          <p:nvPr/>
        </p:nvSpPr>
        <p:spPr bwMode="auto">
          <a:xfrm>
            <a:off x="1288255" y="5042371"/>
            <a:ext cx="2537916" cy="110214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726"/>
              <a:gd name="connsiteY0" fmla="*/ 1008 h 3960"/>
              <a:gd name="connsiteX1" fmla="*/ 2726 w 2726"/>
              <a:gd name="connsiteY1" fmla="*/ 3960 h 3960"/>
              <a:gd name="connsiteX0" fmla="*/ 612 w 3338"/>
              <a:gd name="connsiteY0" fmla="*/ 0 h 3372"/>
              <a:gd name="connsiteX1" fmla="*/ 3338 w 3338"/>
              <a:gd name="connsiteY1" fmla="*/ 2952 h 3372"/>
              <a:gd name="connsiteX0" fmla="*/ 612 w 7771"/>
              <a:gd name="connsiteY0" fmla="*/ 0 h 3372"/>
              <a:gd name="connsiteX1" fmla="*/ 7771 w 7771"/>
              <a:gd name="connsiteY1" fmla="*/ 2952 h 3372"/>
              <a:gd name="connsiteX0" fmla="*/ 612 w 7771"/>
              <a:gd name="connsiteY0" fmla="*/ 0 h 3372"/>
              <a:gd name="connsiteX1" fmla="*/ 7771 w 7771"/>
              <a:gd name="connsiteY1" fmla="*/ 2952 h 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71" h="3372">
                <a:moveTo>
                  <a:pt x="612" y="0"/>
                </a:moveTo>
                <a:cubicBezTo>
                  <a:pt x="0" y="3372"/>
                  <a:pt x="2134" y="2995"/>
                  <a:pt x="7771" y="2952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1"/>
          <p:cNvSpPr>
            <a:spLocks/>
          </p:cNvSpPr>
          <p:nvPr/>
        </p:nvSpPr>
        <p:spPr bwMode="auto">
          <a:xfrm>
            <a:off x="902998" y="4114800"/>
            <a:ext cx="2983202" cy="675874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509"/>
              <a:gd name="connsiteY0" fmla="*/ 2316 h 2316"/>
              <a:gd name="connsiteX1" fmla="*/ 4509 w 4509"/>
              <a:gd name="connsiteY1" fmla="*/ 158 h 2316"/>
              <a:gd name="connsiteX0" fmla="*/ 0 w 4509"/>
              <a:gd name="connsiteY0" fmla="*/ 2316 h 2316"/>
              <a:gd name="connsiteX1" fmla="*/ 4509 w 4509"/>
              <a:gd name="connsiteY1" fmla="*/ 158 h 2316"/>
              <a:gd name="connsiteX0" fmla="*/ 0 w 4509"/>
              <a:gd name="connsiteY0" fmla="*/ 2316 h 2316"/>
              <a:gd name="connsiteX1" fmla="*/ 4509 w 4509"/>
              <a:gd name="connsiteY1" fmla="*/ 158 h 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09" h="2316">
                <a:moveTo>
                  <a:pt x="0" y="2316"/>
                </a:moveTo>
                <a:cubicBezTo>
                  <a:pt x="115" y="41"/>
                  <a:pt x="3884" y="0"/>
                  <a:pt x="4509" y="158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11"/>
          <p:cNvSpPr>
            <a:spLocks/>
          </p:cNvSpPr>
          <p:nvPr/>
        </p:nvSpPr>
        <p:spPr bwMode="auto">
          <a:xfrm>
            <a:off x="4529828" y="3844876"/>
            <a:ext cx="918000" cy="568099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55" h="1809">
                <a:moveTo>
                  <a:pt x="0" y="1008"/>
                </a:moveTo>
                <a:cubicBezTo>
                  <a:pt x="1823" y="0"/>
                  <a:pt x="2135" y="1450"/>
                  <a:pt x="2655" y="1809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9" name="Freeform 128"/>
          <p:cNvSpPr/>
          <p:nvPr/>
        </p:nvSpPr>
        <p:spPr>
          <a:xfrm>
            <a:off x="3720467" y="4153371"/>
            <a:ext cx="1572593" cy="531518"/>
          </a:xfrm>
          <a:custGeom>
            <a:avLst/>
            <a:gdLst>
              <a:gd name="connsiteX0" fmla="*/ 0 w 705556"/>
              <a:gd name="connsiteY0" fmla="*/ 531518 h 531518"/>
              <a:gd name="connsiteX1" fmla="*/ 225778 w 705556"/>
              <a:gd name="connsiteY1" fmla="*/ 399814 h 531518"/>
              <a:gd name="connsiteX2" fmla="*/ 620889 w 705556"/>
              <a:gd name="connsiteY2" fmla="*/ 428036 h 531518"/>
              <a:gd name="connsiteX3" fmla="*/ 536222 w 705556"/>
              <a:gd name="connsiteY3" fmla="*/ 61148 h 531518"/>
              <a:gd name="connsiteX4" fmla="*/ 705556 w 705556"/>
              <a:gd name="connsiteY4" fmla="*/ 61148 h 531518"/>
              <a:gd name="connsiteX0" fmla="*/ 0 w 1538273"/>
              <a:gd name="connsiteY0" fmla="*/ 531518 h 531518"/>
              <a:gd name="connsiteX1" fmla="*/ 1058495 w 1538273"/>
              <a:gd name="connsiteY1" fmla="*/ 399814 h 531518"/>
              <a:gd name="connsiteX2" fmla="*/ 1453606 w 1538273"/>
              <a:gd name="connsiteY2" fmla="*/ 428036 h 531518"/>
              <a:gd name="connsiteX3" fmla="*/ 1368939 w 1538273"/>
              <a:gd name="connsiteY3" fmla="*/ 61148 h 531518"/>
              <a:gd name="connsiteX4" fmla="*/ 1538273 w 1538273"/>
              <a:gd name="connsiteY4" fmla="*/ 61148 h 531518"/>
              <a:gd name="connsiteX0" fmla="*/ 0 w 1572593"/>
              <a:gd name="connsiteY0" fmla="*/ 531518 h 531518"/>
              <a:gd name="connsiteX1" fmla="*/ 655019 w 1572593"/>
              <a:gd name="connsiteY1" fmla="*/ 399814 h 531518"/>
              <a:gd name="connsiteX2" fmla="*/ 1453606 w 1572593"/>
              <a:gd name="connsiteY2" fmla="*/ 428036 h 531518"/>
              <a:gd name="connsiteX3" fmla="*/ 1368939 w 1572593"/>
              <a:gd name="connsiteY3" fmla="*/ 61148 h 531518"/>
              <a:gd name="connsiteX4" fmla="*/ 1538273 w 1572593"/>
              <a:gd name="connsiteY4" fmla="*/ 61148 h 531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2593" h="531518">
                <a:moveTo>
                  <a:pt x="0" y="531518"/>
                </a:moveTo>
                <a:cubicBezTo>
                  <a:pt x="61148" y="474289"/>
                  <a:pt x="412751" y="417061"/>
                  <a:pt x="655019" y="399814"/>
                </a:cubicBezTo>
                <a:cubicBezTo>
                  <a:pt x="897287" y="382567"/>
                  <a:pt x="1334619" y="484480"/>
                  <a:pt x="1453606" y="428036"/>
                </a:cubicBezTo>
                <a:cubicBezTo>
                  <a:pt x="1572593" y="371592"/>
                  <a:pt x="1354828" y="122296"/>
                  <a:pt x="1368939" y="61148"/>
                </a:cubicBezTo>
                <a:cubicBezTo>
                  <a:pt x="1383050" y="0"/>
                  <a:pt x="1538273" y="61148"/>
                  <a:pt x="1538273" y="61148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Freeform 134"/>
          <p:cNvSpPr/>
          <p:nvPr/>
        </p:nvSpPr>
        <p:spPr>
          <a:xfrm>
            <a:off x="1788975" y="4778963"/>
            <a:ext cx="5901580" cy="978370"/>
          </a:xfrm>
          <a:custGeom>
            <a:avLst/>
            <a:gdLst>
              <a:gd name="connsiteX0" fmla="*/ 5671099 w 5901580"/>
              <a:gd name="connsiteY0" fmla="*/ 978370 h 978370"/>
              <a:gd name="connsiteX1" fmla="*/ 5379469 w 5901580"/>
              <a:gd name="connsiteY1" fmla="*/ 517407 h 978370"/>
              <a:gd name="connsiteX2" fmla="*/ 2538432 w 5901580"/>
              <a:gd name="connsiteY2" fmla="*/ 329259 h 978370"/>
              <a:gd name="connsiteX3" fmla="*/ 318284 w 5901580"/>
              <a:gd name="connsiteY3" fmla="*/ 291630 h 978370"/>
              <a:gd name="connsiteX4" fmla="*/ 628729 w 5901580"/>
              <a:gd name="connsiteY4" fmla="*/ 0 h 97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1580" h="978370">
                <a:moveTo>
                  <a:pt x="5671099" y="978370"/>
                </a:moveTo>
                <a:cubicBezTo>
                  <a:pt x="5786339" y="801981"/>
                  <a:pt x="5901580" y="625592"/>
                  <a:pt x="5379469" y="517407"/>
                </a:cubicBezTo>
                <a:cubicBezTo>
                  <a:pt x="4857358" y="409222"/>
                  <a:pt x="3381963" y="366888"/>
                  <a:pt x="2538432" y="329259"/>
                </a:cubicBezTo>
                <a:cubicBezTo>
                  <a:pt x="1694901" y="291630"/>
                  <a:pt x="636568" y="346507"/>
                  <a:pt x="318284" y="291630"/>
                </a:cubicBezTo>
                <a:cubicBezTo>
                  <a:pt x="0" y="236754"/>
                  <a:pt x="628729" y="0"/>
                  <a:pt x="628729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5"/>
          <p:cNvSpPr/>
          <p:nvPr/>
        </p:nvSpPr>
        <p:spPr>
          <a:xfrm>
            <a:off x="1392298" y="4049817"/>
            <a:ext cx="7238726" cy="1462924"/>
          </a:xfrm>
          <a:custGeom>
            <a:avLst/>
            <a:gdLst>
              <a:gd name="connsiteX0" fmla="*/ 6773333 w 7568259"/>
              <a:gd name="connsiteY0" fmla="*/ 0 h 790222"/>
              <a:gd name="connsiteX1" fmla="*/ 6594592 w 7568259"/>
              <a:gd name="connsiteY1" fmla="*/ 395111 h 790222"/>
              <a:gd name="connsiteX2" fmla="*/ 931333 w 7568259"/>
              <a:gd name="connsiteY2" fmla="*/ 460962 h 790222"/>
              <a:gd name="connsiteX3" fmla="*/ 1006592 w 7568259"/>
              <a:gd name="connsiteY3" fmla="*/ 790222 h 790222"/>
              <a:gd name="connsiteX0" fmla="*/ 7747369 w 8144832"/>
              <a:gd name="connsiteY0" fmla="*/ 0 h 1462924"/>
              <a:gd name="connsiteX1" fmla="*/ 6594592 w 8144832"/>
              <a:gd name="connsiteY1" fmla="*/ 1067813 h 1462924"/>
              <a:gd name="connsiteX2" fmla="*/ 931333 w 8144832"/>
              <a:gd name="connsiteY2" fmla="*/ 1133664 h 1462924"/>
              <a:gd name="connsiteX3" fmla="*/ 1006592 w 8144832"/>
              <a:gd name="connsiteY3" fmla="*/ 1462924 h 146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44832" h="1462924">
                <a:moveTo>
                  <a:pt x="7747369" y="0"/>
                </a:moveTo>
                <a:cubicBezTo>
                  <a:pt x="8144832" y="159142"/>
                  <a:pt x="7730598" y="878869"/>
                  <a:pt x="6594592" y="1067813"/>
                </a:cubicBezTo>
                <a:cubicBezTo>
                  <a:pt x="5458586" y="1256757"/>
                  <a:pt x="1862666" y="1067812"/>
                  <a:pt x="931333" y="1133664"/>
                </a:cubicBezTo>
                <a:cubicBezTo>
                  <a:pt x="0" y="1199516"/>
                  <a:pt x="1006592" y="1462924"/>
                  <a:pt x="1006592" y="1462924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11"/>
          <p:cNvSpPr>
            <a:spLocks/>
          </p:cNvSpPr>
          <p:nvPr/>
        </p:nvSpPr>
        <p:spPr bwMode="auto">
          <a:xfrm>
            <a:off x="6030101" y="3772242"/>
            <a:ext cx="799584" cy="677567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463"/>
              <a:gd name="connsiteY0" fmla="*/ 1562 h 1562"/>
              <a:gd name="connsiteX1" fmla="*/ 4463 w 4463"/>
              <a:gd name="connsiteY1" fmla="*/ 158 h 1562"/>
              <a:gd name="connsiteX0" fmla="*/ 0 w 7159"/>
              <a:gd name="connsiteY0" fmla="*/ 2209 h 2209"/>
              <a:gd name="connsiteX1" fmla="*/ 7159 w 7159"/>
              <a:gd name="connsiteY1" fmla="*/ 158 h 2209"/>
              <a:gd name="connsiteX0" fmla="*/ 0 w 7159"/>
              <a:gd name="connsiteY0" fmla="*/ 2073 h 2073"/>
              <a:gd name="connsiteX1" fmla="*/ 7159 w 7159"/>
              <a:gd name="connsiteY1" fmla="*/ 22 h 2073"/>
              <a:gd name="connsiteX0" fmla="*/ 0 w 4001"/>
              <a:gd name="connsiteY0" fmla="*/ 2073 h 2073"/>
              <a:gd name="connsiteX1" fmla="*/ 4001 w 4001"/>
              <a:gd name="connsiteY1" fmla="*/ 22 h 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01" h="2073">
                <a:moveTo>
                  <a:pt x="0" y="2073"/>
                </a:moveTo>
                <a:cubicBezTo>
                  <a:pt x="1823" y="1065"/>
                  <a:pt x="2259" y="0"/>
                  <a:pt x="4001" y="22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6201477" y="6269436"/>
            <a:ext cx="259439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4F81BD"/>
                </a:solidFill>
              </a:rPr>
              <a:t>Dead Code Elimination</a:t>
            </a:r>
            <a:endParaRPr lang="en-US" sz="2000" b="1" i="1" dirty="0">
              <a:solidFill>
                <a:srgbClr val="4F81BD"/>
              </a:solidFill>
            </a:endParaRPr>
          </a:p>
        </p:txBody>
      </p:sp>
      <p:sp>
        <p:nvSpPr>
          <p:cNvPr id="78" name="AutoShape 24"/>
          <p:cNvSpPr>
            <a:spLocks noChangeArrowheads="1"/>
          </p:cNvSpPr>
          <p:nvPr/>
        </p:nvSpPr>
        <p:spPr bwMode="auto">
          <a:xfrm>
            <a:off x="4895368" y="6056794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83" name="Freeform 82"/>
          <p:cNvSpPr/>
          <p:nvPr/>
        </p:nvSpPr>
        <p:spPr>
          <a:xfrm>
            <a:off x="3706519" y="5305778"/>
            <a:ext cx="1618074" cy="630296"/>
          </a:xfrm>
          <a:custGeom>
            <a:avLst/>
            <a:gdLst>
              <a:gd name="connsiteX0" fmla="*/ 0 w 1618074"/>
              <a:gd name="connsiteY0" fmla="*/ 141111 h 630296"/>
              <a:gd name="connsiteX1" fmla="*/ 272814 w 1618074"/>
              <a:gd name="connsiteY1" fmla="*/ 9407 h 630296"/>
              <a:gd name="connsiteX2" fmla="*/ 950148 w 1618074"/>
              <a:gd name="connsiteY2" fmla="*/ 84666 h 630296"/>
              <a:gd name="connsiteX3" fmla="*/ 1204148 w 1618074"/>
              <a:gd name="connsiteY3" fmla="*/ 489185 h 630296"/>
              <a:gd name="connsiteX4" fmla="*/ 1618074 w 1618074"/>
              <a:gd name="connsiteY4" fmla="*/ 630296 h 63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8074" h="630296">
                <a:moveTo>
                  <a:pt x="0" y="141111"/>
                </a:moveTo>
                <a:cubicBezTo>
                  <a:pt x="57228" y="79962"/>
                  <a:pt x="114456" y="18814"/>
                  <a:pt x="272814" y="9407"/>
                </a:cubicBezTo>
                <a:cubicBezTo>
                  <a:pt x="431172" y="0"/>
                  <a:pt x="794926" y="4703"/>
                  <a:pt x="950148" y="84666"/>
                </a:cubicBezTo>
                <a:cubicBezTo>
                  <a:pt x="1105370" y="164629"/>
                  <a:pt x="1092827" y="398247"/>
                  <a:pt x="1204148" y="489185"/>
                </a:cubicBezTo>
                <a:cubicBezTo>
                  <a:pt x="1315469" y="580123"/>
                  <a:pt x="1618074" y="630296"/>
                  <a:pt x="1618074" y="630296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eeform 11"/>
          <p:cNvSpPr>
            <a:spLocks/>
          </p:cNvSpPr>
          <p:nvPr/>
        </p:nvSpPr>
        <p:spPr bwMode="auto">
          <a:xfrm>
            <a:off x="5130673" y="5686799"/>
            <a:ext cx="1684104" cy="644227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4351 w 8173"/>
              <a:gd name="connsiteY0" fmla="*/ 309 h 1157"/>
              <a:gd name="connsiteX1" fmla="*/ 0 w 8173"/>
              <a:gd name="connsiteY1" fmla="*/ 1157 h 1157"/>
              <a:gd name="connsiteX2" fmla="*/ 8173 w 8173"/>
              <a:gd name="connsiteY2" fmla="*/ 158 h 1157"/>
              <a:gd name="connsiteX0" fmla="*/ 4351 w 8173"/>
              <a:gd name="connsiteY0" fmla="*/ 309 h 1157"/>
              <a:gd name="connsiteX1" fmla="*/ 0 w 8173"/>
              <a:gd name="connsiteY1" fmla="*/ 1157 h 1157"/>
              <a:gd name="connsiteX2" fmla="*/ 8173 w 8173"/>
              <a:gd name="connsiteY2" fmla="*/ 158 h 1157"/>
              <a:gd name="connsiteX0" fmla="*/ 2 w 9954"/>
              <a:gd name="connsiteY0" fmla="*/ 309 h 1157"/>
              <a:gd name="connsiteX1" fmla="*/ 1781 w 9954"/>
              <a:gd name="connsiteY1" fmla="*/ 1157 h 1157"/>
              <a:gd name="connsiteX2" fmla="*/ 9954 w 9954"/>
              <a:gd name="connsiteY2" fmla="*/ 158 h 1157"/>
              <a:gd name="connsiteX0" fmla="*/ 2 w 9954"/>
              <a:gd name="connsiteY0" fmla="*/ 309 h 1157"/>
              <a:gd name="connsiteX1" fmla="*/ 3572 w 9954"/>
              <a:gd name="connsiteY1" fmla="*/ 1157 h 1157"/>
              <a:gd name="connsiteX2" fmla="*/ 9954 w 9954"/>
              <a:gd name="connsiteY2" fmla="*/ 158 h 1157"/>
              <a:gd name="connsiteX0" fmla="*/ 2 w 9954"/>
              <a:gd name="connsiteY0" fmla="*/ 151 h 1453"/>
              <a:gd name="connsiteX1" fmla="*/ 3572 w 9954"/>
              <a:gd name="connsiteY1" fmla="*/ 999 h 1453"/>
              <a:gd name="connsiteX2" fmla="*/ 6640 w 9954"/>
              <a:gd name="connsiteY2" fmla="*/ 1287 h 1453"/>
              <a:gd name="connsiteX3" fmla="*/ 9954 w 9954"/>
              <a:gd name="connsiteY3" fmla="*/ 0 h 145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6640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6640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7847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7847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502 h 2294"/>
              <a:gd name="connsiteX1" fmla="*/ 3572 w 9954"/>
              <a:gd name="connsiteY1" fmla="*/ 1350 h 2294"/>
              <a:gd name="connsiteX2" fmla="*/ 7847 w 9954"/>
              <a:gd name="connsiteY2" fmla="*/ 1638 h 2294"/>
              <a:gd name="connsiteX3" fmla="*/ 9954 w 9954"/>
              <a:gd name="connsiteY3" fmla="*/ 351 h 2294"/>
              <a:gd name="connsiteX0" fmla="*/ 2 w 9954"/>
              <a:gd name="connsiteY0" fmla="*/ 502 h 2294"/>
              <a:gd name="connsiteX1" fmla="*/ 3572 w 9954"/>
              <a:gd name="connsiteY1" fmla="*/ 1350 h 2294"/>
              <a:gd name="connsiteX2" fmla="*/ 7847 w 9954"/>
              <a:gd name="connsiteY2" fmla="*/ 1638 h 2294"/>
              <a:gd name="connsiteX3" fmla="*/ 9954 w 9954"/>
              <a:gd name="connsiteY3" fmla="*/ 351 h 2294"/>
              <a:gd name="connsiteX0" fmla="*/ 2 w 9954"/>
              <a:gd name="connsiteY0" fmla="*/ 179 h 1971"/>
              <a:gd name="connsiteX1" fmla="*/ 3572 w 9954"/>
              <a:gd name="connsiteY1" fmla="*/ 1027 h 1971"/>
              <a:gd name="connsiteX2" fmla="*/ 7847 w 9954"/>
              <a:gd name="connsiteY2" fmla="*/ 1315 h 1971"/>
              <a:gd name="connsiteX3" fmla="*/ 9954 w 9954"/>
              <a:gd name="connsiteY3" fmla="*/ 28 h 1971"/>
              <a:gd name="connsiteX0" fmla="*/ 2 w 8429"/>
              <a:gd name="connsiteY0" fmla="*/ 1112 h 1971"/>
              <a:gd name="connsiteX1" fmla="*/ 2047 w 8429"/>
              <a:gd name="connsiteY1" fmla="*/ 1027 h 1971"/>
              <a:gd name="connsiteX2" fmla="*/ 6322 w 8429"/>
              <a:gd name="connsiteY2" fmla="*/ 1315 h 1971"/>
              <a:gd name="connsiteX3" fmla="*/ 8429 w 8429"/>
              <a:gd name="connsiteY3" fmla="*/ 28 h 1971"/>
              <a:gd name="connsiteX0" fmla="*/ 0 w 8427"/>
              <a:gd name="connsiteY0" fmla="*/ 1112 h 1971"/>
              <a:gd name="connsiteX1" fmla="*/ 2045 w 8427"/>
              <a:gd name="connsiteY1" fmla="*/ 1027 h 1971"/>
              <a:gd name="connsiteX2" fmla="*/ 6320 w 8427"/>
              <a:gd name="connsiteY2" fmla="*/ 1315 h 1971"/>
              <a:gd name="connsiteX3" fmla="*/ 8427 w 8427"/>
              <a:gd name="connsiteY3" fmla="*/ 28 h 1971"/>
              <a:gd name="connsiteX0" fmla="*/ 0 w 8427"/>
              <a:gd name="connsiteY0" fmla="*/ 1112 h 1971"/>
              <a:gd name="connsiteX1" fmla="*/ 2045 w 8427"/>
              <a:gd name="connsiteY1" fmla="*/ 1027 h 1971"/>
              <a:gd name="connsiteX2" fmla="*/ 6320 w 8427"/>
              <a:gd name="connsiteY2" fmla="*/ 1315 h 1971"/>
              <a:gd name="connsiteX3" fmla="*/ 8427 w 8427"/>
              <a:gd name="connsiteY3" fmla="*/ 28 h 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27" h="1971">
                <a:moveTo>
                  <a:pt x="0" y="1112"/>
                </a:moveTo>
                <a:cubicBezTo>
                  <a:pt x="933" y="341"/>
                  <a:pt x="2047" y="1025"/>
                  <a:pt x="2045" y="1027"/>
                </a:cubicBezTo>
                <a:cubicBezTo>
                  <a:pt x="3424" y="1599"/>
                  <a:pt x="5369" y="1971"/>
                  <a:pt x="6320" y="1315"/>
                </a:cubicBezTo>
                <a:cubicBezTo>
                  <a:pt x="7042" y="330"/>
                  <a:pt x="7607" y="0"/>
                  <a:pt x="8427" y="28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Slide Number Placeholder 4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AutoShape 20"/>
          <p:cNvSpPr>
            <a:spLocks noChangeArrowheads="1"/>
          </p:cNvSpPr>
          <p:nvPr/>
        </p:nvSpPr>
        <p:spPr bwMode="auto">
          <a:xfrm>
            <a:off x="7864284" y="3788024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E1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11865" y="1112936"/>
            <a:ext cx="8203001" cy="20380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83566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(def 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letfed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+ ((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      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endParaRPr lang="en-US" sz="2400" dirty="0" smtClean="0">
              <a:solidFill>
                <a:srgbClr val="00000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green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aTc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 (</a:t>
            </a:r>
            <a:r>
              <a:rPr lang="en-US" sz="2400" b="1" dirty="0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IPTG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Optimization of Complex Designs</a:t>
            </a:r>
            <a:endParaRPr lang="en-US" dirty="0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241300" y="5024750"/>
            <a:ext cx="1663700" cy="4450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357941" y="4738238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634421" y="477741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1751143" y="3935008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373653" y="3652767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929" y="6330991"/>
            <a:ext cx="6870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Unoptimized</a:t>
            </a:r>
            <a:r>
              <a:rPr lang="en-US" sz="2000" i="1" dirty="0" smtClean="0"/>
              <a:t>: 15 functional units, 13 transcription factors</a:t>
            </a:r>
          </a:p>
        </p:txBody>
      </p:sp>
      <p:sp>
        <p:nvSpPr>
          <p:cNvPr id="44" name="AutoShape 65"/>
          <p:cNvSpPr>
            <a:spLocks noChangeArrowheads="1"/>
          </p:cNvSpPr>
          <p:nvPr/>
        </p:nvSpPr>
        <p:spPr bwMode="auto">
          <a:xfrm>
            <a:off x="4358880" y="3263531"/>
            <a:ext cx="419040" cy="419084"/>
          </a:xfrm>
          <a:prstGeom prst="downArrow">
            <a:avLst>
              <a:gd name="adj1" fmla="val 40009"/>
              <a:gd name="adj2" fmla="val 49926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24"/>
          <p:cNvSpPr>
            <a:spLocks noChangeArrowheads="1"/>
          </p:cNvSpPr>
          <p:nvPr/>
        </p:nvSpPr>
        <p:spPr bwMode="auto">
          <a:xfrm>
            <a:off x="3454950" y="4690341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I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grpSp>
        <p:nvGrpSpPr>
          <p:cNvPr id="2" name="Group 38"/>
          <p:cNvGrpSpPr/>
          <p:nvPr/>
        </p:nvGrpSpPr>
        <p:grpSpPr>
          <a:xfrm>
            <a:off x="6767742" y="5750290"/>
            <a:ext cx="1232640" cy="283923"/>
            <a:chOff x="6876033" y="5005408"/>
            <a:chExt cx="1232640" cy="283923"/>
          </a:xfrm>
        </p:grpSpPr>
        <p:sp>
          <p:nvSpPr>
            <p:cNvPr id="36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G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3" name="Group 61"/>
          <p:cNvGrpSpPr/>
          <p:nvPr/>
        </p:nvGrpSpPr>
        <p:grpSpPr>
          <a:xfrm>
            <a:off x="3855448" y="4154686"/>
            <a:ext cx="1232640" cy="283923"/>
            <a:chOff x="6876033" y="5005408"/>
            <a:chExt cx="1232640" cy="283923"/>
          </a:xfrm>
        </p:grpSpPr>
        <p:sp>
          <p:nvSpPr>
            <p:cNvPr id="63" name="AutoShape 24"/>
            <p:cNvSpPr>
              <a:spLocks noChangeArrowheads="1"/>
            </p:cNvSpPr>
            <p:nvPr/>
          </p:nvSpPr>
          <p:spPr bwMode="auto">
            <a:xfrm>
              <a:off x="7305287" y="5030026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I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64" name="Line 18"/>
            <p:cNvSpPr>
              <a:spLocks noChangeShapeType="1"/>
            </p:cNvSpPr>
            <p:nvPr/>
          </p:nvSpPr>
          <p:spPr bwMode="auto">
            <a:xfrm>
              <a:off x="6876033" y="5279249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65" name="Freeform 19"/>
            <p:cNvSpPr>
              <a:spLocks/>
            </p:cNvSpPr>
            <p:nvPr/>
          </p:nvSpPr>
          <p:spPr bwMode="auto">
            <a:xfrm>
              <a:off x="6992673" y="5005408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grpSp>
        <p:nvGrpSpPr>
          <p:cNvPr id="4" name="Group 65"/>
          <p:cNvGrpSpPr/>
          <p:nvPr/>
        </p:nvGrpSpPr>
        <p:grpSpPr>
          <a:xfrm>
            <a:off x="5377898" y="4434639"/>
            <a:ext cx="1232640" cy="283923"/>
            <a:chOff x="6878854" y="4556677"/>
            <a:chExt cx="1232640" cy="283923"/>
          </a:xfrm>
        </p:grpSpPr>
        <p:sp>
          <p:nvSpPr>
            <p:cNvPr id="67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F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68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sp>
        <p:nvSpPr>
          <p:cNvPr id="75" name="AutoShape 24"/>
          <p:cNvSpPr>
            <a:spLocks noChangeArrowheads="1"/>
          </p:cNvSpPr>
          <p:nvPr/>
        </p:nvSpPr>
        <p:spPr bwMode="auto">
          <a:xfrm>
            <a:off x="7244031" y="3791039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sp>
        <p:nvSpPr>
          <p:cNvPr id="76" name="Line 18"/>
          <p:cNvSpPr>
            <a:spLocks noChangeShapeType="1"/>
          </p:cNvSpPr>
          <p:nvPr/>
        </p:nvSpPr>
        <p:spPr bwMode="auto">
          <a:xfrm>
            <a:off x="6814776" y="4040261"/>
            <a:ext cx="1719623" cy="14065"/>
          </a:xfrm>
          <a:prstGeom prst="line">
            <a:avLst/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9"/>
          <p:cNvSpPr>
            <a:spLocks/>
          </p:cNvSpPr>
          <p:nvPr/>
        </p:nvSpPr>
        <p:spPr bwMode="auto">
          <a:xfrm>
            <a:off x="6931417" y="3766421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Line 18"/>
          <p:cNvSpPr>
            <a:spLocks noChangeShapeType="1"/>
          </p:cNvSpPr>
          <p:nvPr/>
        </p:nvSpPr>
        <p:spPr bwMode="auto">
          <a:xfrm>
            <a:off x="3058525" y="4941938"/>
            <a:ext cx="1056273" cy="8639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81" name="Freeform 19"/>
          <p:cNvSpPr>
            <a:spLocks/>
          </p:cNvSpPr>
          <p:nvPr/>
        </p:nvSpPr>
        <p:spPr bwMode="auto">
          <a:xfrm>
            <a:off x="3175166" y="4668098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96" name="Line 15"/>
          <p:cNvSpPr>
            <a:spLocks noChangeShapeType="1"/>
          </p:cNvSpPr>
          <p:nvPr/>
        </p:nvSpPr>
        <p:spPr bwMode="auto">
          <a:xfrm>
            <a:off x="1759110" y="5526633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16"/>
          <p:cNvSpPr txBox="1">
            <a:spLocks noChangeArrowheads="1"/>
          </p:cNvSpPr>
          <p:nvPr/>
        </p:nvSpPr>
        <p:spPr bwMode="auto">
          <a:xfrm>
            <a:off x="1383585" y="5248843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aTc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99" name="AutoShape 24"/>
          <p:cNvSpPr>
            <a:spLocks noChangeArrowheads="1"/>
          </p:cNvSpPr>
          <p:nvPr/>
        </p:nvSpPr>
        <p:spPr bwMode="auto">
          <a:xfrm>
            <a:off x="3454950" y="547659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108" name="Line 18"/>
          <p:cNvSpPr>
            <a:spLocks noChangeShapeType="1"/>
          </p:cNvSpPr>
          <p:nvPr/>
        </p:nvSpPr>
        <p:spPr bwMode="auto">
          <a:xfrm>
            <a:off x="3057404" y="5717797"/>
            <a:ext cx="1057394" cy="0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09" name="Freeform 19"/>
          <p:cNvSpPr>
            <a:spLocks/>
          </p:cNvSpPr>
          <p:nvPr/>
        </p:nvSpPr>
        <p:spPr bwMode="auto">
          <a:xfrm>
            <a:off x="3172349" y="543909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12" name="Line 18"/>
          <p:cNvSpPr>
            <a:spLocks noChangeShapeType="1"/>
          </p:cNvSpPr>
          <p:nvPr/>
        </p:nvSpPr>
        <p:spPr bwMode="auto">
          <a:xfrm>
            <a:off x="3832298" y="6296164"/>
            <a:ext cx="1120702" cy="9166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13" name="Freeform 19"/>
          <p:cNvSpPr>
            <a:spLocks/>
          </p:cNvSpPr>
          <p:nvPr/>
        </p:nvSpPr>
        <p:spPr bwMode="auto">
          <a:xfrm>
            <a:off x="3948938" y="6008212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17" name="AutoShape 10"/>
          <p:cNvSpPr>
            <a:spLocks noChangeArrowheads="1"/>
          </p:cNvSpPr>
          <p:nvPr/>
        </p:nvSpPr>
        <p:spPr bwMode="auto">
          <a:xfrm>
            <a:off x="1244226" y="477896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TetR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118" name="Freeform 11"/>
          <p:cNvSpPr>
            <a:spLocks/>
          </p:cNvSpPr>
          <p:nvPr/>
        </p:nvSpPr>
        <p:spPr bwMode="auto">
          <a:xfrm>
            <a:off x="1288255" y="5042371"/>
            <a:ext cx="2537916" cy="110214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726"/>
              <a:gd name="connsiteY0" fmla="*/ 1008 h 3960"/>
              <a:gd name="connsiteX1" fmla="*/ 2726 w 2726"/>
              <a:gd name="connsiteY1" fmla="*/ 3960 h 3960"/>
              <a:gd name="connsiteX0" fmla="*/ 612 w 3338"/>
              <a:gd name="connsiteY0" fmla="*/ 0 h 3372"/>
              <a:gd name="connsiteX1" fmla="*/ 3338 w 3338"/>
              <a:gd name="connsiteY1" fmla="*/ 2952 h 3372"/>
              <a:gd name="connsiteX0" fmla="*/ 612 w 7771"/>
              <a:gd name="connsiteY0" fmla="*/ 0 h 3372"/>
              <a:gd name="connsiteX1" fmla="*/ 7771 w 7771"/>
              <a:gd name="connsiteY1" fmla="*/ 2952 h 3372"/>
              <a:gd name="connsiteX0" fmla="*/ 612 w 7771"/>
              <a:gd name="connsiteY0" fmla="*/ 0 h 3372"/>
              <a:gd name="connsiteX1" fmla="*/ 7771 w 7771"/>
              <a:gd name="connsiteY1" fmla="*/ 2952 h 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71" h="3372">
                <a:moveTo>
                  <a:pt x="612" y="0"/>
                </a:moveTo>
                <a:cubicBezTo>
                  <a:pt x="0" y="3372"/>
                  <a:pt x="2134" y="2995"/>
                  <a:pt x="7771" y="2952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1"/>
          <p:cNvSpPr>
            <a:spLocks/>
          </p:cNvSpPr>
          <p:nvPr/>
        </p:nvSpPr>
        <p:spPr bwMode="auto">
          <a:xfrm>
            <a:off x="902998" y="4114800"/>
            <a:ext cx="2983202" cy="675874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509"/>
              <a:gd name="connsiteY0" fmla="*/ 2316 h 2316"/>
              <a:gd name="connsiteX1" fmla="*/ 4509 w 4509"/>
              <a:gd name="connsiteY1" fmla="*/ 158 h 2316"/>
              <a:gd name="connsiteX0" fmla="*/ 0 w 4509"/>
              <a:gd name="connsiteY0" fmla="*/ 2316 h 2316"/>
              <a:gd name="connsiteX1" fmla="*/ 4509 w 4509"/>
              <a:gd name="connsiteY1" fmla="*/ 158 h 2316"/>
              <a:gd name="connsiteX0" fmla="*/ 0 w 4509"/>
              <a:gd name="connsiteY0" fmla="*/ 2316 h 2316"/>
              <a:gd name="connsiteX1" fmla="*/ 4509 w 4509"/>
              <a:gd name="connsiteY1" fmla="*/ 158 h 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09" h="2316">
                <a:moveTo>
                  <a:pt x="0" y="2316"/>
                </a:moveTo>
                <a:cubicBezTo>
                  <a:pt x="115" y="41"/>
                  <a:pt x="3884" y="0"/>
                  <a:pt x="4509" y="158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11"/>
          <p:cNvSpPr>
            <a:spLocks/>
          </p:cNvSpPr>
          <p:nvPr/>
        </p:nvSpPr>
        <p:spPr bwMode="auto">
          <a:xfrm>
            <a:off x="4529828" y="3844876"/>
            <a:ext cx="918000" cy="568099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55" h="1809">
                <a:moveTo>
                  <a:pt x="0" y="1008"/>
                </a:moveTo>
                <a:cubicBezTo>
                  <a:pt x="1823" y="0"/>
                  <a:pt x="2135" y="1450"/>
                  <a:pt x="2655" y="1809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9" name="Freeform 128"/>
          <p:cNvSpPr/>
          <p:nvPr/>
        </p:nvSpPr>
        <p:spPr>
          <a:xfrm>
            <a:off x="3720467" y="4153371"/>
            <a:ext cx="1572593" cy="531518"/>
          </a:xfrm>
          <a:custGeom>
            <a:avLst/>
            <a:gdLst>
              <a:gd name="connsiteX0" fmla="*/ 0 w 705556"/>
              <a:gd name="connsiteY0" fmla="*/ 531518 h 531518"/>
              <a:gd name="connsiteX1" fmla="*/ 225778 w 705556"/>
              <a:gd name="connsiteY1" fmla="*/ 399814 h 531518"/>
              <a:gd name="connsiteX2" fmla="*/ 620889 w 705556"/>
              <a:gd name="connsiteY2" fmla="*/ 428036 h 531518"/>
              <a:gd name="connsiteX3" fmla="*/ 536222 w 705556"/>
              <a:gd name="connsiteY3" fmla="*/ 61148 h 531518"/>
              <a:gd name="connsiteX4" fmla="*/ 705556 w 705556"/>
              <a:gd name="connsiteY4" fmla="*/ 61148 h 531518"/>
              <a:gd name="connsiteX0" fmla="*/ 0 w 1538273"/>
              <a:gd name="connsiteY0" fmla="*/ 531518 h 531518"/>
              <a:gd name="connsiteX1" fmla="*/ 1058495 w 1538273"/>
              <a:gd name="connsiteY1" fmla="*/ 399814 h 531518"/>
              <a:gd name="connsiteX2" fmla="*/ 1453606 w 1538273"/>
              <a:gd name="connsiteY2" fmla="*/ 428036 h 531518"/>
              <a:gd name="connsiteX3" fmla="*/ 1368939 w 1538273"/>
              <a:gd name="connsiteY3" fmla="*/ 61148 h 531518"/>
              <a:gd name="connsiteX4" fmla="*/ 1538273 w 1538273"/>
              <a:gd name="connsiteY4" fmla="*/ 61148 h 531518"/>
              <a:gd name="connsiteX0" fmla="*/ 0 w 1572593"/>
              <a:gd name="connsiteY0" fmla="*/ 531518 h 531518"/>
              <a:gd name="connsiteX1" fmla="*/ 655019 w 1572593"/>
              <a:gd name="connsiteY1" fmla="*/ 399814 h 531518"/>
              <a:gd name="connsiteX2" fmla="*/ 1453606 w 1572593"/>
              <a:gd name="connsiteY2" fmla="*/ 428036 h 531518"/>
              <a:gd name="connsiteX3" fmla="*/ 1368939 w 1572593"/>
              <a:gd name="connsiteY3" fmla="*/ 61148 h 531518"/>
              <a:gd name="connsiteX4" fmla="*/ 1538273 w 1572593"/>
              <a:gd name="connsiteY4" fmla="*/ 61148 h 531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2593" h="531518">
                <a:moveTo>
                  <a:pt x="0" y="531518"/>
                </a:moveTo>
                <a:cubicBezTo>
                  <a:pt x="61148" y="474289"/>
                  <a:pt x="412751" y="417061"/>
                  <a:pt x="655019" y="399814"/>
                </a:cubicBezTo>
                <a:cubicBezTo>
                  <a:pt x="897287" y="382567"/>
                  <a:pt x="1334619" y="484480"/>
                  <a:pt x="1453606" y="428036"/>
                </a:cubicBezTo>
                <a:cubicBezTo>
                  <a:pt x="1572593" y="371592"/>
                  <a:pt x="1354828" y="122296"/>
                  <a:pt x="1368939" y="61148"/>
                </a:cubicBezTo>
                <a:cubicBezTo>
                  <a:pt x="1383050" y="0"/>
                  <a:pt x="1538273" y="61148"/>
                  <a:pt x="1538273" y="61148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11"/>
          <p:cNvSpPr>
            <a:spLocks/>
          </p:cNvSpPr>
          <p:nvPr/>
        </p:nvSpPr>
        <p:spPr bwMode="auto">
          <a:xfrm>
            <a:off x="6030101" y="3772242"/>
            <a:ext cx="799584" cy="677567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463"/>
              <a:gd name="connsiteY0" fmla="*/ 1562 h 1562"/>
              <a:gd name="connsiteX1" fmla="*/ 4463 w 4463"/>
              <a:gd name="connsiteY1" fmla="*/ 158 h 1562"/>
              <a:gd name="connsiteX0" fmla="*/ 0 w 7159"/>
              <a:gd name="connsiteY0" fmla="*/ 2209 h 2209"/>
              <a:gd name="connsiteX1" fmla="*/ 7159 w 7159"/>
              <a:gd name="connsiteY1" fmla="*/ 158 h 2209"/>
              <a:gd name="connsiteX0" fmla="*/ 0 w 7159"/>
              <a:gd name="connsiteY0" fmla="*/ 2073 h 2073"/>
              <a:gd name="connsiteX1" fmla="*/ 7159 w 7159"/>
              <a:gd name="connsiteY1" fmla="*/ 22 h 2073"/>
              <a:gd name="connsiteX0" fmla="*/ 0 w 4001"/>
              <a:gd name="connsiteY0" fmla="*/ 2073 h 2073"/>
              <a:gd name="connsiteX1" fmla="*/ 4001 w 4001"/>
              <a:gd name="connsiteY1" fmla="*/ 22 h 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01" h="2073">
                <a:moveTo>
                  <a:pt x="0" y="2073"/>
                </a:moveTo>
                <a:cubicBezTo>
                  <a:pt x="1823" y="1065"/>
                  <a:pt x="2259" y="0"/>
                  <a:pt x="4001" y="22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6201477" y="6269436"/>
            <a:ext cx="259439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4F81BD"/>
                </a:solidFill>
              </a:rPr>
              <a:t>Copy Propagation</a:t>
            </a:r>
            <a:endParaRPr lang="en-US" sz="2000" b="1" i="1" dirty="0">
              <a:solidFill>
                <a:srgbClr val="4F81BD"/>
              </a:solidFill>
            </a:endParaRPr>
          </a:p>
        </p:txBody>
      </p:sp>
      <p:sp>
        <p:nvSpPr>
          <p:cNvPr id="78" name="AutoShape 24"/>
          <p:cNvSpPr>
            <a:spLocks noChangeArrowheads="1"/>
          </p:cNvSpPr>
          <p:nvPr/>
        </p:nvSpPr>
        <p:spPr bwMode="auto">
          <a:xfrm>
            <a:off x="4265374" y="6056794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83" name="Freeform 82"/>
          <p:cNvSpPr/>
          <p:nvPr/>
        </p:nvSpPr>
        <p:spPr>
          <a:xfrm>
            <a:off x="3706519" y="5305778"/>
            <a:ext cx="1618074" cy="630296"/>
          </a:xfrm>
          <a:custGeom>
            <a:avLst/>
            <a:gdLst>
              <a:gd name="connsiteX0" fmla="*/ 0 w 1618074"/>
              <a:gd name="connsiteY0" fmla="*/ 141111 h 630296"/>
              <a:gd name="connsiteX1" fmla="*/ 272814 w 1618074"/>
              <a:gd name="connsiteY1" fmla="*/ 9407 h 630296"/>
              <a:gd name="connsiteX2" fmla="*/ 950148 w 1618074"/>
              <a:gd name="connsiteY2" fmla="*/ 84666 h 630296"/>
              <a:gd name="connsiteX3" fmla="*/ 1204148 w 1618074"/>
              <a:gd name="connsiteY3" fmla="*/ 489185 h 630296"/>
              <a:gd name="connsiteX4" fmla="*/ 1618074 w 1618074"/>
              <a:gd name="connsiteY4" fmla="*/ 630296 h 630296"/>
              <a:gd name="connsiteX0" fmla="*/ 0 w 1618074"/>
              <a:gd name="connsiteY0" fmla="*/ 141111 h 630296"/>
              <a:gd name="connsiteX1" fmla="*/ 272814 w 1618074"/>
              <a:gd name="connsiteY1" fmla="*/ 9407 h 630296"/>
              <a:gd name="connsiteX2" fmla="*/ 950148 w 1618074"/>
              <a:gd name="connsiteY2" fmla="*/ 84666 h 630296"/>
              <a:gd name="connsiteX3" fmla="*/ 1204148 w 1618074"/>
              <a:gd name="connsiteY3" fmla="*/ 489185 h 630296"/>
              <a:gd name="connsiteX4" fmla="*/ 1618074 w 1618074"/>
              <a:gd name="connsiteY4" fmla="*/ 630296 h 63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8074" h="630296">
                <a:moveTo>
                  <a:pt x="0" y="141111"/>
                </a:moveTo>
                <a:cubicBezTo>
                  <a:pt x="57228" y="79962"/>
                  <a:pt x="114456" y="18814"/>
                  <a:pt x="272814" y="9407"/>
                </a:cubicBezTo>
                <a:cubicBezTo>
                  <a:pt x="431172" y="0"/>
                  <a:pt x="794926" y="4703"/>
                  <a:pt x="950148" y="84666"/>
                </a:cubicBezTo>
                <a:cubicBezTo>
                  <a:pt x="1105370" y="164629"/>
                  <a:pt x="1092827" y="398247"/>
                  <a:pt x="1204148" y="489185"/>
                </a:cubicBezTo>
                <a:cubicBezTo>
                  <a:pt x="1315469" y="580123"/>
                  <a:pt x="1618074" y="630296"/>
                  <a:pt x="1618074" y="630296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eeform 11"/>
          <p:cNvSpPr>
            <a:spLocks/>
          </p:cNvSpPr>
          <p:nvPr/>
        </p:nvSpPr>
        <p:spPr bwMode="auto">
          <a:xfrm>
            <a:off x="4558113" y="5686799"/>
            <a:ext cx="2256663" cy="644227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4351 w 8173"/>
              <a:gd name="connsiteY0" fmla="*/ 309 h 1157"/>
              <a:gd name="connsiteX1" fmla="*/ 0 w 8173"/>
              <a:gd name="connsiteY1" fmla="*/ 1157 h 1157"/>
              <a:gd name="connsiteX2" fmla="*/ 8173 w 8173"/>
              <a:gd name="connsiteY2" fmla="*/ 158 h 1157"/>
              <a:gd name="connsiteX0" fmla="*/ 4351 w 8173"/>
              <a:gd name="connsiteY0" fmla="*/ 309 h 1157"/>
              <a:gd name="connsiteX1" fmla="*/ 0 w 8173"/>
              <a:gd name="connsiteY1" fmla="*/ 1157 h 1157"/>
              <a:gd name="connsiteX2" fmla="*/ 8173 w 8173"/>
              <a:gd name="connsiteY2" fmla="*/ 158 h 1157"/>
              <a:gd name="connsiteX0" fmla="*/ 2 w 9954"/>
              <a:gd name="connsiteY0" fmla="*/ 309 h 1157"/>
              <a:gd name="connsiteX1" fmla="*/ 1781 w 9954"/>
              <a:gd name="connsiteY1" fmla="*/ 1157 h 1157"/>
              <a:gd name="connsiteX2" fmla="*/ 9954 w 9954"/>
              <a:gd name="connsiteY2" fmla="*/ 158 h 1157"/>
              <a:gd name="connsiteX0" fmla="*/ 2 w 9954"/>
              <a:gd name="connsiteY0" fmla="*/ 309 h 1157"/>
              <a:gd name="connsiteX1" fmla="*/ 3572 w 9954"/>
              <a:gd name="connsiteY1" fmla="*/ 1157 h 1157"/>
              <a:gd name="connsiteX2" fmla="*/ 9954 w 9954"/>
              <a:gd name="connsiteY2" fmla="*/ 158 h 1157"/>
              <a:gd name="connsiteX0" fmla="*/ 2 w 9954"/>
              <a:gd name="connsiteY0" fmla="*/ 151 h 1453"/>
              <a:gd name="connsiteX1" fmla="*/ 3572 w 9954"/>
              <a:gd name="connsiteY1" fmla="*/ 999 h 1453"/>
              <a:gd name="connsiteX2" fmla="*/ 6640 w 9954"/>
              <a:gd name="connsiteY2" fmla="*/ 1287 h 1453"/>
              <a:gd name="connsiteX3" fmla="*/ 9954 w 9954"/>
              <a:gd name="connsiteY3" fmla="*/ 0 h 145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6640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6640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7847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7847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502 h 2294"/>
              <a:gd name="connsiteX1" fmla="*/ 3572 w 9954"/>
              <a:gd name="connsiteY1" fmla="*/ 1350 h 2294"/>
              <a:gd name="connsiteX2" fmla="*/ 7847 w 9954"/>
              <a:gd name="connsiteY2" fmla="*/ 1638 h 2294"/>
              <a:gd name="connsiteX3" fmla="*/ 9954 w 9954"/>
              <a:gd name="connsiteY3" fmla="*/ 351 h 2294"/>
              <a:gd name="connsiteX0" fmla="*/ 2 w 9954"/>
              <a:gd name="connsiteY0" fmla="*/ 502 h 2294"/>
              <a:gd name="connsiteX1" fmla="*/ 3572 w 9954"/>
              <a:gd name="connsiteY1" fmla="*/ 1350 h 2294"/>
              <a:gd name="connsiteX2" fmla="*/ 7847 w 9954"/>
              <a:gd name="connsiteY2" fmla="*/ 1638 h 2294"/>
              <a:gd name="connsiteX3" fmla="*/ 9954 w 9954"/>
              <a:gd name="connsiteY3" fmla="*/ 351 h 2294"/>
              <a:gd name="connsiteX0" fmla="*/ 2 w 9954"/>
              <a:gd name="connsiteY0" fmla="*/ 179 h 1971"/>
              <a:gd name="connsiteX1" fmla="*/ 3572 w 9954"/>
              <a:gd name="connsiteY1" fmla="*/ 1027 h 1971"/>
              <a:gd name="connsiteX2" fmla="*/ 7847 w 9954"/>
              <a:gd name="connsiteY2" fmla="*/ 1315 h 1971"/>
              <a:gd name="connsiteX3" fmla="*/ 9954 w 9954"/>
              <a:gd name="connsiteY3" fmla="*/ 28 h 1971"/>
              <a:gd name="connsiteX0" fmla="*/ 2 w 8429"/>
              <a:gd name="connsiteY0" fmla="*/ 1112 h 1971"/>
              <a:gd name="connsiteX1" fmla="*/ 2047 w 8429"/>
              <a:gd name="connsiteY1" fmla="*/ 1027 h 1971"/>
              <a:gd name="connsiteX2" fmla="*/ 6322 w 8429"/>
              <a:gd name="connsiteY2" fmla="*/ 1315 h 1971"/>
              <a:gd name="connsiteX3" fmla="*/ 8429 w 8429"/>
              <a:gd name="connsiteY3" fmla="*/ 28 h 1971"/>
              <a:gd name="connsiteX0" fmla="*/ 0 w 8427"/>
              <a:gd name="connsiteY0" fmla="*/ 1112 h 1971"/>
              <a:gd name="connsiteX1" fmla="*/ 2045 w 8427"/>
              <a:gd name="connsiteY1" fmla="*/ 1027 h 1971"/>
              <a:gd name="connsiteX2" fmla="*/ 6320 w 8427"/>
              <a:gd name="connsiteY2" fmla="*/ 1315 h 1971"/>
              <a:gd name="connsiteX3" fmla="*/ 8427 w 8427"/>
              <a:gd name="connsiteY3" fmla="*/ 28 h 1971"/>
              <a:gd name="connsiteX0" fmla="*/ 0 w 8427"/>
              <a:gd name="connsiteY0" fmla="*/ 1112 h 1971"/>
              <a:gd name="connsiteX1" fmla="*/ 2045 w 8427"/>
              <a:gd name="connsiteY1" fmla="*/ 1027 h 1971"/>
              <a:gd name="connsiteX2" fmla="*/ 6320 w 8427"/>
              <a:gd name="connsiteY2" fmla="*/ 1315 h 1971"/>
              <a:gd name="connsiteX3" fmla="*/ 8427 w 8427"/>
              <a:gd name="connsiteY3" fmla="*/ 28 h 1971"/>
              <a:gd name="connsiteX0" fmla="*/ 0 w 11292"/>
              <a:gd name="connsiteY0" fmla="*/ 1112 h 1971"/>
              <a:gd name="connsiteX1" fmla="*/ 4910 w 11292"/>
              <a:gd name="connsiteY1" fmla="*/ 1027 h 1971"/>
              <a:gd name="connsiteX2" fmla="*/ 9185 w 11292"/>
              <a:gd name="connsiteY2" fmla="*/ 1315 h 1971"/>
              <a:gd name="connsiteX3" fmla="*/ 11292 w 11292"/>
              <a:gd name="connsiteY3" fmla="*/ 28 h 1971"/>
              <a:gd name="connsiteX0" fmla="*/ 0 w 11292"/>
              <a:gd name="connsiteY0" fmla="*/ 1112 h 1971"/>
              <a:gd name="connsiteX1" fmla="*/ 4147 w 11292"/>
              <a:gd name="connsiteY1" fmla="*/ 794 h 1971"/>
              <a:gd name="connsiteX2" fmla="*/ 9185 w 11292"/>
              <a:gd name="connsiteY2" fmla="*/ 1315 h 1971"/>
              <a:gd name="connsiteX3" fmla="*/ 11292 w 11292"/>
              <a:gd name="connsiteY3" fmla="*/ 28 h 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2" h="1971">
                <a:moveTo>
                  <a:pt x="0" y="1112"/>
                </a:moveTo>
                <a:cubicBezTo>
                  <a:pt x="933" y="341"/>
                  <a:pt x="4149" y="792"/>
                  <a:pt x="4147" y="794"/>
                </a:cubicBezTo>
                <a:cubicBezTo>
                  <a:pt x="5526" y="1366"/>
                  <a:pt x="8234" y="1971"/>
                  <a:pt x="9185" y="1315"/>
                </a:cubicBezTo>
                <a:cubicBezTo>
                  <a:pt x="9907" y="330"/>
                  <a:pt x="10472" y="0"/>
                  <a:pt x="11292" y="28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2525732" y="4195704"/>
            <a:ext cx="4493762" cy="1203207"/>
          </a:xfrm>
          <a:custGeom>
            <a:avLst/>
            <a:gdLst>
              <a:gd name="connsiteX0" fmla="*/ 3726901 w 4481062"/>
              <a:gd name="connsiteY0" fmla="*/ 0 h 1279407"/>
              <a:gd name="connsiteX1" fmla="*/ 4328975 w 4481062"/>
              <a:gd name="connsiteY1" fmla="*/ 329259 h 1279407"/>
              <a:gd name="connsiteX2" fmla="*/ 3849198 w 4481062"/>
              <a:gd name="connsiteY2" fmla="*/ 790222 h 1279407"/>
              <a:gd name="connsiteX3" fmla="*/ 537790 w 4481062"/>
              <a:gd name="connsiteY3" fmla="*/ 1034815 h 1279407"/>
              <a:gd name="connsiteX4" fmla="*/ 622457 w 4481062"/>
              <a:gd name="connsiteY4" fmla="*/ 1279407 h 1279407"/>
              <a:gd name="connsiteX0" fmla="*/ 3739601 w 4493762"/>
              <a:gd name="connsiteY0" fmla="*/ 0 h 1203207"/>
              <a:gd name="connsiteX1" fmla="*/ 4341675 w 4493762"/>
              <a:gd name="connsiteY1" fmla="*/ 329259 h 1203207"/>
              <a:gd name="connsiteX2" fmla="*/ 3861898 w 4493762"/>
              <a:gd name="connsiteY2" fmla="*/ 790222 h 1203207"/>
              <a:gd name="connsiteX3" fmla="*/ 550490 w 4493762"/>
              <a:gd name="connsiteY3" fmla="*/ 1034815 h 1203207"/>
              <a:gd name="connsiteX4" fmla="*/ 558957 w 4493762"/>
              <a:gd name="connsiteY4" fmla="*/ 1203207 h 1203207"/>
              <a:gd name="connsiteX0" fmla="*/ 3739601 w 4493762"/>
              <a:gd name="connsiteY0" fmla="*/ 0 h 1203207"/>
              <a:gd name="connsiteX1" fmla="*/ 4341675 w 4493762"/>
              <a:gd name="connsiteY1" fmla="*/ 329259 h 1203207"/>
              <a:gd name="connsiteX2" fmla="*/ 3861898 w 4493762"/>
              <a:gd name="connsiteY2" fmla="*/ 790222 h 1203207"/>
              <a:gd name="connsiteX3" fmla="*/ 550490 w 4493762"/>
              <a:gd name="connsiteY3" fmla="*/ 1034815 h 1203207"/>
              <a:gd name="connsiteX4" fmla="*/ 558957 w 4493762"/>
              <a:gd name="connsiteY4" fmla="*/ 1203207 h 1203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3762" h="1203207">
                <a:moveTo>
                  <a:pt x="3739601" y="0"/>
                </a:moveTo>
                <a:cubicBezTo>
                  <a:pt x="4030446" y="98777"/>
                  <a:pt x="4321292" y="197555"/>
                  <a:pt x="4341675" y="329259"/>
                </a:cubicBezTo>
                <a:cubicBezTo>
                  <a:pt x="4362058" y="460963"/>
                  <a:pt x="4493762" y="672629"/>
                  <a:pt x="3861898" y="790222"/>
                </a:cubicBezTo>
                <a:cubicBezTo>
                  <a:pt x="3230034" y="907815"/>
                  <a:pt x="1100980" y="965984"/>
                  <a:pt x="550490" y="1034815"/>
                </a:cubicBezTo>
                <a:cubicBezTo>
                  <a:pt x="0" y="1103646"/>
                  <a:pt x="462952" y="1168713"/>
                  <a:pt x="558957" y="1203207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oval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2544703" y="4769557"/>
            <a:ext cx="3626556" cy="1336008"/>
          </a:xfrm>
          <a:custGeom>
            <a:avLst/>
            <a:gdLst>
              <a:gd name="connsiteX0" fmla="*/ 2949223 w 3626556"/>
              <a:gd name="connsiteY0" fmla="*/ 1204148 h 1315469"/>
              <a:gd name="connsiteX1" fmla="*/ 3316112 w 3626556"/>
              <a:gd name="connsiteY1" fmla="*/ 1251185 h 1315469"/>
              <a:gd name="connsiteX2" fmla="*/ 3466630 w 3626556"/>
              <a:gd name="connsiteY2" fmla="*/ 818444 h 1315469"/>
              <a:gd name="connsiteX3" fmla="*/ 2356556 w 3626556"/>
              <a:gd name="connsiteY3" fmla="*/ 498592 h 1315469"/>
              <a:gd name="connsiteX4" fmla="*/ 305741 w 3626556"/>
              <a:gd name="connsiteY4" fmla="*/ 272814 h 1315469"/>
              <a:gd name="connsiteX5" fmla="*/ 522112 w 3626556"/>
              <a:gd name="connsiteY5" fmla="*/ 0 h 1315469"/>
              <a:gd name="connsiteX0" fmla="*/ 2986152 w 3626556"/>
              <a:gd name="connsiteY0" fmla="*/ 1204148 h 1315469"/>
              <a:gd name="connsiteX1" fmla="*/ 3316112 w 3626556"/>
              <a:gd name="connsiteY1" fmla="*/ 1251185 h 1315469"/>
              <a:gd name="connsiteX2" fmla="*/ 3466630 w 3626556"/>
              <a:gd name="connsiteY2" fmla="*/ 818444 h 1315469"/>
              <a:gd name="connsiteX3" fmla="*/ 2356556 w 3626556"/>
              <a:gd name="connsiteY3" fmla="*/ 498592 h 1315469"/>
              <a:gd name="connsiteX4" fmla="*/ 305741 w 3626556"/>
              <a:gd name="connsiteY4" fmla="*/ 272814 h 1315469"/>
              <a:gd name="connsiteX5" fmla="*/ 522112 w 3626556"/>
              <a:gd name="connsiteY5" fmla="*/ 0 h 1315469"/>
              <a:gd name="connsiteX0" fmla="*/ 2986152 w 3626556"/>
              <a:gd name="connsiteY0" fmla="*/ 1280348 h 1336008"/>
              <a:gd name="connsiteX1" fmla="*/ 3316112 w 3626556"/>
              <a:gd name="connsiteY1" fmla="*/ 1251185 h 1336008"/>
              <a:gd name="connsiteX2" fmla="*/ 3466630 w 3626556"/>
              <a:gd name="connsiteY2" fmla="*/ 818444 h 1336008"/>
              <a:gd name="connsiteX3" fmla="*/ 2356556 w 3626556"/>
              <a:gd name="connsiteY3" fmla="*/ 498592 h 1336008"/>
              <a:gd name="connsiteX4" fmla="*/ 305741 w 3626556"/>
              <a:gd name="connsiteY4" fmla="*/ 272814 h 1336008"/>
              <a:gd name="connsiteX5" fmla="*/ 522112 w 3626556"/>
              <a:gd name="connsiteY5" fmla="*/ 0 h 1336008"/>
              <a:gd name="connsiteX0" fmla="*/ 2986152 w 3626556"/>
              <a:gd name="connsiteY0" fmla="*/ 1280348 h 1336008"/>
              <a:gd name="connsiteX1" fmla="*/ 3316112 w 3626556"/>
              <a:gd name="connsiteY1" fmla="*/ 1251185 h 1336008"/>
              <a:gd name="connsiteX2" fmla="*/ 3466630 w 3626556"/>
              <a:gd name="connsiteY2" fmla="*/ 818444 h 1336008"/>
              <a:gd name="connsiteX3" fmla="*/ 2356556 w 3626556"/>
              <a:gd name="connsiteY3" fmla="*/ 498592 h 1336008"/>
              <a:gd name="connsiteX4" fmla="*/ 305741 w 3626556"/>
              <a:gd name="connsiteY4" fmla="*/ 272814 h 1336008"/>
              <a:gd name="connsiteX5" fmla="*/ 522112 w 3626556"/>
              <a:gd name="connsiteY5" fmla="*/ 0 h 1336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26556" h="1336008">
                <a:moveTo>
                  <a:pt x="2986152" y="1280348"/>
                </a:moveTo>
                <a:cubicBezTo>
                  <a:pt x="3126479" y="1336008"/>
                  <a:pt x="3236032" y="1328169"/>
                  <a:pt x="3316112" y="1251185"/>
                </a:cubicBezTo>
                <a:cubicBezTo>
                  <a:pt x="3396192" y="1174201"/>
                  <a:pt x="3626556" y="943876"/>
                  <a:pt x="3466630" y="818444"/>
                </a:cubicBezTo>
                <a:cubicBezTo>
                  <a:pt x="3306704" y="693012"/>
                  <a:pt x="2883371" y="589530"/>
                  <a:pt x="2356556" y="498592"/>
                </a:cubicBezTo>
                <a:cubicBezTo>
                  <a:pt x="1829741" y="407654"/>
                  <a:pt x="611482" y="355913"/>
                  <a:pt x="305741" y="272814"/>
                </a:cubicBezTo>
                <a:cubicBezTo>
                  <a:pt x="0" y="189715"/>
                  <a:pt x="522112" y="0"/>
                  <a:pt x="522112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oval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Slide Number Placeholder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AutoShape 24"/>
          <p:cNvSpPr>
            <a:spLocks noChangeArrowheads="1"/>
          </p:cNvSpPr>
          <p:nvPr/>
        </p:nvSpPr>
        <p:spPr bwMode="auto">
          <a:xfrm>
            <a:off x="7765375" y="3791039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43" name="AutoShape 20"/>
          <p:cNvSpPr>
            <a:spLocks noChangeArrowheads="1"/>
          </p:cNvSpPr>
          <p:nvPr/>
        </p:nvSpPr>
        <p:spPr bwMode="auto">
          <a:xfrm>
            <a:off x="7139945" y="3788024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E1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11865" y="1112936"/>
            <a:ext cx="8203001" cy="20380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83566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(def 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letfed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+ ((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      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endParaRPr lang="en-US" sz="2400" dirty="0" smtClean="0">
              <a:solidFill>
                <a:srgbClr val="00000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green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aTc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 (</a:t>
            </a:r>
            <a:r>
              <a:rPr lang="en-US" sz="2400" b="1" dirty="0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IPTG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Optimization of Complex Designs</a:t>
            </a:r>
            <a:endParaRPr lang="en-US" dirty="0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241300" y="5024750"/>
            <a:ext cx="1663700" cy="4450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357941" y="4738238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634421" y="477741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1751143" y="3935008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373653" y="3652767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929" y="6330991"/>
            <a:ext cx="6870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Unoptimized</a:t>
            </a:r>
            <a:r>
              <a:rPr lang="en-US" sz="2000" i="1" dirty="0" smtClean="0"/>
              <a:t>: 15 functional units, 13 transcription factors</a:t>
            </a:r>
          </a:p>
        </p:txBody>
      </p:sp>
      <p:sp>
        <p:nvSpPr>
          <p:cNvPr id="44" name="AutoShape 65"/>
          <p:cNvSpPr>
            <a:spLocks noChangeArrowheads="1"/>
          </p:cNvSpPr>
          <p:nvPr/>
        </p:nvSpPr>
        <p:spPr bwMode="auto">
          <a:xfrm>
            <a:off x="4358880" y="3263531"/>
            <a:ext cx="419040" cy="419084"/>
          </a:xfrm>
          <a:prstGeom prst="downArrow">
            <a:avLst>
              <a:gd name="adj1" fmla="val 40009"/>
              <a:gd name="adj2" fmla="val 49926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24"/>
          <p:cNvSpPr>
            <a:spLocks noChangeArrowheads="1"/>
          </p:cNvSpPr>
          <p:nvPr/>
        </p:nvSpPr>
        <p:spPr bwMode="auto">
          <a:xfrm>
            <a:off x="7102317" y="5774908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I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36" name="AutoShape 24"/>
          <p:cNvSpPr>
            <a:spLocks noChangeArrowheads="1"/>
          </p:cNvSpPr>
          <p:nvPr/>
        </p:nvSpPr>
        <p:spPr bwMode="auto">
          <a:xfrm>
            <a:off x="6472657" y="5774908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G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37" name="Line 18"/>
          <p:cNvSpPr>
            <a:spLocks noChangeShapeType="1"/>
          </p:cNvSpPr>
          <p:nvPr/>
        </p:nvSpPr>
        <p:spPr bwMode="auto">
          <a:xfrm>
            <a:off x="6043402" y="6024131"/>
            <a:ext cx="1728997" cy="14142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38" name="Freeform 19"/>
          <p:cNvSpPr>
            <a:spLocks/>
          </p:cNvSpPr>
          <p:nvPr/>
        </p:nvSpPr>
        <p:spPr bwMode="auto">
          <a:xfrm>
            <a:off x="6160043" y="5750290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63" name="AutoShape 24"/>
          <p:cNvSpPr>
            <a:spLocks noChangeArrowheads="1"/>
          </p:cNvSpPr>
          <p:nvPr/>
        </p:nvSpPr>
        <p:spPr bwMode="auto">
          <a:xfrm>
            <a:off x="3560363" y="4179304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I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64" name="Line 18"/>
          <p:cNvSpPr>
            <a:spLocks noChangeShapeType="1"/>
          </p:cNvSpPr>
          <p:nvPr/>
        </p:nvSpPr>
        <p:spPr bwMode="auto">
          <a:xfrm>
            <a:off x="3131109" y="4428527"/>
            <a:ext cx="1136091" cy="9292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65" name="Freeform 19"/>
          <p:cNvSpPr>
            <a:spLocks/>
          </p:cNvSpPr>
          <p:nvPr/>
        </p:nvSpPr>
        <p:spPr bwMode="auto">
          <a:xfrm>
            <a:off x="3247749" y="4154686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grpSp>
        <p:nvGrpSpPr>
          <p:cNvPr id="4" name="Group 65"/>
          <p:cNvGrpSpPr/>
          <p:nvPr/>
        </p:nvGrpSpPr>
        <p:grpSpPr>
          <a:xfrm>
            <a:off x="4653559" y="4434639"/>
            <a:ext cx="1232640" cy="283923"/>
            <a:chOff x="6878854" y="4556677"/>
            <a:chExt cx="1232640" cy="283923"/>
          </a:xfrm>
        </p:grpSpPr>
        <p:sp>
          <p:nvSpPr>
            <p:cNvPr id="67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F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68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sp>
        <p:nvSpPr>
          <p:cNvPr id="75" name="AutoShape 24"/>
          <p:cNvSpPr>
            <a:spLocks noChangeArrowheads="1"/>
          </p:cNvSpPr>
          <p:nvPr/>
        </p:nvSpPr>
        <p:spPr bwMode="auto">
          <a:xfrm>
            <a:off x="6519692" y="3791039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sp>
        <p:nvSpPr>
          <p:cNvPr id="76" name="Line 18"/>
          <p:cNvSpPr>
            <a:spLocks noChangeShapeType="1"/>
          </p:cNvSpPr>
          <p:nvPr/>
        </p:nvSpPr>
        <p:spPr bwMode="auto">
          <a:xfrm>
            <a:off x="6090437" y="4040261"/>
            <a:ext cx="2291563" cy="18743"/>
          </a:xfrm>
          <a:prstGeom prst="line">
            <a:avLst/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9"/>
          <p:cNvSpPr>
            <a:spLocks/>
          </p:cNvSpPr>
          <p:nvPr/>
        </p:nvSpPr>
        <p:spPr bwMode="auto">
          <a:xfrm>
            <a:off x="6207078" y="3766421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Line 18"/>
          <p:cNvSpPr>
            <a:spLocks noChangeShapeType="1"/>
          </p:cNvSpPr>
          <p:nvPr/>
        </p:nvSpPr>
        <p:spPr bwMode="auto">
          <a:xfrm>
            <a:off x="2334186" y="4941938"/>
            <a:ext cx="1056273" cy="8639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81" name="Freeform 19"/>
          <p:cNvSpPr>
            <a:spLocks/>
          </p:cNvSpPr>
          <p:nvPr/>
        </p:nvSpPr>
        <p:spPr bwMode="auto">
          <a:xfrm>
            <a:off x="2450827" y="4668098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96" name="Line 15"/>
          <p:cNvSpPr>
            <a:spLocks noChangeShapeType="1"/>
          </p:cNvSpPr>
          <p:nvPr/>
        </p:nvSpPr>
        <p:spPr bwMode="auto">
          <a:xfrm>
            <a:off x="1759110" y="5526633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16"/>
          <p:cNvSpPr txBox="1">
            <a:spLocks noChangeArrowheads="1"/>
          </p:cNvSpPr>
          <p:nvPr/>
        </p:nvSpPr>
        <p:spPr bwMode="auto">
          <a:xfrm>
            <a:off x="1383585" y="5248843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aTc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108" name="Line 18"/>
          <p:cNvSpPr>
            <a:spLocks noChangeShapeType="1"/>
          </p:cNvSpPr>
          <p:nvPr/>
        </p:nvSpPr>
        <p:spPr bwMode="auto">
          <a:xfrm>
            <a:off x="2333065" y="5717797"/>
            <a:ext cx="1057394" cy="0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09" name="Freeform 19"/>
          <p:cNvSpPr>
            <a:spLocks/>
          </p:cNvSpPr>
          <p:nvPr/>
        </p:nvSpPr>
        <p:spPr bwMode="auto">
          <a:xfrm>
            <a:off x="2448010" y="543909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13" name="Freeform 19"/>
          <p:cNvSpPr>
            <a:spLocks/>
          </p:cNvSpPr>
          <p:nvPr/>
        </p:nvSpPr>
        <p:spPr bwMode="auto">
          <a:xfrm>
            <a:off x="3224599" y="6008212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17" name="AutoShape 10"/>
          <p:cNvSpPr>
            <a:spLocks noChangeArrowheads="1"/>
          </p:cNvSpPr>
          <p:nvPr/>
        </p:nvSpPr>
        <p:spPr bwMode="auto">
          <a:xfrm>
            <a:off x="1244226" y="477896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TetR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118" name="Freeform 11"/>
          <p:cNvSpPr>
            <a:spLocks/>
          </p:cNvSpPr>
          <p:nvPr/>
        </p:nvSpPr>
        <p:spPr bwMode="auto">
          <a:xfrm>
            <a:off x="1288255" y="5042371"/>
            <a:ext cx="1769128" cy="110214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726"/>
              <a:gd name="connsiteY0" fmla="*/ 1008 h 3960"/>
              <a:gd name="connsiteX1" fmla="*/ 2726 w 2726"/>
              <a:gd name="connsiteY1" fmla="*/ 3960 h 3960"/>
              <a:gd name="connsiteX0" fmla="*/ 612 w 3338"/>
              <a:gd name="connsiteY0" fmla="*/ 0 h 3372"/>
              <a:gd name="connsiteX1" fmla="*/ 3338 w 3338"/>
              <a:gd name="connsiteY1" fmla="*/ 2952 h 3372"/>
              <a:gd name="connsiteX0" fmla="*/ 612 w 7771"/>
              <a:gd name="connsiteY0" fmla="*/ 0 h 3372"/>
              <a:gd name="connsiteX1" fmla="*/ 7771 w 7771"/>
              <a:gd name="connsiteY1" fmla="*/ 2952 h 3372"/>
              <a:gd name="connsiteX0" fmla="*/ 612 w 7771"/>
              <a:gd name="connsiteY0" fmla="*/ 0 h 3372"/>
              <a:gd name="connsiteX1" fmla="*/ 7771 w 7771"/>
              <a:gd name="connsiteY1" fmla="*/ 2952 h 3372"/>
              <a:gd name="connsiteX0" fmla="*/ 832 w 5637"/>
              <a:gd name="connsiteY0" fmla="*/ 0 h 3372"/>
              <a:gd name="connsiteX1" fmla="*/ 5637 w 5637"/>
              <a:gd name="connsiteY1" fmla="*/ 2952 h 3372"/>
              <a:gd name="connsiteX0" fmla="*/ 612 w 5417"/>
              <a:gd name="connsiteY0" fmla="*/ 0 h 3372"/>
              <a:gd name="connsiteX1" fmla="*/ 5417 w 5417"/>
              <a:gd name="connsiteY1" fmla="*/ 2952 h 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417" h="3372">
                <a:moveTo>
                  <a:pt x="612" y="0"/>
                </a:moveTo>
                <a:cubicBezTo>
                  <a:pt x="0" y="3372"/>
                  <a:pt x="2709" y="3042"/>
                  <a:pt x="5417" y="2952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1"/>
          <p:cNvSpPr>
            <a:spLocks/>
          </p:cNvSpPr>
          <p:nvPr/>
        </p:nvSpPr>
        <p:spPr bwMode="auto">
          <a:xfrm>
            <a:off x="902997" y="4126765"/>
            <a:ext cx="2248153" cy="663909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509"/>
              <a:gd name="connsiteY0" fmla="*/ 2316 h 2316"/>
              <a:gd name="connsiteX1" fmla="*/ 4509 w 4509"/>
              <a:gd name="connsiteY1" fmla="*/ 158 h 2316"/>
              <a:gd name="connsiteX0" fmla="*/ 0 w 4509"/>
              <a:gd name="connsiteY0" fmla="*/ 2316 h 2316"/>
              <a:gd name="connsiteX1" fmla="*/ 4509 w 4509"/>
              <a:gd name="connsiteY1" fmla="*/ 158 h 2316"/>
              <a:gd name="connsiteX0" fmla="*/ 0 w 4509"/>
              <a:gd name="connsiteY0" fmla="*/ 2316 h 2316"/>
              <a:gd name="connsiteX1" fmla="*/ 4509 w 4509"/>
              <a:gd name="connsiteY1" fmla="*/ 158 h 2316"/>
              <a:gd name="connsiteX0" fmla="*/ 0 w 3398"/>
              <a:gd name="connsiteY0" fmla="*/ 2316 h 2316"/>
              <a:gd name="connsiteX1" fmla="*/ 3398 w 3398"/>
              <a:gd name="connsiteY1" fmla="*/ 158 h 2316"/>
              <a:gd name="connsiteX0" fmla="*/ 0 w 3398"/>
              <a:gd name="connsiteY0" fmla="*/ 2275 h 2275"/>
              <a:gd name="connsiteX1" fmla="*/ 3398 w 3398"/>
              <a:gd name="connsiteY1" fmla="*/ 117 h 2275"/>
              <a:gd name="connsiteX0" fmla="*/ 0 w 3398"/>
              <a:gd name="connsiteY0" fmla="*/ 2275 h 2275"/>
              <a:gd name="connsiteX1" fmla="*/ 3398 w 3398"/>
              <a:gd name="connsiteY1" fmla="*/ 117 h 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98" h="2275">
                <a:moveTo>
                  <a:pt x="0" y="2275"/>
                </a:moveTo>
                <a:cubicBezTo>
                  <a:pt x="115" y="0"/>
                  <a:pt x="3144" y="140"/>
                  <a:pt x="3398" y="117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11"/>
          <p:cNvSpPr>
            <a:spLocks/>
          </p:cNvSpPr>
          <p:nvPr/>
        </p:nvSpPr>
        <p:spPr bwMode="auto">
          <a:xfrm>
            <a:off x="3805489" y="3844876"/>
            <a:ext cx="918000" cy="568099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55" h="1809">
                <a:moveTo>
                  <a:pt x="0" y="1008"/>
                </a:moveTo>
                <a:cubicBezTo>
                  <a:pt x="1823" y="0"/>
                  <a:pt x="2135" y="1450"/>
                  <a:pt x="2655" y="1809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9" name="Freeform 128"/>
          <p:cNvSpPr/>
          <p:nvPr/>
        </p:nvSpPr>
        <p:spPr>
          <a:xfrm>
            <a:off x="4293546" y="4107597"/>
            <a:ext cx="3122611" cy="1690227"/>
          </a:xfrm>
          <a:custGeom>
            <a:avLst/>
            <a:gdLst>
              <a:gd name="connsiteX0" fmla="*/ 0 w 705556"/>
              <a:gd name="connsiteY0" fmla="*/ 531518 h 531518"/>
              <a:gd name="connsiteX1" fmla="*/ 225778 w 705556"/>
              <a:gd name="connsiteY1" fmla="*/ 399814 h 531518"/>
              <a:gd name="connsiteX2" fmla="*/ 620889 w 705556"/>
              <a:gd name="connsiteY2" fmla="*/ 428036 h 531518"/>
              <a:gd name="connsiteX3" fmla="*/ 536222 w 705556"/>
              <a:gd name="connsiteY3" fmla="*/ 61148 h 531518"/>
              <a:gd name="connsiteX4" fmla="*/ 705556 w 705556"/>
              <a:gd name="connsiteY4" fmla="*/ 61148 h 531518"/>
              <a:gd name="connsiteX0" fmla="*/ 0 w 1538273"/>
              <a:gd name="connsiteY0" fmla="*/ 531518 h 531518"/>
              <a:gd name="connsiteX1" fmla="*/ 1058495 w 1538273"/>
              <a:gd name="connsiteY1" fmla="*/ 399814 h 531518"/>
              <a:gd name="connsiteX2" fmla="*/ 1453606 w 1538273"/>
              <a:gd name="connsiteY2" fmla="*/ 428036 h 531518"/>
              <a:gd name="connsiteX3" fmla="*/ 1368939 w 1538273"/>
              <a:gd name="connsiteY3" fmla="*/ 61148 h 531518"/>
              <a:gd name="connsiteX4" fmla="*/ 1538273 w 1538273"/>
              <a:gd name="connsiteY4" fmla="*/ 61148 h 531518"/>
              <a:gd name="connsiteX0" fmla="*/ 0 w 1572593"/>
              <a:gd name="connsiteY0" fmla="*/ 531518 h 531518"/>
              <a:gd name="connsiteX1" fmla="*/ 655019 w 1572593"/>
              <a:gd name="connsiteY1" fmla="*/ 399814 h 531518"/>
              <a:gd name="connsiteX2" fmla="*/ 1453606 w 1572593"/>
              <a:gd name="connsiteY2" fmla="*/ 428036 h 531518"/>
              <a:gd name="connsiteX3" fmla="*/ 1368939 w 1572593"/>
              <a:gd name="connsiteY3" fmla="*/ 61148 h 531518"/>
              <a:gd name="connsiteX4" fmla="*/ 1538273 w 1572593"/>
              <a:gd name="connsiteY4" fmla="*/ 61148 h 531518"/>
              <a:gd name="connsiteX0" fmla="*/ 4188073 w 4249221"/>
              <a:gd name="connsiteY0" fmla="*/ 1644454 h 1644454"/>
              <a:gd name="connsiteX1" fmla="*/ 484212 w 4249221"/>
              <a:gd name="connsiteY1" fmla="*/ 399814 h 1644454"/>
              <a:gd name="connsiteX2" fmla="*/ 1282799 w 4249221"/>
              <a:gd name="connsiteY2" fmla="*/ 428036 h 1644454"/>
              <a:gd name="connsiteX3" fmla="*/ 1198132 w 4249221"/>
              <a:gd name="connsiteY3" fmla="*/ 61148 h 1644454"/>
              <a:gd name="connsiteX4" fmla="*/ 1367466 w 4249221"/>
              <a:gd name="connsiteY4" fmla="*/ 61148 h 1644454"/>
              <a:gd name="connsiteX0" fmla="*/ 3302763 w 3363911"/>
              <a:gd name="connsiteY0" fmla="*/ 1644454 h 1644454"/>
              <a:gd name="connsiteX1" fmla="*/ 2697755 w 3363911"/>
              <a:gd name="connsiteY1" fmla="*/ 1206827 h 1644454"/>
              <a:gd name="connsiteX2" fmla="*/ 397489 w 3363911"/>
              <a:gd name="connsiteY2" fmla="*/ 428036 h 1644454"/>
              <a:gd name="connsiteX3" fmla="*/ 312822 w 3363911"/>
              <a:gd name="connsiteY3" fmla="*/ 61148 h 1644454"/>
              <a:gd name="connsiteX4" fmla="*/ 482156 w 3363911"/>
              <a:gd name="connsiteY4" fmla="*/ 61148 h 1644454"/>
              <a:gd name="connsiteX0" fmla="*/ 3061463 w 3122611"/>
              <a:gd name="connsiteY0" fmla="*/ 1690227 h 1690227"/>
              <a:gd name="connsiteX1" fmla="*/ 2456455 w 3122611"/>
              <a:gd name="connsiteY1" fmla="*/ 1252600 h 1690227"/>
              <a:gd name="connsiteX2" fmla="*/ 397489 w 3122611"/>
              <a:gd name="connsiteY2" fmla="*/ 748447 h 1690227"/>
              <a:gd name="connsiteX3" fmla="*/ 71522 w 3122611"/>
              <a:gd name="connsiteY3" fmla="*/ 106921 h 1690227"/>
              <a:gd name="connsiteX4" fmla="*/ 240856 w 3122611"/>
              <a:gd name="connsiteY4" fmla="*/ 106921 h 169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2611" h="1690227">
                <a:moveTo>
                  <a:pt x="3061463" y="1690227"/>
                </a:moveTo>
                <a:cubicBezTo>
                  <a:pt x="3122611" y="1632998"/>
                  <a:pt x="2900451" y="1409563"/>
                  <a:pt x="2456455" y="1252600"/>
                </a:cubicBezTo>
                <a:cubicBezTo>
                  <a:pt x="2012459" y="1095637"/>
                  <a:pt x="794978" y="939394"/>
                  <a:pt x="397489" y="748447"/>
                </a:cubicBezTo>
                <a:cubicBezTo>
                  <a:pt x="0" y="557501"/>
                  <a:pt x="97627" y="213842"/>
                  <a:pt x="71522" y="106921"/>
                </a:cubicBezTo>
                <a:cubicBezTo>
                  <a:pt x="45417" y="0"/>
                  <a:pt x="240856" y="106921"/>
                  <a:pt x="240856" y="106921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11"/>
          <p:cNvSpPr>
            <a:spLocks/>
          </p:cNvSpPr>
          <p:nvPr/>
        </p:nvSpPr>
        <p:spPr bwMode="auto">
          <a:xfrm>
            <a:off x="5305762" y="3772242"/>
            <a:ext cx="799584" cy="677567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463"/>
              <a:gd name="connsiteY0" fmla="*/ 1562 h 1562"/>
              <a:gd name="connsiteX1" fmla="*/ 4463 w 4463"/>
              <a:gd name="connsiteY1" fmla="*/ 158 h 1562"/>
              <a:gd name="connsiteX0" fmla="*/ 0 w 7159"/>
              <a:gd name="connsiteY0" fmla="*/ 2209 h 2209"/>
              <a:gd name="connsiteX1" fmla="*/ 7159 w 7159"/>
              <a:gd name="connsiteY1" fmla="*/ 158 h 2209"/>
              <a:gd name="connsiteX0" fmla="*/ 0 w 7159"/>
              <a:gd name="connsiteY0" fmla="*/ 2073 h 2073"/>
              <a:gd name="connsiteX1" fmla="*/ 7159 w 7159"/>
              <a:gd name="connsiteY1" fmla="*/ 22 h 2073"/>
              <a:gd name="connsiteX0" fmla="*/ 0 w 4001"/>
              <a:gd name="connsiteY0" fmla="*/ 2073 h 2073"/>
              <a:gd name="connsiteX1" fmla="*/ 4001 w 4001"/>
              <a:gd name="connsiteY1" fmla="*/ 22 h 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01" h="2073">
                <a:moveTo>
                  <a:pt x="0" y="2073"/>
                </a:moveTo>
                <a:cubicBezTo>
                  <a:pt x="1823" y="1065"/>
                  <a:pt x="2259" y="0"/>
                  <a:pt x="4001" y="22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6201477" y="6269436"/>
            <a:ext cx="259439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4F81BD"/>
                </a:solidFill>
              </a:rPr>
              <a:t>Common </a:t>
            </a:r>
            <a:r>
              <a:rPr lang="en-US" sz="2000" b="1" i="1" dirty="0" err="1" smtClean="0">
                <a:solidFill>
                  <a:srgbClr val="4F81BD"/>
                </a:solidFill>
              </a:rPr>
              <a:t>Subexp</a:t>
            </a:r>
            <a:r>
              <a:rPr lang="en-US" sz="2000" b="1" i="1" dirty="0" smtClean="0">
                <a:solidFill>
                  <a:srgbClr val="4F81BD"/>
                </a:solidFill>
              </a:rPr>
              <a:t>. </a:t>
            </a:r>
            <a:r>
              <a:rPr lang="en-US" sz="2000" b="1" i="1" dirty="0" err="1" smtClean="0">
                <a:solidFill>
                  <a:srgbClr val="4F81BD"/>
                </a:solidFill>
              </a:rPr>
              <a:t>Elim</a:t>
            </a:r>
            <a:r>
              <a:rPr lang="en-US" sz="2000" b="1" i="1" dirty="0" smtClean="0">
                <a:solidFill>
                  <a:srgbClr val="4F81BD"/>
                </a:solidFill>
              </a:rPr>
              <a:t>.</a:t>
            </a:r>
            <a:endParaRPr lang="en-US" sz="2000" b="1" i="1" dirty="0">
              <a:solidFill>
                <a:srgbClr val="4F81BD"/>
              </a:solidFill>
            </a:endParaRPr>
          </a:p>
        </p:txBody>
      </p:sp>
      <p:sp>
        <p:nvSpPr>
          <p:cNvPr id="83" name="Freeform 82"/>
          <p:cNvSpPr/>
          <p:nvPr/>
        </p:nvSpPr>
        <p:spPr>
          <a:xfrm>
            <a:off x="3479324" y="4029460"/>
            <a:ext cx="4585164" cy="1906614"/>
          </a:xfrm>
          <a:custGeom>
            <a:avLst/>
            <a:gdLst>
              <a:gd name="connsiteX0" fmla="*/ 0 w 1618074"/>
              <a:gd name="connsiteY0" fmla="*/ 141111 h 630296"/>
              <a:gd name="connsiteX1" fmla="*/ 272814 w 1618074"/>
              <a:gd name="connsiteY1" fmla="*/ 9407 h 630296"/>
              <a:gd name="connsiteX2" fmla="*/ 950148 w 1618074"/>
              <a:gd name="connsiteY2" fmla="*/ 84666 h 630296"/>
              <a:gd name="connsiteX3" fmla="*/ 1204148 w 1618074"/>
              <a:gd name="connsiteY3" fmla="*/ 489185 h 630296"/>
              <a:gd name="connsiteX4" fmla="*/ 1618074 w 1618074"/>
              <a:gd name="connsiteY4" fmla="*/ 630296 h 630296"/>
              <a:gd name="connsiteX0" fmla="*/ 5431420 w 5488648"/>
              <a:gd name="connsiteY0" fmla="*/ 61149 h 1906614"/>
              <a:gd name="connsiteX1" fmla="*/ 679155 w 5488648"/>
              <a:gd name="connsiteY1" fmla="*/ 1285725 h 1906614"/>
              <a:gd name="connsiteX2" fmla="*/ 1356489 w 5488648"/>
              <a:gd name="connsiteY2" fmla="*/ 1360984 h 1906614"/>
              <a:gd name="connsiteX3" fmla="*/ 1610489 w 5488648"/>
              <a:gd name="connsiteY3" fmla="*/ 1765503 h 1906614"/>
              <a:gd name="connsiteX4" fmla="*/ 2024415 w 5488648"/>
              <a:gd name="connsiteY4" fmla="*/ 1906614 h 1906614"/>
              <a:gd name="connsiteX0" fmla="*/ 4596923 w 4654151"/>
              <a:gd name="connsiteY0" fmla="*/ 61149 h 1906614"/>
              <a:gd name="connsiteX1" fmla="*/ 3907947 w 4654151"/>
              <a:gd name="connsiteY1" fmla="*/ 1003993 h 1906614"/>
              <a:gd name="connsiteX2" fmla="*/ 521992 w 4654151"/>
              <a:gd name="connsiteY2" fmla="*/ 1360984 h 1906614"/>
              <a:gd name="connsiteX3" fmla="*/ 775992 w 4654151"/>
              <a:gd name="connsiteY3" fmla="*/ 1765503 h 1906614"/>
              <a:gd name="connsiteX4" fmla="*/ 1189918 w 4654151"/>
              <a:gd name="connsiteY4" fmla="*/ 1906614 h 1906614"/>
              <a:gd name="connsiteX0" fmla="*/ 4527936 w 4585164"/>
              <a:gd name="connsiteY0" fmla="*/ 61149 h 1906614"/>
              <a:gd name="connsiteX1" fmla="*/ 3838960 w 4585164"/>
              <a:gd name="connsiteY1" fmla="*/ 1003993 h 1906614"/>
              <a:gd name="connsiteX2" fmla="*/ 453005 w 4585164"/>
              <a:gd name="connsiteY2" fmla="*/ 1360984 h 1906614"/>
              <a:gd name="connsiteX3" fmla="*/ 1120931 w 4585164"/>
              <a:gd name="connsiteY3" fmla="*/ 1906614 h 190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5164" h="1906614">
                <a:moveTo>
                  <a:pt x="4527936" y="61149"/>
                </a:moveTo>
                <a:cubicBezTo>
                  <a:pt x="4585164" y="0"/>
                  <a:pt x="4518115" y="787354"/>
                  <a:pt x="3838960" y="1003993"/>
                </a:cubicBezTo>
                <a:cubicBezTo>
                  <a:pt x="3159805" y="1220632"/>
                  <a:pt x="906010" y="1210547"/>
                  <a:pt x="453005" y="1360984"/>
                </a:cubicBezTo>
                <a:cubicBezTo>
                  <a:pt x="0" y="1511421"/>
                  <a:pt x="981780" y="1792941"/>
                  <a:pt x="1120931" y="1906614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1801393" y="4195704"/>
            <a:ext cx="4493762" cy="1203207"/>
          </a:xfrm>
          <a:custGeom>
            <a:avLst/>
            <a:gdLst>
              <a:gd name="connsiteX0" fmla="*/ 3726901 w 4481062"/>
              <a:gd name="connsiteY0" fmla="*/ 0 h 1279407"/>
              <a:gd name="connsiteX1" fmla="*/ 4328975 w 4481062"/>
              <a:gd name="connsiteY1" fmla="*/ 329259 h 1279407"/>
              <a:gd name="connsiteX2" fmla="*/ 3849198 w 4481062"/>
              <a:gd name="connsiteY2" fmla="*/ 790222 h 1279407"/>
              <a:gd name="connsiteX3" fmla="*/ 537790 w 4481062"/>
              <a:gd name="connsiteY3" fmla="*/ 1034815 h 1279407"/>
              <a:gd name="connsiteX4" fmla="*/ 622457 w 4481062"/>
              <a:gd name="connsiteY4" fmla="*/ 1279407 h 1279407"/>
              <a:gd name="connsiteX0" fmla="*/ 3739601 w 4493762"/>
              <a:gd name="connsiteY0" fmla="*/ 0 h 1203207"/>
              <a:gd name="connsiteX1" fmla="*/ 4341675 w 4493762"/>
              <a:gd name="connsiteY1" fmla="*/ 329259 h 1203207"/>
              <a:gd name="connsiteX2" fmla="*/ 3861898 w 4493762"/>
              <a:gd name="connsiteY2" fmla="*/ 790222 h 1203207"/>
              <a:gd name="connsiteX3" fmla="*/ 550490 w 4493762"/>
              <a:gd name="connsiteY3" fmla="*/ 1034815 h 1203207"/>
              <a:gd name="connsiteX4" fmla="*/ 558957 w 4493762"/>
              <a:gd name="connsiteY4" fmla="*/ 1203207 h 1203207"/>
              <a:gd name="connsiteX0" fmla="*/ 3739601 w 4493762"/>
              <a:gd name="connsiteY0" fmla="*/ 0 h 1203207"/>
              <a:gd name="connsiteX1" fmla="*/ 4341675 w 4493762"/>
              <a:gd name="connsiteY1" fmla="*/ 329259 h 1203207"/>
              <a:gd name="connsiteX2" fmla="*/ 3861898 w 4493762"/>
              <a:gd name="connsiteY2" fmla="*/ 790222 h 1203207"/>
              <a:gd name="connsiteX3" fmla="*/ 550490 w 4493762"/>
              <a:gd name="connsiteY3" fmla="*/ 1034815 h 1203207"/>
              <a:gd name="connsiteX4" fmla="*/ 558957 w 4493762"/>
              <a:gd name="connsiteY4" fmla="*/ 1203207 h 1203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3762" h="1203207">
                <a:moveTo>
                  <a:pt x="3739601" y="0"/>
                </a:moveTo>
                <a:cubicBezTo>
                  <a:pt x="4030446" y="98777"/>
                  <a:pt x="4321292" y="197555"/>
                  <a:pt x="4341675" y="329259"/>
                </a:cubicBezTo>
                <a:cubicBezTo>
                  <a:pt x="4362058" y="460963"/>
                  <a:pt x="4493762" y="672629"/>
                  <a:pt x="3861898" y="790222"/>
                </a:cubicBezTo>
                <a:cubicBezTo>
                  <a:pt x="3230034" y="907815"/>
                  <a:pt x="1100980" y="965984"/>
                  <a:pt x="550490" y="1034815"/>
                </a:cubicBezTo>
                <a:cubicBezTo>
                  <a:pt x="0" y="1103646"/>
                  <a:pt x="462952" y="1168713"/>
                  <a:pt x="558957" y="1203207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oval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1820364" y="4769556"/>
            <a:ext cx="3626556" cy="1315469"/>
          </a:xfrm>
          <a:custGeom>
            <a:avLst/>
            <a:gdLst>
              <a:gd name="connsiteX0" fmla="*/ 2949223 w 3626556"/>
              <a:gd name="connsiteY0" fmla="*/ 1204148 h 1315469"/>
              <a:gd name="connsiteX1" fmla="*/ 3316112 w 3626556"/>
              <a:gd name="connsiteY1" fmla="*/ 1251185 h 1315469"/>
              <a:gd name="connsiteX2" fmla="*/ 3466630 w 3626556"/>
              <a:gd name="connsiteY2" fmla="*/ 818444 h 1315469"/>
              <a:gd name="connsiteX3" fmla="*/ 2356556 w 3626556"/>
              <a:gd name="connsiteY3" fmla="*/ 498592 h 1315469"/>
              <a:gd name="connsiteX4" fmla="*/ 305741 w 3626556"/>
              <a:gd name="connsiteY4" fmla="*/ 272814 h 1315469"/>
              <a:gd name="connsiteX5" fmla="*/ 522112 w 3626556"/>
              <a:gd name="connsiteY5" fmla="*/ 0 h 1315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26556" h="1315469">
                <a:moveTo>
                  <a:pt x="2949223" y="1204148"/>
                </a:moveTo>
                <a:cubicBezTo>
                  <a:pt x="3089550" y="1259808"/>
                  <a:pt x="3229878" y="1315469"/>
                  <a:pt x="3316112" y="1251185"/>
                </a:cubicBezTo>
                <a:cubicBezTo>
                  <a:pt x="3402347" y="1186901"/>
                  <a:pt x="3626556" y="943876"/>
                  <a:pt x="3466630" y="818444"/>
                </a:cubicBezTo>
                <a:cubicBezTo>
                  <a:pt x="3306704" y="693012"/>
                  <a:pt x="2883371" y="589530"/>
                  <a:pt x="2356556" y="498592"/>
                </a:cubicBezTo>
                <a:cubicBezTo>
                  <a:pt x="1829741" y="407654"/>
                  <a:pt x="611482" y="355913"/>
                  <a:pt x="305741" y="272814"/>
                </a:cubicBezTo>
                <a:cubicBezTo>
                  <a:pt x="0" y="189715"/>
                  <a:pt x="522112" y="0"/>
                  <a:pt x="522112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oval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Line 18"/>
          <p:cNvSpPr>
            <a:spLocks noChangeShapeType="1"/>
          </p:cNvSpPr>
          <p:nvPr/>
        </p:nvSpPr>
        <p:spPr bwMode="auto">
          <a:xfrm>
            <a:off x="3098853" y="6296164"/>
            <a:ext cx="1120702" cy="9166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52" name="AutoShape 24"/>
          <p:cNvSpPr>
            <a:spLocks noChangeArrowheads="1"/>
          </p:cNvSpPr>
          <p:nvPr/>
        </p:nvSpPr>
        <p:spPr bwMode="auto">
          <a:xfrm>
            <a:off x="3531929" y="6056794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53" name="Freeform 11"/>
          <p:cNvSpPr>
            <a:spLocks/>
          </p:cNvSpPr>
          <p:nvPr/>
        </p:nvSpPr>
        <p:spPr bwMode="auto">
          <a:xfrm>
            <a:off x="3824668" y="5686799"/>
            <a:ext cx="2256663" cy="644227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4351 w 8173"/>
              <a:gd name="connsiteY0" fmla="*/ 309 h 1157"/>
              <a:gd name="connsiteX1" fmla="*/ 0 w 8173"/>
              <a:gd name="connsiteY1" fmla="*/ 1157 h 1157"/>
              <a:gd name="connsiteX2" fmla="*/ 8173 w 8173"/>
              <a:gd name="connsiteY2" fmla="*/ 158 h 1157"/>
              <a:gd name="connsiteX0" fmla="*/ 4351 w 8173"/>
              <a:gd name="connsiteY0" fmla="*/ 309 h 1157"/>
              <a:gd name="connsiteX1" fmla="*/ 0 w 8173"/>
              <a:gd name="connsiteY1" fmla="*/ 1157 h 1157"/>
              <a:gd name="connsiteX2" fmla="*/ 8173 w 8173"/>
              <a:gd name="connsiteY2" fmla="*/ 158 h 1157"/>
              <a:gd name="connsiteX0" fmla="*/ 2 w 9954"/>
              <a:gd name="connsiteY0" fmla="*/ 309 h 1157"/>
              <a:gd name="connsiteX1" fmla="*/ 1781 w 9954"/>
              <a:gd name="connsiteY1" fmla="*/ 1157 h 1157"/>
              <a:gd name="connsiteX2" fmla="*/ 9954 w 9954"/>
              <a:gd name="connsiteY2" fmla="*/ 158 h 1157"/>
              <a:gd name="connsiteX0" fmla="*/ 2 w 9954"/>
              <a:gd name="connsiteY0" fmla="*/ 309 h 1157"/>
              <a:gd name="connsiteX1" fmla="*/ 3572 w 9954"/>
              <a:gd name="connsiteY1" fmla="*/ 1157 h 1157"/>
              <a:gd name="connsiteX2" fmla="*/ 9954 w 9954"/>
              <a:gd name="connsiteY2" fmla="*/ 158 h 1157"/>
              <a:gd name="connsiteX0" fmla="*/ 2 w 9954"/>
              <a:gd name="connsiteY0" fmla="*/ 151 h 1453"/>
              <a:gd name="connsiteX1" fmla="*/ 3572 w 9954"/>
              <a:gd name="connsiteY1" fmla="*/ 999 h 1453"/>
              <a:gd name="connsiteX2" fmla="*/ 6640 w 9954"/>
              <a:gd name="connsiteY2" fmla="*/ 1287 h 1453"/>
              <a:gd name="connsiteX3" fmla="*/ 9954 w 9954"/>
              <a:gd name="connsiteY3" fmla="*/ 0 h 145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6640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6640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7847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7847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502 h 2294"/>
              <a:gd name="connsiteX1" fmla="*/ 3572 w 9954"/>
              <a:gd name="connsiteY1" fmla="*/ 1350 h 2294"/>
              <a:gd name="connsiteX2" fmla="*/ 7847 w 9954"/>
              <a:gd name="connsiteY2" fmla="*/ 1638 h 2294"/>
              <a:gd name="connsiteX3" fmla="*/ 9954 w 9954"/>
              <a:gd name="connsiteY3" fmla="*/ 351 h 2294"/>
              <a:gd name="connsiteX0" fmla="*/ 2 w 9954"/>
              <a:gd name="connsiteY0" fmla="*/ 502 h 2294"/>
              <a:gd name="connsiteX1" fmla="*/ 3572 w 9954"/>
              <a:gd name="connsiteY1" fmla="*/ 1350 h 2294"/>
              <a:gd name="connsiteX2" fmla="*/ 7847 w 9954"/>
              <a:gd name="connsiteY2" fmla="*/ 1638 h 2294"/>
              <a:gd name="connsiteX3" fmla="*/ 9954 w 9954"/>
              <a:gd name="connsiteY3" fmla="*/ 351 h 2294"/>
              <a:gd name="connsiteX0" fmla="*/ 2 w 9954"/>
              <a:gd name="connsiteY0" fmla="*/ 179 h 1971"/>
              <a:gd name="connsiteX1" fmla="*/ 3572 w 9954"/>
              <a:gd name="connsiteY1" fmla="*/ 1027 h 1971"/>
              <a:gd name="connsiteX2" fmla="*/ 7847 w 9954"/>
              <a:gd name="connsiteY2" fmla="*/ 1315 h 1971"/>
              <a:gd name="connsiteX3" fmla="*/ 9954 w 9954"/>
              <a:gd name="connsiteY3" fmla="*/ 28 h 1971"/>
              <a:gd name="connsiteX0" fmla="*/ 2 w 8429"/>
              <a:gd name="connsiteY0" fmla="*/ 1112 h 1971"/>
              <a:gd name="connsiteX1" fmla="*/ 2047 w 8429"/>
              <a:gd name="connsiteY1" fmla="*/ 1027 h 1971"/>
              <a:gd name="connsiteX2" fmla="*/ 6322 w 8429"/>
              <a:gd name="connsiteY2" fmla="*/ 1315 h 1971"/>
              <a:gd name="connsiteX3" fmla="*/ 8429 w 8429"/>
              <a:gd name="connsiteY3" fmla="*/ 28 h 1971"/>
              <a:gd name="connsiteX0" fmla="*/ 0 w 8427"/>
              <a:gd name="connsiteY0" fmla="*/ 1112 h 1971"/>
              <a:gd name="connsiteX1" fmla="*/ 2045 w 8427"/>
              <a:gd name="connsiteY1" fmla="*/ 1027 h 1971"/>
              <a:gd name="connsiteX2" fmla="*/ 6320 w 8427"/>
              <a:gd name="connsiteY2" fmla="*/ 1315 h 1971"/>
              <a:gd name="connsiteX3" fmla="*/ 8427 w 8427"/>
              <a:gd name="connsiteY3" fmla="*/ 28 h 1971"/>
              <a:gd name="connsiteX0" fmla="*/ 0 w 8427"/>
              <a:gd name="connsiteY0" fmla="*/ 1112 h 1971"/>
              <a:gd name="connsiteX1" fmla="*/ 2045 w 8427"/>
              <a:gd name="connsiteY1" fmla="*/ 1027 h 1971"/>
              <a:gd name="connsiteX2" fmla="*/ 6320 w 8427"/>
              <a:gd name="connsiteY2" fmla="*/ 1315 h 1971"/>
              <a:gd name="connsiteX3" fmla="*/ 8427 w 8427"/>
              <a:gd name="connsiteY3" fmla="*/ 28 h 1971"/>
              <a:gd name="connsiteX0" fmla="*/ 0 w 11292"/>
              <a:gd name="connsiteY0" fmla="*/ 1112 h 1971"/>
              <a:gd name="connsiteX1" fmla="*/ 4910 w 11292"/>
              <a:gd name="connsiteY1" fmla="*/ 1027 h 1971"/>
              <a:gd name="connsiteX2" fmla="*/ 9185 w 11292"/>
              <a:gd name="connsiteY2" fmla="*/ 1315 h 1971"/>
              <a:gd name="connsiteX3" fmla="*/ 11292 w 11292"/>
              <a:gd name="connsiteY3" fmla="*/ 28 h 1971"/>
              <a:gd name="connsiteX0" fmla="*/ 0 w 11292"/>
              <a:gd name="connsiteY0" fmla="*/ 1112 h 1971"/>
              <a:gd name="connsiteX1" fmla="*/ 4147 w 11292"/>
              <a:gd name="connsiteY1" fmla="*/ 794 h 1971"/>
              <a:gd name="connsiteX2" fmla="*/ 9185 w 11292"/>
              <a:gd name="connsiteY2" fmla="*/ 1315 h 1971"/>
              <a:gd name="connsiteX3" fmla="*/ 11292 w 11292"/>
              <a:gd name="connsiteY3" fmla="*/ 28 h 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2" h="1971">
                <a:moveTo>
                  <a:pt x="0" y="1112"/>
                </a:moveTo>
                <a:cubicBezTo>
                  <a:pt x="933" y="341"/>
                  <a:pt x="4149" y="792"/>
                  <a:pt x="4147" y="794"/>
                </a:cubicBezTo>
                <a:cubicBezTo>
                  <a:pt x="5526" y="1366"/>
                  <a:pt x="8234" y="1971"/>
                  <a:pt x="9185" y="1315"/>
                </a:cubicBezTo>
                <a:cubicBezTo>
                  <a:pt x="9907" y="330"/>
                  <a:pt x="10472" y="0"/>
                  <a:pt x="11292" y="28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AutoShape 24"/>
          <p:cNvSpPr>
            <a:spLocks noChangeArrowheads="1"/>
          </p:cNvSpPr>
          <p:nvPr/>
        </p:nvSpPr>
        <p:spPr bwMode="auto">
          <a:xfrm>
            <a:off x="7765375" y="3791039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11865" y="1112936"/>
            <a:ext cx="8203001" cy="20380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83566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(def 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letfed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+ ((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      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endParaRPr lang="en-US" sz="2400" dirty="0" smtClean="0">
              <a:solidFill>
                <a:srgbClr val="00000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green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aTc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 (</a:t>
            </a:r>
            <a:r>
              <a:rPr lang="en-US" sz="2400" b="1" dirty="0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IPTG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Optimization of Complex Designs</a:t>
            </a:r>
            <a:endParaRPr lang="en-US" dirty="0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241300" y="5024750"/>
            <a:ext cx="1663700" cy="4450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357941" y="4738238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634421" y="477741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1751143" y="3935008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373653" y="3652767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929" y="6330991"/>
            <a:ext cx="6870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Unoptimized</a:t>
            </a:r>
            <a:r>
              <a:rPr lang="en-US" sz="2000" i="1" dirty="0" smtClean="0"/>
              <a:t>: 15 functional units, 13 transcription factors</a:t>
            </a:r>
          </a:p>
        </p:txBody>
      </p:sp>
      <p:sp>
        <p:nvSpPr>
          <p:cNvPr id="44" name="AutoShape 65"/>
          <p:cNvSpPr>
            <a:spLocks noChangeArrowheads="1"/>
          </p:cNvSpPr>
          <p:nvPr/>
        </p:nvSpPr>
        <p:spPr bwMode="auto">
          <a:xfrm>
            <a:off x="4358880" y="3263531"/>
            <a:ext cx="419040" cy="419084"/>
          </a:xfrm>
          <a:prstGeom prst="downArrow">
            <a:avLst>
              <a:gd name="adj1" fmla="val 40009"/>
              <a:gd name="adj2" fmla="val 49926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24"/>
          <p:cNvSpPr>
            <a:spLocks noChangeArrowheads="1"/>
          </p:cNvSpPr>
          <p:nvPr/>
        </p:nvSpPr>
        <p:spPr bwMode="auto">
          <a:xfrm>
            <a:off x="7102317" y="5774908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I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37" name="Line 18"/>
          <p:cNvSpPr>
            <a:spLocks noChangeShapeType="1"/>
          </p:cNvSpPr>
          <p:nvPr/>
        </p:nvSpPr>
        <p:spPr bwMode="auto">
          <a:xfrm>
            <a:off x="6043402" y="6024131"/>
            <a:ext cx="1728997" cy="14142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38" name="Freeform 19"/>
          <p:cNvSpPr>
            <a:spLocks/>
          </p:cNvSpPr>
          <p:nvPr/>
        </p:nvSpPr>
        <p:spPr bwMode="auto">
          <a:xfrm>
            <a:off x="6160043" y="5750290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63" name="AutoShape 24"/>
          <p:cNvSpPr>
            <a:spLocks noChangeArrowheads="1"/>
          </p:cNvSpPr>
          <p:nvPr/>
        </p:nvSpPr>
        <p:spPr bwMode="auto">
          <a:xfrm>
            <a:off x="3560363" y="4179304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I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64" name="Line 18"/>
          <p:cNvSpPr>
            <a:spLocks noChangeShapeType="1"/>
          </p:cNvSpPr>
          <p:nvPr/>
        </p:nvSpPr>
        <p:spPr bwMode="auto">
          <a:xfrm>
            <a:off x="3131109" y="4428527"/>
            <a:ext cx="1136091" cy="9292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65" name="Freeform 19"/>
          <p:cNvSpPr>
            <a:spLocks/>
          </p:cNvSpPr>
          <p:nvPr/>
        </p:nvSpPr>
        <p:spPr bwMode="auto">
          <a:xfrm>
            <a:off x="3247749" y="4154686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grpSp>
        <p:nvGrpSpPr>
          <p:cNvPr id="2" name="Group 65"/>
          <p:cNvGrpSpPr/>
          <p:nvPr/>
        </p:nvGrpSpPr>
        <p:grpSpPr>
          <a:xfrm>
            <a:off x="4653559" y="4434639"/>
            <a:ext cx="1232640" cy="283923"/>
            <a:chOff x="6878854" y="4556677"/>
            <a:chExt cx="1232640" cy="283923"/>
          </a:xfrm>
        </p:grpSpPr>
        <p:sp>
          <p:nvSpPr>
            <p:cNvPr id="67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F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68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sp>
        <p:nvSpPr>
          <p:cNvPr id="75" name="AutoShape 24"/>
          <p:cNvSpPr>
            <a:spLocks noChangeArrowheads="1"/>
          </p:cNvSpPr>
          <p:nvPr/>
        </p:nvSpPr>
        <p:spPr bwMode="auto">
          <a:xfrm>
            <a:off x="6519692" y="3791039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sp>
        <p:nvSpPr>
          <p:cNvPr id="76" name="Line 18"/>
          <p:cNvSpPr>
            <a:spLocks noChangeShapeType="1"/>
          </p:cNvSpPr>
          <p:nvPr/>
        </p:nvSpPr>
        <p:spPr bwMode="auto">
          <a:xfrm>
            <a:off x="6090437" y="4040261"/>
            <a:ext cx="2291563" cy="18743"/>
          </a:xfrm>
          <a:prstGeom prst="line">
            <a:avLst/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9"/>
          <p:cNvSpPr>
            <a:spLocks/>
          </p:cNvSpPr>
          <p:nvPr/>
        </p:nvSpPr>
        <p:spPr bwMode="auto">
          <a:xfrm>
            <a:off x="6207078" y="3766421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15"/>
          <p:cNvSpPr>
            <a:spLocks noChangeShapeType="1"/>
          </p:cNvSpPr>
          <p:nvPr/>
        </p:nvSpPr>
        <p:spPr bwMode="auto">
          <a:xfrm>
            <a:off x="1759110" y="5526633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16"/>
          <p:cNvSpPr txBox="1">
            <a:spLocks noChangeArrowheads="1"/>
          </p:cNvSpPr>
          <p:nvPr/>
        </p:nvSpPr>
        <p:spPr bwMode="auto">
          <a:xfrm>
            <a:off x="1383585" y="5248843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aTc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113" name="Freeform 19"/>
          <p:cNvSpPr>
            <a:spLocks/>
          </p:cNvSpPr>
          <p:nvPr/>
        </p:nvSpPr>
        <p:spPr bwMode="auto">
          <a:xfrm>
            <a:off x="3224599" y="6008212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17" name="AutoShape 10"/>
          <p:cNvSpPr>
            <a:spLocks noChangeArrowheads="1"/>
          </p:cNvSpPr>
          <p:nvPr/>
        </p:nvSpPr>
        <p:spPr bwMode="auto">
          <a:xfrm>
            <a:off x="1244226" y="477896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TetR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118" name="Freeform 11"/>
          <p:cNvSpPr>
            <a:spLocks/>
          </p:cNvSpPr>
          <p:nvPr/>
        </p:nvSpPr>
        <p:spPr bwMode="auto">
          <a:xfrm>
            <a:off x="1288255" y="5042371"/>
            <a:ext cx="1769128" cy="110214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726"/>
              <a:gd name="connsiteY0" fmla="*/ 1008 h 3960"/>
              <a:gd name="connsiteX1" fmla="*/ 2726 w 2726"/>
              <a:gd name="connsiteY1" fmla="*/ 3960 h 3960"/>
              <a:gd name="connsiteX0" fmla="*/ 612 w 3338"/>
              <a:gd name="connsiteY0" fmla="*/ 0 h 3372"/>
              <a:gd name="connsiteX1" fmla="*/ 3338 w 3338"/>
              <a:gd name="connsiteY1" fmla="*/ 2952 h 3372"/>
              <a:gd name="connsiteX0" fmla="*/ 612 w 7771"/>
              <a:gd name="connsiteY0" fmla="*/ 0 h 3372"/>
              <a:gd name="connsiteX1" fmla="*/ 7771 w 7771"/>
              <a:gd name="connsiteY1" fmla="*/ 2952 h 3372"/>
              <a:gd name="connsiteX0" fmla="*/ 612 w 7771"/>
              <a:gd name="connsiteY0" fmla="*/ 0 h 3372"/>
              <a:gd name="connsiteX1" fmla="*/ 7771 w 7771"/>
              <a:gd name="connsiteY1" fmla="*/ 2952 h 3372"/>
              <a:gd name="connsiteX0" fmla="*/ 832 w 5637"/>
              <a:gd name="connsiteY0" fmla="*/ 0 h 3372"/>
              <a:gd name="connsiteX1" fmla="*/ 5637 w 5637"/>
              <a:gd name="connsiteY1" fmla="*/ 2952 h 3372"/>
              <a:gd name="connsiteX0" fmla="*/ 612 w 5417"/>
              <a:gd name="connsiteY0" fmla="*/ 0 h 3372"/>
              <a:gd name="connsiteX1" fmla="*/ 5417 w 5417"/>
              <a:gd name="connsiteY1" fmla="*/ 2952 h 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417" h="3372">
                <a:moveTo>
                  <a:pt x="612" y="0"/>
                </a:moveTo>
                <a:cubicBezTo>
                  <a:pt x="0" y="3372"/>
                  <a:pt x="2709" y="3042"/>
                  <a:pt x="5417" y="2952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1"/>
          <p:cNvSpPr>
            <a:spLocks/>
          </p:cNvSpPr>
          <p:nvPr/>
        </p:nvSpPr>
        <p:spPr bwMode="auto">
          <a:xfrm>
            <a:off x="902997" y="4126765"/>
            <a:ext cx="2248153" cy="663909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509"/>
              <a:gd name="connsiteY0" fmla="*/ 2316 h 2316"/>
              <a:gd name="connsiteX1" fmla="*/ 4509 w 4509"/>
              <a:gd name="connsiteY1" fmla="*/ 158 h 2316"/>
              <a:gd name="connsiteX0" fmla="*/ 0 w 4509"/>
              <a:gd name="connsiteY0" fmla="*/ 2316 h 2316"/>
              <a:gd name="connsiteX1" fmla="*/ 4509 w 4509"/>
              <a:gd name="connsiteY1" fmla="*/ 158 h 2316"/>
              <a:gd name="connsiteX0" fmla="*/ 0 w 4509"/>
              <a:gd name="connsiteY0" fmla="*/ 2316 h 2316"/>
              <a:gd name="connsiteX1" fmla="*/ 4509 w 4509"/>
              <a:gd name="connsiteY1" fmla="*/ 158 h 2316"/>
              <a:gd name="connsiteX0" fmla="*/ 0 w 3398"/>
              <a:gd name="connsiteY0" fmla="*/ 2316 h 2316"/>
              <a:gd name="connsiteX1" fmla="*/ 3398 w 3398"/>
              <a:gd name="connsiteY1" fmla="*/ 158 h 2316"/>
              <a:gd name="connsiteX0" fmla="*/ 0 w 3398"/>
              <a:gd name="connsiteY0" fmla="*/ 2275 h 2275"/>
              <a:gd name="connsiteX1" fmla="*/ 3398 w 3398"/>
              <a:gd name="connsiteY1" fmla="*/ 117 h 2275"/>
              <a:gd name="connsiteX0" fmla="*/ 0 w 3398"/>
              <a:gd name="connsiteY0" fmla="*/ 2275 h 2275"/>
              <a:gd name="connsiteX1" fmla="*/ 3398 w 3398"/>
              <a:gd name="connsiteY1" fmla="*/ 117 h 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98" h="2275">
                <a:moveTo>
                  <a:pt x="0" y="2275"/>
                </a:moveTo>
                <a:cubicBezTo>
                  <a:pt x="115" y="0"/>
                  <a:pt x="3144" y="140"/>
                  <a:pt x="3398" y="117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11"/>
          <p:cNvSpPr>
            <a:spLocks/>
          </p:cNvSpPr>
          <p:nvPr/>
        </p:nvSpPr>
        <p:spPr bwMode="auto">
          <a:xfrm>
            <a:off x="3805489" y="3844876"/>
            <a:ext cx="918000" cy="568099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55" h="1809">
                <a:moveTo>
                  <a:pt x="0" y="1008"/>
                </a:moveTo>
                <a:cubicBezTo>
                  <a:pt x="1823" y="0"/>
                  <a:pt x="2135" y="1450"/>
                  <a:pt x="2655" y="1809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9" name="Freeform 128"/>
          <p:cNvSpPr/>
          <p:nvPr/>
        </p:nvSpPr>
        <p:spPr>
          <a:xfrm>
            <a:off x="4293546" y="4107597"/>
            <a:ext cx="3122611" cy="1690227"/>
          </a:xfrm>
          <a:custGeom>
            <a:avLst/>
            <a:gdLst>
              <a:gd name="connsiteX0" fmla="*/ 0 w 705556"/>
              <a:gd name="connsiteY0" fmla="*/ 531518 h 531518"/>
              <a:gd name="connsiteX1" fmla="*/ 225778 w 705556"/>
              <a:gd name="connsiteY1" fmla="*/ 399814 h 531518"/>
              <a:gd name="connsiteX2" fmla="*/ 620889 w 705556"/>
              <a:gd name="connsiteY2" fmla="*/ 428036 h 531518"/>
              <a:gd name="connsiteX3" fmla="*/ 536222 w 705556"/>
              <a:gd name="connsiteY3" fmla="*/ 61148 h 531518"/>
              <a:gd name="connsiteX4" fmla="*/ 705556 w 705556"/>
              <a:gd name="connsiteY4" fmla="*/ 61148 h 531518"/>
              <a:gd name="connsiteX0" fmla="*/ 0 w 1538273"/>
              <a:gd name="connsiteY0" fmla="*/ 531518 h 531518"/>
              <a:gd name="connsiteX1" fmla="*/ 1058495 w 1538273"/>
              <a:gd name="connsiteY1" fmla="*/ 399814 h 531518"/>
              <a:gd name="connsiteX2" fmla="*/ 1453606 w 1538273"/>
              <a:gd name="connsiteY2" fmla="*/ 428036 h 531518"/>
              <a:gd name="connsiteX3" fmla="*/ 1368939 w 1538273"/>
              <a:gd name="connsiteY3" fmla="*/ 61148 h 531518"/>
              <a:gd name="connsiteX4" fmla="*/ 1538273 w 1538273"/>
              <a:gd name="connsiteY4" fmla="*/ 61148 h 531518"/>
              <a:gd name="connsiteX0" fmla="*/ 0 w 1572593"/>
              <a:gd name="connsiteY0" fmla="*/ 531518 h 531518"/>
              <a:gd name="connsiteX1" fmla="*/ 655019 w 1572593"/>
              <a:gd name="connsiteY1" fmla="*/ 399814 h 531518"/>
              <a:gd name="connsiteX2" fmla="*/ 1453606 w 1572593"/>
              <a:gd name="connsiteY2" fmla="*/ 428036 h 531518"/>
              <a:gd name="connsiteX3" fmla="*/ 1368939 w 1572593"/>
              <a:gd name="connsiteY3" fmla="*/ 61148 h 531518"/>
              <a:gd name="connsiteX4" fmla="*/ 1538273 w 1572593"/>
              <a:gd name="connsiteY4" fmla="*/ 61148 h 531518"/>
              <a:gd name="connsiteX0" fmla="*/ 4188073 w 4249221"/>
              <a:gd name="connsiteY0" fmla="*/ 1644454 h 1644454"/>
              <a:gd name="connsiteX1" fmla="*/ 484212 w 4249221"/>
              <a:gd name="connsiteY1" fmla="*/ 399814 h 1644454"/>
              <a:gd name="connsiteX2" fmla="*/ 1282799 w 4249221"/>
              <a:gd name="connsiteY2" fmla="*/ 428036 h 1644454"/>
              <a:gd name="connsiteX3" fmla="*/ 1198132 w 4249221"/>
              <a:gd name="connsiteY3" fmla="*/ 61148 h 1644454"/>
              <a:gd name="connsiteX4" fmla="*/ 1367466 w 4249221"/>
              <a:gd name="connsiteY4" fmla="*/ 61148 h 1644454"/>
              <a:gd name="connsiteX0" fmla="*/ 3302763 w 3363911"/>
              <a:gd name="connsiteY0" fmla="*/ 1644454 h 1644454"/>
              <a:gd name="connsiteX1" fmla="*/ 2697755 w 3363911"/>
              <a:gd name="connsiteY1" fmla="*/ 1206827 h 1644454"/>
              <a:gd name="connsiteX2" fmla="*/ 397489 w 3363911"/>
              <a:gd name="connsiteY2" fmla="*/ 428036 h 1644454"/>
              <a:gd name="connsiteX3" fmla="*/ 312822 w 3363911"/>
              <a:gd name="connsiteY3" fmla="*/ 61148 h 1644454"/>
              <a:gd name="connsiteX4" fmla="*/ 482156 w 3363911"/>
              <a:gd name="connsiteY4" fmla="*/ 61148 h 1644454"/>
              <a:gd name="connsiteX0" fmla="*/ 3061463 w 3122611"/>
              <a:gd name="connsiteY0" fmla="*/ 1690227 h 1690227"/>
              <a:gd name="connsiteX1" fmla="*/ 2456455 w 3122611"/>
              <a:gd name="connsiteY1" fmla="*/ 1252600 h 1690227"/>
              <a:gd name="connsiteX2" fmla="*/ 397489 w 3122611"/>
              <a:gd name="connsiteY2" fmla="*/ 748447 h 1690227"/>
              <a:gd name="connsiteX3" fmla="*/ 71522 w 3122611"/>
              <a:gd name="connsiteY3" fmla="*/ 106921 h 1690227"/>
              <a:gd name="connsiteX4" fmla="*/ 240856 w 3122611"/>
              <a:gd name="connsiteY4" fmla="*/ 106921 h 169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2611" h="1690227">
                <a:moveTo>
                  <a:pt x="3061463" y="1690227"/>
                </a:moveTo>
                <a:cubicBezTo>
                  <a:pt x="3122611" y="1632998"/>
                  <a:pt x="2900451" y="1409563"/>
                  <a:pt x="2456455" y="1252600"/>
                </a:cubicBezTo>
                <a:cubicBezTo>
                  <a:pt x="2012459" y="1095637"/>
                  <a:pt x="794978" y="939394"/>
                  <a:pt x="397489" y="748447"/>
                </a:cubicBezTo>
                <a:cubicBezTo>
                  <a:pt x="0" y="557501"/>
                  <a:pt x="97627" y="213842"/>
                  <a:pt x="71522" y="106921"/>
                </a:cubicBezTo>
                <a:cubicBezTo>
                  <a:pt x="45417" y="0"/>
                  <a:pt x="240856" y="106921"/>
                  <a:pt x="240856" y="106921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11"/>
          <p:cNvSpPr>
            <a:spLocks/>
          </p:cNvSpPr>
          <p:nvPr/>
        </p:nvSpPr>
        <p:spPr bwMode="auto">
          <a:xfrm>
            <a:off x="5305762" y="3772242"/>
            <a:ext cx="799584" cy="677567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463"/>
              <a:gd name="connsiteY0" fmla="*/ 1562 h 1562"/>
              <a:gd name="connsiteX1" fmla="*/ 4463 w 4463"/>
              <a:gd name="connsiteY1" fmla="*/ 158 h 1562"/>
              <a:gd name="connsiteX0" fmla="*/ 0 w 7159"/>
              <a:gd name="connsiteY0" fmla="*/ 2209 h 2209"/>
              <a:gd name="connsiteX1" fmla="*/ 7159 w 7159"/>
              <a:gd name="connsiteY1" fmla="*/ 158 h 2209"/>
              <a:gd name="connsiteX0" fmla="*/ 0 w 7159"/>
              <a:gd name="connsiteY0" fmla="*/ 2073 h 2073"/>
              <a:gd name="connsiteX1" fmla="*/ 7159 w 7159"/>
              <a:gd name="connsiteY1" fmla="*/ 22 h 2073"/>
              <a:gd name="connsiteX0" fmla="*/ 0 w 4001"/>
              <a:gd name="connsiteY0" fmla="*/ 2073 h 2073"/>
              <a:gd name="connsiteX1" fmla="*/ 4001 w 4001"/>
              <a:gd name="connsiteY1" fmla="*/ 22 h 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01" h="2073">
                <a:moveTo>
                  <a:pt x="0" y="2073"/>
                </a:moveTo>
                <a:cubicBezTo>
                  <a:pt x="1823" y="1065"/>
                  <a:pt x="2259" y="0"/>
                  <a:pt x="4001" y="22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6201477" y="6269436"/>
            <a:ext cx="259439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4F81BD"/>
                </a:solidFill>
              </a:rPr>
              <a:t>Dead Code Elimination</a:t>
            </a:r>
            <a:endParaRPr lang="en-US" sz="2000" b="1" i="1" dirty="0">
              <a:solidFill>
                <a:srgbClr val="4F81BD"/>
              </a:solidFill>
            </a:endParaRPr>
          </a:p>
        </p:txBody>
      </p:sp>
      <p:sp>
        <p:nvSpPr>
          <p:cNvPr id="83" name="Freeform 82"/>
          <p:cNvSpPr/>
          <p:nvPr/>
        </p:nvSpPr>
        <p:spPr>
          <a:xfrm>
            <a:off x="3479324" y="4029460"/>
            <a:ext cx="4585164" cy="1906614"/>
          </a:xfrm>
          <a:custGeom>
            <a:avLst/>
            <a:gdLst>
              <a:gd name="connsiteX0" fmla="*/ 0 w 1618074"/>
              <a:gd name="connsiteY0" fmla="*/ 141111 h 630296"/>
              <a:gd name="connsiteX1" fmla="*/ 272814 w 1618074"/>
              <a:gd name="connsiteY1" fmla="*/ 9407 h 630296"/>
              <a:gd name="connsiteX2" fmla="*/ 950148 w 1618074"/>
              <a:gd name="connsiteY2" fmla="*/ 84666 h 630296"/>
              <a:gd name="connsiteX3" fmla="*/ 1204148 w 1618074"/>
              <a:gd name="connsiteY3" fmla="*/ 489185 h 630296"/>
              <a:gd name="connsiteX4" fmla="*/ 1618074 w 1618074"/>
              <a:gd name="connsiteY4" fmla="*/ 630296 h 630296"/>
              <a:gd name="connsiteX0" fmla="*/ 5431420 w 5488648"/>
              <a:gd name="connsiteY0" fmla="*/ 61149 h 1906614"/>
              <a:gd name="connsiteX1" fmla="*/ 679155 w 5488648"/>
              <a:gd name="connsiteY1" fmla="*/ 1285725 h 1906614"/>
              <a:gd name="connsiteX2" fmla="*/ 1356489 w 5488648"/>
              <a:gd name="connsiteY2" fmla="*/ 1360984 h 1906614"/>
              <a:gd name="connsiteX3" fmla="*/ 1610489 w 5488648"/>
              <a:gd name="connsiteY3" fmla="*/ 1765503 h 1906614"/>
              <a:gd name="connsiteX4" fmla="*/ 2024415 w 5488648"/>
              <a:gd name="connsiteY4" fmla="*/ 1906614 h 1906614"/>
              <a:gd name="connsiteX0" fmla="*/ 4596923 w 4654151"/>
              <a:gd name="connsiteY0" fmla="*/ 61149 h 1906614"/>
              <a:gd name="connsiteX1" fmla="*/ 3907947 w 4654151"/>
              <a:gd name="connsiteY1" fmla="*/ 1003993 h 1906614"/>
              <a:gd name="connsiteX2" fmla="*/ 521992 w 4654151"/>
              <a:gd name="connsiteY2" fmla="*/ 1360984 h 1906614"/>
              <a:gd name="connsiteX3" fmla="*/ 775992 w 4654151"/>
              <a:gd name="connsiteY3" fmla="*/ 1765503 h 1906614"/>
              <a:gd name="connsiteX4" fmla="*/ 1189918 w 4654151"/>
              <a:gd name="connsiteY4" fmla="*/ 1906614 h 1906614"/>
              <a:gd name="connsiteX0" fmla="*/ 4527936 w 4585164"/>
              <a:gd name="connsiteY0" fmla="*/ 61149 h 1906614"/>
              <a:gd name="connsiteX1" fmla="*/ 3838960 w 4585164"/>
              <a:gd name="connsiteY1" fmla="*/ 1003993 h 1906614"/>
              <a:gd name="connsiteX2" fmla="*/ 453005 w 4585164"/>
              <a:gd name="connsiteY2" fmla="*/ 1360984 h 1906614"/>
              <a:gd name="connsiteX3" fmla="*/ 1120931 w 4585164"/>
              <a:gd name="connsiteY3" fmla="*/ 1906614 h 190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5164" h="1906614">
                <a:moveTo>
                  <a:pt x="4527936" y="61149"/>
                </a:moveTo>
                <a:cubicBezTo>
                  <a:pt x="4585164" y="0"/>
                  <a:pt x="4518115" y="787354"/>
                  <a:pt x="3838960" y="1003993"/>
                </a:cubicBezTo>
                <a:cubicBezTo>
                  <a:pt x="3159805" y="1220632"/>
                  <a:pt x="906010" y="1210547"/>
                  <a:pt x="453005" y="1360984"/>
                </a:cubicBezTo>
                <a:cubicBezTo>
                  <a:pt x="0" y="1511421"/>
                  <a:pt x="981780" y="1792941"/>
                  <a:pt x="1120931" y="1906614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Line 18"/>
          <p:cNvSpPr>
            <a:spLocks noChangeShapeType="1"/>
          </p:cNvSpPr>
          <p:nvPr/>
        </p:nvSpPr>
        <p:spPr bwMode="auto">
          <a:xfrm>
            <a:off x="3098853" y="6296164"/>
            <a:ext cx="1120702" cy="9166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52" name="AutoShape 24"/>
          <p:cNvSpPr>
            <a:spLocks noChangeArrowheads="1"/>
          </p:cNvSpPr>
          <p:nvPr/>
        </p:nvSpPr>
        <p:spPr bwMode="auto">
          <a:xfrm>
            <a:off x="3531929" y="6056794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53" name="Freeform 11"/>
          <p:cNvSpPr>
            <a:spLocks/>
          </p:cNvSpPr>
          <p:nvPr/>
        </p:nvSpPr>
        <p:spPr bwMode="auto">
          <a:xfrm>
            <a:off x="3824668" y="5686799"/>
            <a:ext cx="2256663" cy="644227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4351 w 8173"/>
              <a:gd name="connsiteY0" fmla="*/ 309 h 1157"/>
              <a:gd name="connsiteX1" fmla="*/ 0 w 8173"/>
              <a:gd name="connsiteY1" fmla="*/ 1157 h 1157"/>
              <a:gd name="connsiteX2" fmla="*/ 8173 w 8173"/>
              <a:gd name="connsiteY2" fmla="*/ 158 h 1157"/>
              <a:gd name="connsiteX0" fmla="*/ 4351 w 8173"/>
              <a:gd name="connsiteY0" fmla="*/ 309 h 1157"/>
              <a:gd name="connsiteX1" fmla="*/ 0 w 8173"/>
              <a:gd name="connsiteY1" fmla="*/ 1157 h 1157"/>
              <a:gd name="connsiteX2" fmla="*/ 8173 w 8173"/>
              <a:gd name="connsiteY2" fmla="*/ 158 h 1157"/>
              <a:gd name="connsiteX0" fmla="*/ 2 w 9954"/>
              <a:gd name="connsiteY0" fmla="*/ 309 h 1157"/>
              <a:gd name="connsiteX1" fmla="*/ 1781 w 9954"/>
              <a:gd name="connsiteY1" fmla="*/ 1157 h 1157"/>
              <a:gd name="connsiteX2" fmla="*/ 9954 w 9954"/>
              <a:gd name="connsiteY2" fmla="*/ 158 h 1157"/>
              <a:gd name="connsiteX0" fmla="*/ 2 w 9954"/>
              <a:gd name="connsiteY0" fmla="*/ 309 h 1157"/>
              <a:gd name="connsiteX1" fmla="*/ 3572 w 9954"/>
              <a:gd name="connsiteY1" fmla="*/ 1157 h 1157"/>
              <a:gd name="connsiteX2" fmla="*/ 9954 w 9954"/>
              <a:gd name="connsiteY2" fmla="*/ 158 h 1157"/>
              <a:gd name="connsiteX0" fmla="*/ 2 w 9954"/>
              <a:gd name="connsiteY0" fmla="*/ 151 h 1453"/>
              <a:gd name="connsiteX1" fmla="*/ 3572 w 9954"/>
              <a:gd name="connsiteY1" fmla="*/ 999 h 1453"/>
              <a:gd name="connsiteX2" fmla="*/ 6640 w 9954"/>
              <a:gd name="connsiteY2" fmla="*/ 1287 h 1453"/>
              <a:gd name="connsiteX3" fmla="*/ 9954 w 9954"/>
              <a:gd name="connsiteY3" fmla="*/ 0 h 145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6640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6640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7847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151 h 1943"/>
              <a:gd name="connsiteX1" fmla="*/ 3572 w 9954"/>
              <a:gd name="connsiteY1" fmla="*/ 999 h 1943"/>
              <a:gd name="connsiteX2" fmla="*/ 7847 w 9954"/>
              <a:gd name="connsiteY2" fmla="*/ 1287 h 1943"/>
              <a:gd name="connsiteX3" fmla="*/ 9954 w 9954"/>
              <a:gd name="connsiteY3" fmla="*/ 0 h 1943"/>
              <a:gd name="connsiteX0" fmla="*/ 2 w 9954"/>
              <a:gd name="connsiteY0" fmla="*/ 502 h 2294"/>
              <a:gd name="connsiteX1" fmla="*/ 3572 w 9954"/>
              <a:gd name="connsiteY1" fmla="*/ 1350 h 2294"/>
              <a:gd name="connsiteX2" fmla="*/ 7847 w 9954"/>
              <a:gd name="connsiteY2" fmla="*/ 1638 h 2294"/>
              <a:gd name="connsiteX3" fmla="*/ 9954 w 9954"/>
              <a:gd name="connsiteY3" fmla="*/ 351 h 2294"/>
              <a:gd name="connsiteX0" fmla="*/ 2 w 9954"/>
              <a:gd name="connsiteY0" fmla="*/ 502 h 2294"/>
              <a:gd name="connsiteX1" fmla="*/ 3572 w 9954"/>
              <a:gd name="connsiteY1" fmla="*/ 1350 h 2294"/>
              <a:gd name="connsiteX2" fmla="*/ 7847 w 9954"/>
              <a:gd name="connsiteY2" fmla="*/ 1638 h 2294"/>
              <a:gd name="connsiteX3" fmla="*/ 9954 w 9954"/>
              <a:gd name="connsiteY3" fmla="*/ 351 h 2294"/>
              <a:gd name="connsiteX0" fmla="*/ 2 w 9954"/>
              <a:gd name="connsiteY0" fmla="*/ 179 h 1971"/>
              <a:gd name="connsiteX1" fmla="*/ 3572 w 9954"/>
              <a:gd name="connsiteY1" fmla="*/ 1027 h 1971"/>
              <a:gd name="connsiteX2" fmla="*/ 7847 w 9954"/>
              <a:gd name="connsiteY2" fmla="*/ 1315 h 1971"/>
              <a:gd name="connsiteX3" fmla="*/ 9954 w 9954"/>
              <a:gd name="connsiteY3" fmla="*/ 28 h 1971"/>
              <a:gd name="connsiteX0" fmla="*/ 2 w 8429"/>
              <a:gd name="connsiteY0" fmla="*/ 1112 h 1971"/>
              <a:gd name="connsiteX1" fmla="*/ 2047 w 8429"/>
              <a:gd name="connsiteY1" fmla="*/ 1027 h 1971"/>
              <a:gd name="connsiteX2" fmla="*/ 6322 w 8429"/>
              <a:gd name="connsiteY2" fmla="*/ 1315 h 1971"/>
              <a:gd name="connsiteX3" fmla="*/ 8429 w 8429"/>
              <a:gd name="connsiteY3" fmla="*/ 28 h 1971"/>
              <a:gd name="connsiteX0" fmla="*/ 0 w 8427"/>
              <a:gd name="connsiteY0" fmla="*/ 1112 h 1971"/>
              <a:gd name="connsiteX1" fmla="*/ 2045 w 8427"/>
              <a:gd name="connsiteY1" fmla="*/ 1027 h 1971"/>
              <a:gd name="connsiteX2" fmla="*/ 6320 w 8427"/>
              <a:gd name="connsiteY2" fmla="*/ 1315 h 1971"/>
              <a:gd name="connsiteX3" fmla="*/ 8427 w 8427"/>
              <a:gd name="connsiteY3" fmla="*/ 28 h 1971"/>
              <a:gd name="connsiteX0" fmla="*/ 0 w 8427"/>
              <a:gd name="connsiteY0" fmla="*/ 1112 h 1971"/>
              <a:gd name="connsiteX1" fmla="*/ 2045 w 8427"/>
              <a:gd name="connsiteY1" fmla="*/ 1027 h 1971"/>
              <a:gd name="connsiteX2" fmla="*/ 6320 w 8427"/>
              <a:gd name="connsiteY2" fmla="*/ 1315 h 1971"/>
              <a:gd name="connsiteX3" fmla="*/ 8427 w 8427"/>
              <a:gd name="connsiteY3" fmla="*/ 28 h 1971"/>
              <a:gd name="connsiteX0" fmla="*/ 0 w 11292"/>
              <a:gd name="connsiteY0" fmla="*/ 1112 h 1971"/>
              <a:gd name="connsiteX1" fmla="*/ 4910 w 11292"/>
              <a:gd name="connsiteY1" fmla="*/ 1027 h 1971"/>
              <a:gd name="connsiteX2" fmla="*/ 9185 w 11292"/>
              <a:gd name="connsiteY2" fmla="*/ 1315 h 1971"/>
              <a:gd name="connsiteX3" fmla="*/ 11292 w 11292"/>
              <a:gd name="connsiteY3" fmla="*/ 28 h 1971"/>
              <a:gd name="connsiteX0" fmla="*/ 0 w 11292"/>
              <a:gd name="connsiteY0" fmla="*/ 1112 h 1971"/>
              <a:gd name="connsiteX1" fmla="*/ 4147 w 11292"/>
              <a:gd name="connsiteY1" fmla="*/ 794 h 1971"/>
              <a:gd name="connsiteX2" fmla="*/ 9185 w 11292"/>
              <a:gd name="connsiteY2" fmla="*/ 1315 h 1971"/>
              <a:gd name="connsiteX3" fmla="*/ 11292 w 11292"/>
              <a:gd name="connsiteY3" fmla="*/ 28 h 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2" h="1971">
                <a:moveTo>
                  <a:pt x="0" y="1112"/>
                </a:moveTo>
                <a:cubicBezTo>
                  <a:pt x="933" y="341"/>
                  <a:pt x="4149" y="792"/>
                  <a:pt x="4147" y="794"/>
                </a:cubicBezTo>
                <a:cubicBezTo>
                  <a:pt x="5526" y="1366"/>
                  <a:pt x="8234" y="1971"/>
                  <a:pt x="9185" y="1315"/>
                </a:cubicBezTo>
                <a:cubicBezTo>
                  <a:pt x="9907" y="330"/>
                  <a:pt x="10472" y="0"/>
                  <a:pt x="11292" y="28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AutoShape 24"/>
          <p:cNvSpPr>
            <a:spLocks noChangeArrowheads="1"/>
          </p:cNvSpPr>
          <p:nvPr/>
        </p:nvSpPr>
        <p:spPr bwMode="auto">
          <a:xfrm>
            <a:off x="6836470" y="4607055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11865" y="1112936"/>
            <a:ext cx="8203001" cy="20380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83566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(def 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letfed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+ ((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      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endParaRPr lang="en-US" sz="2400" dirty="0" smtClean="0">
              <a:solidFill>
                <a:srgbClr val="00000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green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aTc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 (</a:t>
            </a:r>
            <a:r>
              <a:rPr lang="en-US" sz="2400" b="1" dirty="0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IPTG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Optimization of Complex Designs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36929" y="6330991"/>
            <a:ext cx="6870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Unoptimized</a:t>
            </a:r>
            <a:r>
              <a:rPr lang="en-US" sz="2000" i="1" dirty="0" smtClean="0"/>
              <a:t>: 15 functional units, 13 transcription factors</a:t>
            </a:r>
          </a:p>
        </p:txBody>
      </p:sp>
      <p:sp>
        <p:nvSpPr>
          <p:cNvPr id="44" name="AutoShape 65"/>
          <p:cNvSpPr>
            <a:spLocks noChangeArrowheads="1"/>
          </p:cNvSpPr>
          <p:nvPr/>
        </p:nvSpPr>
        <p:spPr bwMode="auto">
          <a:xfrm>
            <a:off x="4358880" y="3263531"/>
            <a:ext cx="419040" cy="419084"/>
          </a:xfrm>
          <a:prstGeom prst="downArrow">
            <a:avLst>
              <a:gd name="adj1" fmla="val 40009"/>
              <a:gd name="adj2" fmla="val 49926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AutoShape 24"/>
          <p:cNvSpPr>
            <a:spLocks noChangeArrowheads="1"/>
          </p:cNvSpPr>
          <p:nvPr/>
        </p:nvSpPr>
        <p:spPr bwMode="auto">
          <a:xfrm>
            <a:off x="3213644" y="4575909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I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64" name="Line 18"/>
          <p:cNvSpPr>
            <a:spLocks noChangeShapeType="1"/>
          </p:cNvSpPr>
          <p:nvPr/>
        </p:nvSpPr>
        <p:spPr bwMode="auto">
          <a:xfrm>
            <a:off x="2784390" y="4825132"/>
            <a:ext cx="1136091" cy="9292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65" name="Freeform 19"/>
          <p:cNvSpPr>
            <a:spLocks/>
          </p:cNvSpPr>
          <p:nvPr/>
        </p:nvSpPr>
        <p:spPr bwMode="auto">
          <a:xfrm>
            <a:off x="2901030" y="4551291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grpSp>
        <p:nvGrpSpPr>
          <p:cNvPr id="2" name="Group 65"/>
          <p:cNvGrpSpPr/>
          <p:nvPr/>
        </p:nvGrpSpPr>
        <p:grpSpPr>
          <a:xfrm>
            <a:off x="4190069" y="4566518"/>
            <a:ext cx="1232640" cy="283923"/>
            <a:chOff x="6878854" y="4556677"/>
            <a:chExt cx="1232640" cy="283923"/>
          </a:xfrm>
        </p:grpSpPr>
        <p:sp>
          <p:nvSpPr>
            <p:cNvPr id="67" name="AutoShape 24"/>
            <p:cNvSpPr>
              <a:spLocks noChangeArrowheads="1"/>
            </p:cNvSpPr>
            <p:nvPr/>
          </p:nvSpPr>
          <p:spPr bwMode="auto">
            <a:xfrm>
              <a:off x="7308108" y="4581295"/>
              <a:ext cx="531360" cy="233304"/>
            </a:xfrm>
            <a:prstGeom prst="roundRect">
              <a:avLst>
                <a:gd name="adj" fmla="val 616"/>
              </a:avLst>
            </a:prstGeom>
            <a:noFill/>
            <a:ln w="36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800000"/>
                  </a:solidFill>
                  <a:ea typeface="MS Gothic" charset="0"/>
                  <a:cs typeface="MS Gothic" charset="0"/>
                </a:rPr>
                <a:t>F</a:t>
              </a:r>
              <a:endParaRPr lang="en-US" b="1" dirty="0">
                <a:solidFill>
                  <a:srgbClr val="800000"/>
                </a:solidFill>
                <a:ea typeface="MS Gothic" charset="0"/>
                <a:cs typeface="MS Gothic" charset="0"/>
              </a:endParaRPr>
            </a:p>
          </p:txBody>
        </p:sp>
        <p:sp>
          <p:nvSpPr>
            <p:cNvPr id="68" name="Line 18"/>
            <p:cNvSpPr>
              <a:spLocks noChangeShapeType="1"/>
            </p:cNvSpPr>
            <p:nvPr/>
          </p:nvSpPr>
          <p:spPr bwMode="auto">
            <a:xfrm>
              <a:off x="6878854" y="4830518"/>
              <a:ext cx="1232640" cy="10082"/>
            </a:xfrm>
            <a:prstGeom prst="line">
              <a:avLst/>
            </a:prstGeom>
            <a:noFill/>
            <a:ln w="5472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6995494" y="4556677"/>
              <a:ext cx="254880" cy="254907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0" y="0"/>
                </a:cxn>
                <a:cxn ang="0">
                  <a:pos x="781" y="0"/>
                </a:cxn>
              </a:cxnLst>
              <a:rect l="0" t="0" r="r" b="b"/>
              <a:pathLst>
                <a:path w="782" h="782">
                  <a:moveTo>
                    <a:pt x="0" y="781"/>
                  </a:moveTo>
                  <a:lnTo>
                    <a:pt x="0" y="0"/>
                  </a:lnTo>
                  <a:lnTo>
                    <a:pt x="781" y="0"/>
                  </a:lnTo>
                </a:path>
              </a:pathLst>
            </a:custGeom>
            <a:noFill/>
            <a:ln w="54720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00000"/>
                </a:solidFill>
              </a:endParaRPr>
            </a:p>
          </p:txBody>
        </p:sp>
      </p:grpSp>
      <p:sp>
        <p:nvSpPr>
          <p:cNvPr id="75" name="AutoShape 24"/>
          <p:cNvSpPr>
            <a:spLocks noChangeArrowheads="1"/>
          </p:cNvSpPr>
          <p:nvPr/>
        </p:nvSpPr>
        <p:spPr bwMode="auto">
          <a:xfrm>
            <a:off x="6196278" y="4607055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sp>
        <p:nvSpPr>
          <p:cNvPr id="76" name="Line 18"/>
          <p:cNvSpPr>
            <a:spLocks noChangeShapeType="1"/>
          </p:cNvSpPr>
          <p:nvPr/>
        </p:nvSpPr>
        <p:spPr bwMode="auto">
          <a:xfrm>
            <a:off x="5767023" y="4856278"/>
            <a:ext cx="1758163" cy="14380"/>
          </a:xfrm>
          <a:prstGeom prst="line">
            <a:avLst/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9"/>
          <p:cNvSpPr>
            <a:spLocks/>
          </p:cNvSpPr>
          <p:nvPr/>
        </p:nvSpPr>
        <p:spPr bwMode="auto">
          <a:xfrm>
            <a:off x="5883664" y="4582437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19"/>
          <p:cNvSpPr>
            <a:spLocks/>
          </p:cNvSpPr>
          <p:nvPr/>
        </p:nvSpPr>
        <p:spPr bwMode="auto">
          <a:xfrm>
            <a:off x="2917269" y="5708079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24" name="Freeform 11"/>
          <p:cNvSpPr>
            <a:spLocks/>
          </p:cNvSpPr>
          <p:nvPr/>
        </p:nvSpPr>
        <p:spPr bwMode="auto">
          <a:xfrm>
            <a:off x="3440880" y="4256341"/>
            <a:ext cx="810468" cy="316553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  <a:gd name="connsiteX0" fmla="*/ 0 w 2237"/>
              <a:gd name="connsiteY0" fmla="*/ 1008 h 1008"/>
              <a:gd name="connsiteX1" fmla="*/ 2237 w 2237"/>
              <a:gd name="connsiteY1" fmla="*/ 973 h 1008"/>
              <a:gd name="connsiteX0" fmla="*/ 0 w 2344"/>
              <a:gd name="connsiteY0" fmla="*/ 1008 h 1008"/>
              <a:gd name="connsiteX1" fmla="*/ 2344 w 2344"/>
              <a:gd name="connsiteY1" fmla="*/ 973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44" h="1008">
                <a:moveTo>
                  <a:pt x="0" y="1008"/>
                </a:moveTo>
                <a:cubicBezTo>
                  <a:pt x="1823" y="0"/>
                  <a:pt x="1824" y="614"/>
                  <a:pt x="2344" y="973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6" name="Freeform 11"/>
          <p:cNvSpPr>
            <a:spLocks/>
          </p:cNvSpPr>
          <p:nvPr/>
        </p:nvSpPr>
        <p:spPr bwMode="auto">
          <a:xfrm>
            <a:off x="4882488" y="4379210"/>
            <a:ext cx="903104" cy="211474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463"/>
              <a:gd name="connsiteY0" fmla="*/ 1562 h 1562"/>
              <a:gd name="connsiteX1" fmla="*/ 4463 w 4463"/>
              <a:gd name="connsiteY1" fmla="*/ 158 h 1562"/>
              <a:gd name="connsiteX0" fmla="*/ 0 w 7159"/>
              <a:gd name="connsiteY0" fmla="*/ 2209 h 2209"/>
              <a:gd name="connsiteX1" fmla="*/ 7159 w 7159"/>
              <a:gd name="connsiteY1" fmla="*/ 158 h 2209"/>
              <a:gd name="connsiteX0" fmla="*/ 0 w 7159"/>
              <a:gd name="connsiteY0" fmla="*/ 2073 h 2073"/>
              <a:gd name="connsiteX1" fmla="*/ 7159 w 7159"/>
              <a:gd name="connsiteY1" fmla="*/ 22 h 2073"/>
              <a:gd name="connsiteX0" fmla="*/ 0 w 4001"/>
              <a:gd name="connsiteY0" fmla="*/ 2073 h 2073"/>
              <a:gd name="connsiteX1" fmla="*/ 4001 w 4001"/>
              <a:gd name="connsiteY1" fmla="*/ 22 h 2073"/>
              <a:gd name="connsiteX0" fmla="*/ 0 w 6119"/>
              <a:gd name="connsiteY0" fmla="*/ 2504 h 2504"/>
              <a:gd name="connsiteX1" fmla="*/ 6119 w 6119"/>
              <a:gd name="connsiteY1" fmla="*/ 22 h 2504"/>
              <a:gd name="connsiteX0" fmla="*/ 0 w 6119"/>
              <a:gd name="connsiteY0" fmla="*/ 2504 h 2504"/>
              <a:gd name="connsiteX1" fmla="*/ 6119 w 6119"/>
              <a:gd name="connsiteY1" fmla="*/ 22 h 2504"/>
              <a:gd name="connsiteX0" fmla="*/ 0 w 4519"/>
              <a:gd name="connsiteY0" fmla="*/ 647 h 647"/>
              <a:gd name="connsiteX1" fmla="*/ 4519 w 4519"/>
              <a:gd name="connsiteY1" fmla="*/ 612 h 647"/>
              <a:gd name="connsiteX0" fmla="*/ 0 w 4519"/>
              <a:gd name="connsiteY0" fmla="*/ 647 h 647"/>
              <a:gd name="connsiteX1" fmla="*/ 4519 w 4519"/>
              <a:gd name="connsiteY1" fmla="*/ 612 h 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19" h="647">
                <a:moveTo>
                  <a:pt x="0" y="647"/>
                </a:moveTo>
                <a:cubicBezTo>
                  <a:pt x="387" y="0"/>
                  <a:pt x="3322" y="11"/>
                  <a:pt x="4519" y="612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82"/>
          <p:cNvSpPr/>
          <p:nvPr/>
        </p:nvSpPr>
        <p:spPr>
          <a:xfrm>
            <a:off x="3632988" y="4854223"/>
            <a:ext cx="3488419" cy="799630"/>
          </a:xfrm>
          <a:custGeom>
            <a:avLst/>
            <a:gdLst>
              <a:gd name="connsiteX0" fmla="*/ 0 w 1618074"/>
              <a:gd name="connsiteY0" fmla="*/ 141111 h 630296"/>
              <a:gd name="connsiteX1" fmla="*/ 272814 w 1618074"/>
              <a:gd name="connsiteY1" fmla="*/ 9407 h 630296"/>
              <a:gd name="connsiteX2" fmla="*/ 950148 w 1618074"/>
              <a:gd name="connsiteY2" fmla="*/ 84666 h 630296"/>
              <a:gd name="connsiteX3" fmla="*/ 1204148 w 1618074"/>
              <a:gd name="connsiteY3" fmla="*/ 489185 h 630296"/>
              <a:gd name="connsiteX4" fmla="*/ 1618074 w 1618074"/>
              <a:gd name="connsiteY4" fmla="*/ 630296 h 630296"/>
              <a:gd name="connsiteX0" fmla="*/ 5431420 w 5488648"/>
              <a:gd name="connsiteY0" fmla="*/ 61149 h 1906614"/>
              <a:gd name="connsiteX1" fmla="*/ 679155 w 5488648"/>
              <a:gd name="connsiteY1" fmla="*/ 1285725 h 1906614"/>
              <a:gd name="connsiteX2" fmla="*/ 1356489 w 5488648"/>
              <a:gd name="connsiteY2" fmla="*/ 1360984 h 1906614"/>
              <a:gd name="connsiteX3" fmla="*/ 1610489 w 5488648"/>
              <a:gd name="connsiteY3" fmla="*/ 1765503 h 1906614"/>
              <a:gd name="connsiteX4" fmla="*/ 2024415 w 5488648"/>
              <a:gd name="connsiteY4" fmla="*/ 1906614 h 1906614"/>
              <a:gd name="connsiteX0" fmla="*/ 4596923 w 4654151"/>
              <a:gd name="connsiteY0" fmla="*/ 61149 h 1906614"/>
              <a:gd name="connsiteX1" fmla="*/ 3907947 w 4654151"/>
              <a:gd name="connsiteY1" fmla="*/ 1003993 h 1906614"/>
              <a:gd name="connsiteX2" fmla="*/ 521992 w 4654151"/>
              <a:gd name="connsiteY2" fmla="*/ 1360984 h 1906614"/>
              <a:gd name="connsiteX3" fmla="*/ 775992 w 4654151"/>
              <a:gd name="connsiteY3" fmla="*/ 1765503 h 1906614"/>
              <a:gd name="connsiteX4" fmla="*/ 1189918 w 4654151"/>
              <a:gd name="connsiteY4" fmla="*/ 1906614 h 1906614"/>
              <a:gd name="connsiteX0" fmla="*/ 4527936 w 4585164"/>
              <a:gd name="connsiteY0" fmla="*/ 61149 h 1906614"/>
              <a:gd name="connsiteX1" fmla="*/ 3838960 w 4585164"/>
              <a:gd name="connsiteY1" fmla="*/ 1003993 h 1906614"/>
              <a:gd name="connsiteX2" fmla="*/ 453005 w 4585164"/>
              <a:gd name="connsiteY2" fmla="*/ 1360984 h 1906614"/>
              <a:gd name="connsiteX3" fmla="*/ 1120931 w 4585164"/>
              <a:gd name="connsiteY3" fmla="*/ 1906614 h 1906614"/>
              <a:gd name="connsiteX0" fmla="*/ 4615571 w 4672799"/>
              <a:gd name="connsiteY0" fmla="*/ 61149 h 1624392"/>
              <a:gd name="connsiteX1" fmla="*/ 3926595 w 4672799"/>
              <a:gd name="connsiteY1" fmla="*/ 1003993 h 1624392"/>
              <a:gd name="connsiteX2" fmla="*/ 540640 w 4672799"/>
              <a:gd name="connsiteY2" fmla="*/ 1360984 h 1624392"/>
              <a:gd name="connsiteX3" fmla="*/ 682755 w 4672799"/>
              <a:gd name="connsiteY3" fmla="*/ 1624392 h 1624392"/>
              <a:gd name="connsiteX0" fmla="*/ 4374271 w 4431499"/>
              <a:gd name="connsiteY0" fmla="*/ 61149 h 1624392"/>
              <a:gd name="connsiteX1" fmla="*/ 3685295 w 4431499"/>
              <a:gd name="connsiteY1" fmla="*/ 1003993 h 1624392"/>
              <a:gd name="connsiteX2" fmla="*/ 540640 w 4431499"/>
              <a:gd name="connsiteY2" fmla="*/ 1210776 h 1624392"/>
              <a:gd name="connsiteX3" fmla="*/ 441455 w 4431499"/>
              <a:gd name="connsiteY3" fmla="*/ 1624392 h 1624392"/>
              <a:gd name="connsiteX0" fmla="*/ 4374271 w 4374271"/>
              <a:gd name="connsiteY0" fmla="*/ 0 h 1563243"/>
              <a:gd name="connsiteX1" fmla="*/ 540640 w 4374271"/>
              <a:gd name="connsiteY1" fmla="*/ 1149627 h 1563243"/>
              <a:gd name="connsiteX2" fmla="*/ 441455 w 4374271"/>
              <a:gd name="connsiteY2" fmla="*/ 1563243 h 1563243"/>
              <a:gd name="connsiteX0" fmla="*/ 3488419 w 3488419"/>
              <a:gd name="connsiteY0" fmla="*/ 0 h 799630"/>
              <a:gd name="connsiteX1" fmla="*/ 540640 w 3488419"/>
              <a:gd name="connsiteY1" fmla="*/ 386014 h 799630"/>
              <a:gd name="connsiteX2" fmla="*/ 441455 w 3488419"/>
              <a:gd name="connsiteY2" fmla="*/ 799630 h 799630"/>
              <a:gd name="connsiteX0" fmla="*/ 3488419 w 3488419"/>
              <a:gd name="connsiteY0" fmla="*/ 0 h 799630"/>
              <a:gd name="connsiteX1" fmla="*/ 540640 w 3488419"/>
              <a:gd name="connsiteY1" fmla="*/ 386014 h 799630"/>
              <a:gd name="connsiteX2" fmla="*/ 441455 w 3488419"/>
              <a:gd name="connsiteY2" fmla="*/ 799630 h 799630"/>
              <a:gd name="connsiteX0" fmla="*/ 3488419 w 3488419"/>
              <a:gd name="connsiteY0" fmla="*/ 0 h 799630"/>
              <a:gd name="connsiteX1" fmla="*/ 540640 w 3488419"/>
              <a:gd name="connsiteY1" fmla="*/ 386014 h 799630"/>
              <a:gd name="connsiteX2" fmla="*/ 441455 w 3488419"/>
              <a:gd name="connsiteY2" fmla="*/ 799630 h 79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88419" h="799630">
                <a:moveTo>
                  <a:pt x="3488419" y="0"/>
                </a:moveTo>
                <a:cubicBezTo>
                  <a:pt x="3291820" y="277963"/>
                  <a:pt x="1328856" y="333009"/>
                  <a:pt x="540640" y="386014"/>
                </a:cubicBezTo>
                <a:cubicBezTo>
                  <a:pt x="0" y="489414"/>
                  <a:pt x="302304" y="685957"/>
                  <a:pt x="441455" y="79963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Line 18"/>
          <p:cNvSpPr>
            <a:spLocks noChangeShapeType="1"/>
          </p:cNvSpPr>
          <p:nvPr/>
        </p:nvSpPr>
        <p:spPr bwMode="auto">
          <a:xfrm>
            <a:off x="2791523" y="5996031"/>
            <a:ext cx="1120702" cy="9166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52" name="AutoShape 24"/>
          <p:cNvSpPr>
            <a:spLocks noChangeArrowheads="1"/>
          </p:cNvSpPr>
          <p:nvPr/>
        </p:nvSpPr>
        <p:spPr bwMode="auto">
          <a:xfrm>
            <a:off x="3224599" y="5756661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47" name="Line 8"/>
          <p:cNvSpPr>
            <a:spLocks noChangeShapeType="1"/>
          </p:cNvSpPr>
          <p:nvPr/>
        </p:nvSpPr>
        <p:spPr bwMode="auto">
          <a:xfrm>
            <a:off x="812300" y="5176628"/>
            <a:ext cx="1647414" cy="4399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9"/>
          <p:cNvSpPr>
            <a:spLocks/>
          </p:cNvSpPr>
          <p:nvPr/>
        </p:nvSpPr>
        <p:spPr bwMode="auto">
          <a:xfrm>
            <a:off x="928941" y="4890117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AutoShape 10"/>
          <p:cNvSpPr>
            <a:spLocks noChangeArrowheads="1"/>
          </p:cNvSpPr>
          <p:nvPr/>
        </p:nvSpPr>
        <p:spPr bwMode="auto">
          <a:xfrm>
            <a:off x="1205421" y="494340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</a:p>
        </p:txBody>
      </p:sp>
      <p:sp>
        <p:nvSpPr>
          <p:cNvPr id="55" name="Freeform 11"/>
          <p:cNvSpPr>
            <a:spLocks/>
          </p:cNvSpPr>
          <p:nvPr/>
        </p:nvSpPr>
        <p:spPr bwMode="auto">
          <a:xfrm>
            <a:off x="1548443" y="4609517"/>
            <a:ext cx="1248220" cy="32946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22" h="1008">
                <a:moveTo>
                  <a:pt x="0" y="1008"/>
                </a:moveTo>
                <a:cubicBezTo>
                  <a:pt x="1823" y="0"/>
                  <a:pt x="3197" y="0"/>
                  <a:pt x="3822" y="158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2333705" y="4284778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Text Box 16"/>
          <p:cNvSpPr txBox="1">
            <a:spLocks noChangeArrowheads="1"/>
          </p:cNvSpPr>
          <p:nvPr/>
        </p:nvSpPr>
        <p:spPr bwMode="auto">
          <a:xfrm>
            <a:off x="2003944" y="4029872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58" name="AutoShape 10"/>
          <p:cNvSpPr>
            <a:spLocks noChangeArrowheads="1"/>
          </p:cNvSpPr>
          <p:nvPr/>
        </p:nvSpPr>
        <p:spPr bwMode="auto">
          <a:xfrm>
            <a:off x="1815226" y="494772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TetR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59" name="Freeform 11"/>
          <p:cNvSpPr>
            <a:spLocks/>
          </p:cNvSpPr>
          <p:nvPr/>
        </p:nvSpPr>
        <p:spPr bwMode="auto">
          <a:xfrm>
            <a:off x="1948222" y="5202730"/>
            <a:ext cx="858600" cy="632789"/>
          </a:xfrm>
          <a:custGeom>
            <a:avLst/>
            <a:gdLst>
              <a:gd name="connsiteX0" fmla="*/ 0 w 2320"/>
              <a:gd name="connsiteY0" fmla="*/ 1008 h 2778"/>
              <a:gd name="connsiteX1" fmla="*/ 2320 w 2320"/>
              <a:gd name="connsiteY1" fmla="*/ 2778 h 2778"/>
              <a:gd name="connsiteX0" fmla="*/ 309 w 2629"/>
              <a:gd name="connsiteY0" fmla="*/ 0 h 1936"/>
              <a:gd name="connsiteX1" fmla="*/ 2629 w 2629"/>
              <a:gd name="connsiteY1" fmla="*/ 1770 h 1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29" h="1936">
                <a:moveTo>
                  <a:pt x="309" y="0"/>
                </a:moveTo>
                <a:cubicBezTo>
                  <a:pt x="0" y="1936"/>
                  <a:pt x="2629" y="1770"/>
                  <a:pt x="2629" y="1770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2595566" y="5427764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Text Box 16"/>
          <p:cNvSpPr txBox="1">
            <a:spLocks noChangeArrowheads="1"/>
          </p:cNvSpPr>
          <p:nvPr/>
        </p:nvSpPr>
        <p:spPr bwMode="auto">
          <a:xfrm>
            <a:off x="2220041" y="5149974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aTc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62" name="AutoShape 24"/>
          <p:cNvSpPr>
            <a:spLocks noChangeArrowheads="1"/>
          </p:cNvSpPr>
          <p:nvPr/>
        </p:nvSpPr>
        <p:spPr bwMode="auto">
          <a:xfrm>
            <a:off x="4619323" y="5750290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I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66" name="Line 18"/>
          <p:cNvSpPr>
            <a:spLocks noChangeShapeType="1"/>
          </p:cNvSpPr>
          <p:nvPr/>
        </p:nvSpPr>
        <p:spPr bwMode="auto">
          <a:xfrm>
            <a:off x="4190069" y="5999513"/>
            <a:ext cx="1136091" cy="9292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70" name="Freeform 19"/>
          <p:cNvSpPr>
            <a:spLocks/>
          </p:cNvSpPr>
          <p:nvPr/>
        </p:nvSpPr>
        <p:spPr bwMode="auto">
          <a:xfrm>
            <a:off x="4306709" y="5725672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3742446" y="4423797"/>
            <a:ext cx="1165115" cy="1310108"/>
          </a:xfrm>
          <a:custGeom>
            <a:avLst/>
            <a:gdLst>
              <a:gd name="connsiteX0" fmla="*/ 2812511 w 2812511"/>
              <a:gd name="connsiteY0" fmla="*/ 671258 h 671258"/>
              <a:gd name="connsiteX1" fmla="*/ 2171831 w 2812511"/>
              <a:gd name="connsiteY1" fmla="*/ 76279 h 671258"/>
              <a:gd name="connsiteX2" fmla="*/ 284111 w 2812511"/>
              <a:gd name="connsiteY2" fmla="*/ 213582 h 671258"/>
              <a:gd name="connsiteX3" fmla="*/ 467162 w 2812511"/>
              <a:gd name="connsiteY3" fmla="*/ 545397 h 671258"/>
              <a:gd name="connsiteX0" fmla="*/ 2812511 w 2812511"/>
              <a:gd name="connsiteY0" fmla="*/ 2052880 h 2052880"/>
              <a:gd name="connsiteX1" fmla="*/ 2171831 w 2812511"/>
              <a:gd name="connsiteY1" fmla="*/ 273654 h 2052880"/>
              <a:gd name="connsiteX2" fmla="*/ 284111 w 2812511"/>
              <a:gd name="connsiteY2" fmla="*/ 410957 h 2052880"/>
              <a:gd name="connsiteX3" fmla="*/ 467162 w 2812511"/>
              <a:gd name="connsiteY3" fmla="*/ 742772 h 2052880"/>
              <a:gd name="connsiteX0" fmla="*/ 2621330 w 2621330"/>
              <a:gd name="connsiteY0" fmla="*/ 1750235 h 1750235"/>
              <a:gd name="connsiteX1" fmla="*/ 833564 w 2621330"/>
              <a:gd name="connsiteY1" fmla="*/ 1090000 h 1750235"/>
              <a:gd name="connsiteX2" fmla="*/ 92930 w 2621330"/>
              <a:gd name="connsiteY2" fmla="*/ 108312 h 1750235"/>
              <a:gd name="connsiteX3" fmla="*/ 275981 w 2621330"/>
              <a:gd name="connsiteY3" fmla="*/ 440127 h 1750235"/>
              <a:gd name="connsiteX0" fmla="*/ 2533460 w 2533460"/>
              <a:gd name="connsiteY0" fmla="*/ 1750235 h 1750235"/>
              <a:gd name="connsiteX1" fmla="*/ 745694 w 2533460"/>
              <a:gd name="connsiteY1" fmla="*/ 1090000 h 1750235"/>
              <a:gd name="connsiteX2" fmla="*/ 5060 w 2533460"/>
              <a:gd name="connsiteY2" fmla="*/ 108312 h 1750235"/>
              <a:gd name="connsiteX3" fmla="*/ 715341 w 2533460"/>
              <a:gd name="connsiteY3" fmla="*/ 440127 h 1750235"/>
              <a:gd name="connsiteX0" fmla="*/ 2121295 w 2121295"/>
              <a:gd name="connsiteY0" fmla="*/ 1310108 h 1310108"/>
              <a:gd name="connsiteX1" fmla="*/ 333529 w 2121295"/>
              <a:gd name="connsiteY1" fmla="*/ 649873 h 1310108"/>
              <a:gd name="connsiteX2" fmla="*/ 120125 w 2121295"/>
              <a:gd name="connsiteY2" fmla="*/ 326316 h 1310108"/>
              <a:gd name="connsiteX3" fmla="*/ 303176 w 2121295"/>
              <a:gd name="connsiteY3" fmla="*/ 0 h 1310108"/>
              <a:gd name="connsiteX0" fmla="*/ 2496541 w 2496541"/>
              <a:gd name="connsiteY0" fmla="*/ 1310108 h 1310108"/>
              <a:gd name="connsiteX1" fmla="*/ 708775 w 2496541"/>
              <a:gd name="connsiteY1" fmla="*/ 649873 h 1310108"/>
              <a:gd name="connsiteX2" fmla="*/ 495371 w 2496541"/>
              <a:gd name="connsiteY2" fmla="*/ 326316 h 1310108"/>
              <a:gd name="connsiteX3" fmla="*/ 678422 w 2496541"/>
              <a:gd name="connsiteY3" fmla="*/ 0 h 1310108"/>
              <a:gd name="connsiteX0" fmla="*/ 2090786 w 2090786"/>
              <a:gd name="connsiteY0" fmla="*/ 1310108 h 1310108"/>
              <a:gd name="connsiteX1" fmla="*/ 303020 w 2090786"/>
              <a:gd name="connsiteY1" fmla="*/ 649873 h 1310108"/>
              <a:gd name="connsiteX2" fmla="*/ 272667 w 2090786"/>
              <a:gd name="connsiteY2" fmla="*/ 0 h 1310108"/>
              <a:gd name="connsiteX0" fmla="*/ 2545722 w 2545722"/>
              <a:gd name="connsiteY0" fmla="*/ 1310108 h 1310108"/>
              <a:gd name="connsiteX1" fmla="*/ 757956 w 2545722"/>
              <a:gd name="connsiteY1" fmla="*/ 649873 h 1310108"/>
              <a:gd name="connsiteX2" fmla="*/ 727603 w 2545722"/>
              <a:gd name="connsiteY2" fmla="*/ 0 h 1310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5722" h="1310108">
                <a:moveTo>
                  <a:pt x="2545722" y="1310108"/>
                </a:moveTo>
                <a:cubicBezTo>
                  <a:pt x="2436082" y="1050758"/>
                  <a:pt x="1060976" y="868224"/>
                  <a:pt x="757956" y="649873"/>
                </a:cubicBezTo>
                <a:cubicBezTo>
                  <a:pt x="454936" y="431522"/>
                  <a:pt x="0" y="619"/>
                  <a:pt x="727603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72" name="Freeform 11"/>
          <p:cNvSpPr>
            <a:spLocks/>
          </p:cNvSpPr>
          <p:nvPr/>
        </p:nvSpPr>
        <p:spPr bwMode="auto">
          <a:xfrm>
            <a:off x="3451763" y="5474994"/>
            <a:ext cx="723443" cy="291553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463"/>
              <a:gd name="connsiteY0" fmla="*/ 1562 h 1562"/>
              <a:gd name="connsiteX1" fmla="*/ 4463 w 4463"/>
              <a:gd name="connsiteY1" fmla="*/ 158 h 1562"/>
              <a:gd name="connsiteX0" fmla="*/ 0 w 7159"/>
              <a:gd name="connsiteY0" fmla="*/ 2209 h 2209"/>
              <a:gd name="connsiteX1" fmla="*/ 7159 w 7159"/>
              <a:gd name="connsiteY1" fmla="*/ 158 h 2209"/>
              <a:gd name="connsiteX0" fmla="*/ 0 w 7159"/>
              <a:gd name="connsiteY0" fmla="*/ 2073 h 2073"/>
              <a:gd name="connsiteX1" fmla="*/ 7159 w 7159"/>
              <a:gd name="connsiteY1" fmla="*/ 22 h 2073"/>
              <a:gd name="connsiteX0" fmla="*/ 0 w 4001"/>
              <a:gd name="connsiteY0" fmla="*/ 2073 h 2073"/>
              <a:gd name="connsiteX1" fmla="*/ 4001 w 4001"/>
              <a:gd name="connsiteY1" fmla="*/ 22 h 2073"/>
              <a:gd name="connsiteX0" fmla="*/ 0 w 4001"/>
              <a:gd name="connsiteY0" fmla="*/ 2073 h 2073"/>
              <a:gd name="connsiteX1" fmla="*/ 4001 w 4001"/>
              <a:gd name="connsiteY1" fmla="*/ 22 h 2073"/>
              <a:gd name="connsiteX0" fmla="*/ 0 w 3620"/>
              <a:gd name="connsiteY0" fmla="*/ 892 h 892"/>
              <a:gd name="connsiteX1" fmla="*/ 3620 w 3620"/>
              <a:gd name="connsiteY1" fmla="*/ 706 h 892"/>
              <a:gd name="connsiteX0" fmla="*/ 0 w 3620"/>
              <a:gd name="connsiteY0" fmla="*/ 892 h 892"/>
              <a:gd name="connsiteX1" fmla="*/ 3620 w 3620"/>
              <a:gd name="connsiteY1" fmla="*/ 706 h 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20" h="892">
                <a:moveTo>
                  <a:pt x="0" y="892"/>
                </a:moveTo>
                <a:cubicBezTo>
                  <a:pt x="352" y="0"/>
                  <a:pt x="2431" y="328"/>
                  <a:pt x="3620" y="706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AutoShape 24"/>
          <p:cNvSpPr>
            <a:spLocks noChangeArrowheads="1"/>
          </p:cNvSpPr>
          <p:nvPr/>
        </p:nvSpPr>
        <p:spPr bwMode="auto">
          <a:xfrm>
            <a:off x="6836470" y="4607055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11865" y="1112936"/>
            <a:ext cx="8203001" cy="20380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83566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(def 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letfed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+ ((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      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endParaRPr lang="en-US" sz="2400" dirty="0" smtClean="0">
              <a:solidFill>
                <a:srgbClr val="00000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green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aTc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 (</a:t>
            </a:r>
            <a:r>
              <a:rPr lang="en-US" sz="2400" b="1" dirty="0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IPTG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Optimization of Complex Designs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36929" y="6330991"/>
            <a:ext cx="6870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Unoptimized</a:t>
            </a:r>
            <a:r>
              <a:rPr lang="en-US" sz="2000" i="1" dirty="0" smtClean="0"/>
              <a:t>: 15 functional units, 13 transcription factors</a:t>
            </a:r>
          </a:p>
        </p:txBody>
      </p:sp>
      <p:sp>
        <p:nvSpPr>
          <p:cNvPr id="44" name="AutoShape 65"/>
          <p:cNvSpPr>
            <a:spLocks noChangeArrowheads="1"/>
          </p:cNvSpPr>
          <p:nvPr/>
        </p:nvSpPr>
        <p:spPr bwMode="auto">
          <a:xfrm>
            <a:off x="4358880" y="3263531"/>
            <a:ext cx="419040" cy="419084"/>
          </a:xfrm>
          <a:prstGeom prst="downArrow">
            <a:avLst>
              <a:gd name="adj1" fmla="val 40009"/>
              <a:gd name="adj2" fmla="val 49926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AutoShape 24"/>
          <p:cNvSpPr>
            <a:spLocks noChangeArrowheads="1"/>
          </p:cNvSpPr>
          <p:nvPr/>
        </p:nvSpPr>
        <p:spPr bwMode="auto">
          <a:xfrm>
            <a:off x="3213644" y="4575909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F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64" name="Line 18"/>
          <p:cNvSpPr>
            <a:spLocks noChangeShapeType="1"/>
          </p:cNvSpPr>
          <p:nvPr/>
        </p:nvSpPr>
        <p:spPr bwMode="auto">
          <a:xfrm>
            <a:off x="2784390" y="4825132"/>
            <a:ext cx="1711410" cy="0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65" name="Freeform 19"/>
          <p:cNvSpPr>
            <a:spLocks/>
          </p:cNvSpPr>
          <p:nvPr/>
        </p:nvSpPr>
        <p:spPr bwMode="auto">
          <a:xfrm>
            <a:off x="2901030" y="4551291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68" name="Line 18"/>
          <p:cNvSpPr>
            <a:spLocks noChangeShapeType="1"/>
          </p:cNvSpPr>
          <p:nvPr/>
        </p:nvSpPr>
        <p:spPr bwMode="auto">
          <a:xfrm>
            <a:off x="4826277" y="4832536"/>
            <a:ext cx="587851" cy="4808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69" name="Freeform 19"/>
          <p:cNvSpPr>
            <a:spLocks/>
          </p:cNvSpPr>
          <p:nvPr/>
        </p:nvSpPr>
        <p:spPr bwMode="auto">
          <a:xfrm>
            <a:off x="4942917" y="4558695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75" name="AutoShape 24"/>
          <p:cNvSpPr>
            <a:spLocks noChangeArrowheads="1"/>
          </p:cNvSpPr>
          <p:nvPr/>
        </p:nvSpPr>
        <p:spPr bwMode="auto">
          <a:xfrm>
            <a:off x="6196278" y="4607055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sp>
        <p:nvSpPr>
          <p:cNvPr id="76" name="Line 18"/>
          <p:cNvSpPr>
            <a:spLocks noChangeShapeType="1"/>
          </p:cNvSpPr>
          <p:nvPr/>
        </p:nvSpPr>
        <p:spPr bwMode="auto">
          <a:xfrm>
            <a:off x="5767023" y="4856278"/>
            <a:ext cx="1758163" cy="14380"/>
          </a:xfrm>
          <a:prstGeom prst="line">
            <a:avLst/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9"/>
          <p:cNvSpPr>
            <a:spLocks/>
          </p:cNvSpPr>
          <p:nvPr/>
        </p:nvSpPr>
        <p:spPr bwMode="auto">
          <a:xfrm>
            <a:off x="5883664" y="4582437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19"/>
          <p:cNvSpPr>
            <a:spLocks/>
          </p:cNvSpPr>
          <p:nvPr/>
        </p:nvSpPr>
        <p:spPr bwMode="auto">
          <a:xfrm>
            <a:off x="2917269" y="5708079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124" name="Freeform 11"/>
          <p:cNvSpPr>
            <a:spLocks/>
          </p:cNvSpPr>
          <p:nvPr/>
        </p:nvSpPr>
        <p:spPr bwMode="auto">
          <a:xfrm>
            <a:off x="4080556" y="4256341"/>
            <a:ext cx="810468" cy="316553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323"/>
              <a:gd name="connsiteX1" fmla="*/ 2655 w 2655"/>
              <a:gd name="connsiteY1" fmla="*/ 1323 h 1323"/>
              <a:gd name="connsiteX0" fmla="*/ 0 w 2655"/>
              <a:gd name="connsiteY0" fmla="*/ 1008 h 1566"/>
              <a:gd name="connsiteX1" fmla="*/ 2655 w 2655"/>
              <a:gd name="connsiteY1" fmla="*/ 1566 h 1566"/>
              <a:gd name="connsiteX0" fmla="*/ 0 w 2655"/>
              <a:gd name="connsiteY0" fmla="*/ 1008 h 1809"/>
              <a:gd name="connsiteX1" fmla="*/ 2655 w 2655"/>
              <a:gd name="connsiteY1" fmla="*/ 1809 h 1809"/>
              <a:gd name="connsiteX0" fmla="*/ 0 w 2237"/>
              <a:gd name="connsiteY0" fmla="*/ 1008 h 1008"/>
              <a:gd name="connsiteX1" fmla="*/ 2237 w 2237"/>
              <a:gd name="connsiteY1" fmla="*/ 973 h 1008"/>
              <a:gd name="connsiteX0" fmla="*/ 0 w 2344"/>
              <a:gd name="connsiteY0" fmla="*/ 1008 h 1008"/>
              <a:gd name="connsiteX1" fmla="*/ 2344 w 2344"/>
              <a:gd name="connsiteY1" fmla="*/ 973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44" h="1008">
                <a:moveTo>
                  <a:pt x="0" y="1008"/>
                </a:moveTo>
                <a:cubicBezTo>
                  <a:pt x="1823" y="0"/>
                  <a:pt x="1824" y="614"/>
                  <a:pt x="2344" y="973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triangle" w="med" len="lg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6" name="Freeform 11"/>
          <p:cNvSpPr>
            <a:spLocks/>
          </p:cNvSpPr>
          <p:nvPr/>
        </p:nvSpPr>
        <p:spPr bwMode="auto">
          <a:xfrm>
            <a:off x="3461170" y="3951229"/>
            <a:ext cx="2333829" cy="611234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463"/>
              <a:gd name="connsiteY0" fmla="*/ 1562 h 1562"/>
              <a:gd name="connsiteX1" fmla="*/ 4463 w 4463"/>
              <a:gd name="connsiteY1" fmla="*/ 158 h 1562"/>
              <a:gd name="connsiteX0" fmla="*/ 0 w 7159"/>
              <a:gd name="connsiteY0" fmla="*/ 2209 h 2209"/>
              <a:gd name="connsiteX1" fmla="*/ 7159 w 7159"/>
              <a:gd name="connsiteY1" fmla="*/ 158 h 2209"/>
              <a:gd name="connsiteX0" fmla="*/ 0 w 7159"/>
              <a:gd name="connsiteY0" fmla="*/ 2073 h 2073"/>
              <a:gd name="connsiteX1" fmla="*/ 7159 w 7159"/>
              <a:gd name="connsiteY1" fmla="*/ 22 h 2073"/>
              <a:gd name="connsiteX0" fmla="*/ 0 w 4001"/>
              <a:gd name="connsiteY0" fmla="*/ 2073 h 2073"/>
              <a:gd name="connsiteX1" fmla="*/ 4001 w 4001"/>
              <a:gd name="connsiteY1" fmla="*/ 22 h 2073"/>
              <a:gd name="connsiteX0" fmla="*/ 0 w 6119"/>
              <a:gd name="connsiteY0" fmla="*/ 2504 h 2504"/>
              <a:gd name="connsiteX1" fmla="*/ 6119 w 6119"/>
              <a:gd name="connsiteY1" fmla="*/ 22 h 2504"/>
              <a:gd name="connsiteX0" fmla="*/ 0 w 6119"/>
              <a:gd name="connsiteY0" fmla="*/ 2504 h 2504"/>
              <a:gd name="connsiteX1" fmla="*/ 6119 w 6119"/>
              <a:gd name="connsiteY1" fmla="*/ 22 h 2504"/>
              <a:gd name="connsiteX0" fmla="*/ 0 w 4519"/>
              <a:gd name="connsiteY0" fmla="*/ 647 h 647"/>
              <a:gd name="connsiteX1" fmla="*/ 4519 w 4519"/>
              <a:gd name="connsiteY1" fmla="*/ 612 h 647"/>
              <a:gd name="connsiteX0" fmla="*/ 0 w 4519"/>
              <a:gd name="connsiteY0" fmla="*/ 647 h 647"/>
              <a:gd name="connsiteX1" fmla="*/ 4519 w 4519"/>
              <a:gd name="connsiteY1" fmla="*/ 612 h 647"/>
              <a:gd name="connsiteX0" fmla="*/ 0 w 4519"/>
              <a:gd name="connsiteY0" fmla="*/ 1602 h 1602"/>
              <a:gd name="connsiteX1" fmla="*/ 4519 w 4519"/>
              <a:gd name="connsiteY1" fmla="*/ 1567 h 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19" h="1602">
                <a:moveTo>
                  <a:pt x="0" y="1602"/>
                </a:moveTo>
                <a:cubicBezTo>
                  <a:pt x="675" y="0"/>
                  <a:pt x="3322" y="966"/>
                  <a:pt x="4519" y="1567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82"/>
          <p:cNvSpPr/>
          <p:nvPr/>
        </p:nvSpPr>
        <p:spPr>
          <a:xfrm>
            <a:off x="3632988" y="4854223"/>
            <a:ext cx="3488419" cy="799630"/>
          </a:xfrm>
          <a:custGeom>
            <a:avLst/>
            <a:gdLst>
              <a:gd name="connsiteX0" fmla="*/ 0 w 1618074"/>
              <a:gd name="connsiteY0" fmla="*/ 141111 h 630296"/>
              <a:gd name="connsiteX1" fmla="*/ 272814 w 1618074"/>
              <a:gd name="connsiteY1" fmla="*/ 9407 h 630296"/>
              <a:gd name="connsiteX2" fmla="*/ 950148 w 1618074"/>
              <a:gd name="connsiteY2" fmla="*/ 84666 h 630296"/>
              <a:gd name="connsiteX3" fmla="*/ 1204148 w 1618074"/>
              <a:gd name="connsiteY3" fmla="*/ 489185 h 630296"/>
              <a:gd name="connsiteX4" fmla="*/ 1618074 w 1618074"/>
              <a:gd name="connsiteY4" fmla="*/ 630296 h 630296"/>
              <a:gd name="connsiteX0" fmla="*/ 5431420 w 5488648"/>
              <a:gd name="connsiteY0" fmla="*/ 61149 h 1906614"/>
              <a:gd name="connsiteX1" fmla="*/ 679155 w 5488648"/>
              <a:gd name="connsiteY1" fmla="*/ 1285725 h 1906614"/>
              <a:gd name="connsiteX2" fmla="*/ 1356489 w 5488648"/>
              <a:gd name="connsiteY2" fmla="*/ 1360984 h 1906614"/>
              <a:gd name="connsiteX3" fmla="*/ 1610489 w 5488648"/>
              <a:gd name="connsiteY3" fmla="*/ 1765503 h 1906614"/>
              <a:gd name="connsiteX4" fmla="*/ 2024415 w 5488648"/>
              <a:gd name="connsiteY4" fmla="*/ 1906614 h 1906614"/>
              <a:gd name="connsiteX0" fmla="*/ 4596923 w 4654151"/>
              <a:gd name="connsiteY0" fmla="*/ 61149 h 1906614"/>
              <a:gd name="connsiteX1" fmla="*/ 3907947 w 4654151"/>
              <a:gd name="connsiteY1" fmla="*/ 1003993 h 1906614"/>
              <a:gd name="connsiteX2" fmla="*/ 521992 w 4654151"/>
              <a:gd name="connsiteY2" fmla="*/ 1360984 h 1906614"/>
              <a:gd name="connsiteX3" fmla="*/ 775992 w 4654151"/>
              <a:gd name="connsiteY3" fmla="*/ 1765503 h 1906614"/>
              <a:gd name="connsiteX4" fmla="*/ 1189918 w 4654151"/>
              <a:gd name="connsiteY4" fmla="*/ 1906614 h 1906614"/>
              <a:gd name="connsiteX0" fmla="*/ 4527936 w 4585164"/>
              <a:gd name="connsiteY0" fmla="*/ 61149 h 1906614"/>
              <a:gd name="connsiteX1" fmla="*/ 3838960 w 4585164"/>
              <a:gd name="connsiteY1" fmla="*/ 1003993 h 1906614"/>
              <a:gd name="connsiteX2" fmla="*/ 453005 w 4585164"/>
              <a:gd name="connsiteY2" fmla="*/ 1360984 h 1906614"/>
              <a:gd name="connsiteX3" fmla="*/ 1120931 w 4585164"/>
              <a:gd name="connsiteY3" fmla="*/ 1906614 h 1906614"/>
              <a:gd name="connsiteX0" fmla="*/ 4615571 w 4672799"/>
              <a:gd name="connsiteY0" fmla="*/ 61149 h 1624392"/>
              <a:gd name="connsiteX1" fmla="*/ 3926595 w 4672799"/>
              <a:gd name="connsiteY1" fmla="*/ 1003993 h 1624392"/>
              <a:gd name="connsiteX2" fmla="*/ 540640 w 4672799"/>
              <a:gd name="connsiteY2" fmla="*/ 1360984 h 1624392"/>
              <a:gd name="connsiteX3" fmla="*/ 682755 w 4672799"/>
              <a:gd name="connsiteY3" fmla="*/ 1624392 h 1624392"/>
              <a:gd name="connsiteX0" fmla="*/ 4374271 w 4431499"/>
              <a:gd name="connsiteY0" fmla="*/ 61149 h 1624392"/>
              <a:gd name="connsiteX1" fmla="*/ 3685295 w 4431499"/>
              <a:gd name="connsiteY1" fmla="*/ 1003993 h 1624392"/>
              <a:gd name="connsiteX2" fmla="*/ 540640 w 4431499"/>
              <a:gd name="connsiteY2" fmla="*/ 1210776 h 1624392"/>
              <a:gd name="connsiteX3" fmla="*/ 441455 w 4431499"/>
              <a:gd name="connsiteY3" fmla="*/ 1624392 h 1624392"/>
              <a:gd name="connsiteX0" fmla="*/ 4374271 w 4374271"/>
              <a:gd name="connsiteY0" fmla="*/ 0 h 1563243"/>
              <a:gd name="connsiteX1" fmla="*/ 540640 w 4374271"/>
              <a:gd name="connsiteY1" fmla="*/ 1149627 h 1563243"/>
              <a:gd name="connsiteX2" fmla="*/ 441455 w 4374271"/>
              <a:gd name="connsiteY2" fmla="*/ 1563243 h 1563243"/>
              <a:gd name="connsiteX0" fmla="*/ 3488419 w 3488419"/>
              <a:gd name="connsiteY0" fmla="*/ 0 h 799630"/>
              <a:gd name="connsiteX1" fmla="*/ 540640 w 3488419"/>
              <a:gd name="connsiteY1" fmla="*/ 386014 h 799630"/>
              <a:gd name="connsiteX2" fmla="*/ 441455 w 3488419"/>
              <a:gd name="connsiteY2" fmla="*/ 799630 h 799630"/>
              <a:gd name="connsiteX0" fmla="*/ 3488419 w 3488419"/>
              <a:gd name="connsiteY0" fmla="*/ 0 h 799630"/>
              <a:gd name="connsiteX1" fmla="*/ 540640 w 3488419"/>
              <a:gd name="connsiteY1" fmla="*/ 386014 h 799630"/>
              <a:gd name="connsiteX2" fmla="*/ 441455 w 3488419"/>
              <a:gd name="connsiteY2" fmla="*/ 799630 h 799630"/>
              <a:gd name="connsiteX0" fmla="*/ 3488419 w 3488419"/>
              <a:gd name="connsiteY0" fmla="*/ 0 h 799630"/>
              <a:gd name="connsiteX1" fmla="*/ 540640 w 3488419"/>
              <a:gd name="connsiteY1" fmla="*/ 386014 h 799630"/>
              <a:gd name="connsiteX2" fmla="*/ 441455 w 3488419"/>
              <a:gd name="connsiteY2" fmla="*/ 799630 h 79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88419" h="799630">
                <a:moveTo>
                  <a:pt x="3488419" y="0"/>
                </a:moveTo>
                <a:cubicBezTo>
                  <a:pt x="3291820" y="277963"/>
                  <a:pt x="1328856" y="333009"/>
                  <a:pt x="540640" y="386014"/>
                </a:cubicBezTo>
                <a:cubicBezTo>
                  <a:pt x="0" y="489414"/>
                  <a:pt x="302304" y="685957"/>
                  <a:pt x="441455" y="79963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Line 18"/>
          <p:cNvSpPr>
            <a:spLocks noChangeShapeType="1"/>
          </p:cNvSpPr>
          <p:nvPr/>
        </p:nvSpPr>
        <p:spPr bwMode="auto">
          <a:xfrm>
            <a:off x="2791523" y="5996031"/>
            <a:ext cx="1120702" cy="9166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52" name="AutoShape 24"/>
          <p:cNvSpPr>
            <a:spLocks noChangeArrowheads="1"/>
          </p:cNvSpPr>
          <p:nvPr/>
        </p:nvSpPr>
        <p:spPr bwMode="auto">
          <a:xfrm>
            <a:off x="3224599" y="5756661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47" name="Line 8"/>
          <p:cNvSpPr>
            <a:spLocks noChangeShapeType="1"/>
          </p:cNvSpPr>
          <p:nvPr/>
        </p:nvSpPr>
        <p:spPr bwMode="auto">
          <a:xfrm>
            <a:off x="812300" y="5176628"/>
            <a:ext cx="1647414" cy="4399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9"/>
          <p:cNvSpPr>
            <a:spLocks/>
          </p:cNvSpPr>
          <p:nvPr/>
        </p:nvSpPr>
        <p:spPr bwMode="auto">
          <a:xfrm>
            <a:off x="928941" y="4890117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AutoShape 10"/>
          <p:cNvSpPr>
            <a:spLocks noChangeArrowheads="1"/>
          </p:cNvSpPr>
          <p:nvPr/>
        </p:nvSpPr>
        <p:spPr bwMode="auto">
          <a:xfrm>
            <a:off x="1205421" y="494340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</a:p>
        </p:txBody>
      </p:sp>
      <p:sp>
        <p:nvSpPr>
          <p:cNvPr id="55" name="Freeform 11"/>
          <p:cNvSpPr>
            <a:spLocks/>
          </p:cNvSpPr>
          <p:nvPr/>
        </p:nvSpPr>
        <p:spPr bwMode="auto">
          <a:xfrm>
            <a:off x="1548443" y="4609517"/>
            <a:ext cx="1248220" cy="32946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22" h="1008">
                <a:moveTo>
                  <a:pt x="0" y="1008"/>
                </a:moveTo>
                <a:cubicBezTo>
                  <a:pt x="1823" y="0"/>
                  <a:pt x="3197" y="0"/>
                  <a:pt x="3822" y="158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2333705" y="4284778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Text Box 16"/>
          <p:cNvSpPr txBox="1">
            <a:spLocks noChangeArrowheads="1"/>
          </p:cNvSpPr>
          <p:nvPr/>
        </p:nvSpPr>
        <p:spPr bwMode="auto">
          <a:xfrm>
            <a:off x="2003944" y="4029872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58" name="AutoShape 10"/>
          <p:cNvSpPr>
            <a:spLocks noChangeArrowheads="1"/>
          </p:cNvSpPr>
          <p:nvPr/>
        </p:nvSpPr>
        <p:spPr bwMode="auto">
          <a:xfrm>
            <a:off x="1815226" y="494772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TetR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59" name="Freeform 11"/>
          <p:cNvSpPr>
            <a:spLocks/>
          </p:cNvSpPr>
          <p:nvPr/>
        </p:nvSpPr>
        <p:spPr bwMode="auto">
          <a:xfrm>
            <a:off x="1948222" y="5202730"/>
            <a:ext cx="858600" cy="632789"/>
          </a:xfrm>
          <a:custGeom>
            <a:avLst/>
            <a:gdLst>
              <a:gd name="connsiteX0" fmla="*/ 0 w 2320"/>
              <a:gd name="connsiteY0" fmla="*/ 1008 h 2778"/>
              <a:gd name="connsiteX1" fmla="*/ 2320 w 2320"/>
              <a:gd name="connsiteY1" fmla="*/ 2778 h 2778"/>
              <a:gd name="connsiteX0" fmla="*/ 309 w 2629"/>
              <a:gd name="connsiteY0" fmla="*/ 0 h 1936"/>
              <a:gd name="connsiteX1" fmla="*/ 2629 w 2629"/>
              <a:gd name="connsiteY1" fmla="*/ 1770 h 1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29" h="1936">
                <a:moveTo>
                  <a:pt x="309" y="0"/>
                </a:moveTo>
                <a:cubicBezTo>
                  <a:pt x="0" y="1936"/>
                  <a:pt x="2629" y="1770"/>
                  <a:pt x="2629" y="1770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2595566" y="5427764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Text Box 16"/>
          <p:cNvSpPr txBox="1">
            <a:spLocks noChangeArrowheads="1"/>
          </p:cNvSpPr>
          <p:nvPr/>
        </p:nvSpPr>
        <p:spPr bwMode="auto">
          <a:xfrm>
            <a:off x="2220041" y="5149974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aTc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62" name="AutoShape 24"/>
          <p:cNvSpPr>
            <a:spLocks noChangeArrowheads="1"/>
          </p:cNvSpPr>
          <p:nvPr/>
        </p:nvSpPr>
        <p:spPr bwMode="auto">
          <a:xfrm>
            <a:off x="4619323" y="5750290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F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66" name="Line 18"/>
          <p:cNvSpPr>
            <a:spLocks noChangeShapeType="1"/>
          </p:cNvSpPr>
          <p:nvPr/>
        </p:nvSpPr>
        <p:spPr bwMode="auto">
          <a:xfrm>
            <a:off x="4190069" y="5999513"/>
            <a:ext cx="1693595" cy="0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70" name="Freeform 19"/>
          <p:cNvSpPr>
            <a:spLocks/>
          </p:cNvSpPr>
          <p:nvPr/>
        </p:nvSpPr>
        <p:spPr bwMode="auto">
          <a:xfrm>
            <a:off x="4306709" y="5725672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4382122" y="4423797"/>
            <a:ext cx="1165115" cy="1310108"/>
          </a:xfrm>
          <a:custGeom>
            <a:avLst/>
            <a:gdLst>
              <a:gd name="connsiteX0" fmla="*/ 2812511 w 2812511"/>
              <a:gd name="connsiteY0" fmla="*/ 671258 h 671258"/>
              <a:gd name="connsiteX1" fmla="*/ 2171831 w 2812511"/>
              <a:gd name="connsiteY1" fmla="*/ 76279 h 671258"/>
              <a:gd name="connsiteX2" fmla="*/ 284111 w 2812511"/>
              <a:gd name="connsiteY2" fmla="*/ 213582 h 671258"/>
              <a:gd name="connsiteX3" fmla="*/ 467162 w 2812511"/>
              <a:gd name="connsiteY3" fmla="*/ 545397 h 671258"/>
              <a:gd name="connsiteX0" fmla="*/ 2812511 w 2812511"/>
              <a:gd name="connsiteY0" fmla="*/ 2052880 h 2052880"/>
              <a:gd name="connsiteX1" fmla="*/ 2171831 w 2812511"/>
              <a:gd name="connsiteY1" fmla="*/ 273654 h 2052880"/>
              <a:gd name="connsiteX2" fmla="*/ 284111 w 2812511"/>
              <a:gd name="connsiteY2" fmla="*/ 410957 h 2052880"/>
              <a:gd name="connsiteX3" fmla="*/ 467162 w 2812511"/>
              <a:gd name="connsiteY3" fmla="*/ 742772 h 2052880"/>
              <a:gd name="connsiteX0" fmla="*/ 2621330 w 2621330"/>
              <a:gd name="connsiteY0" fmla="*/ 1750235 h 1750235"/>
              <a:gd name="connsiteX1" fmla="*/ 833564 w 2621330"/>
              <a:gd name="connsiteY1" fmla="*/ 1090000 h 1750235"/>
              <a:gd name="connsiteX2" fmla="*/ 92930 w 2621330"/>
              <a:gd name="connsiteY2" fmla="*/ 108312 h 1750235"/>
              <a:gd name="connsiteX3" fmla="*/ 275981 w 2621330"/>
              <a:gd name="connsiteY3" fmla="*/ 440127 h 1750235"/>
              <a:gd name="connsiteX0" fmla="*/ 2533460 w 2533460"/>
              <a:gd name="connsiteY0" fmla="*/ 1750235 h 1750235"/>
              <a:gd name="connsiteX1" fmla="*/ 745694 w 2533460"/>
              <a:gd name="connsiteY1" fmla="*/ 1090000 h 1750235"/>
              <a:gd name="connsiteX2" fmla="*/ 5060 w 2533460"/>
              <a:gd name="connsiteY2" fmla="*/ 108312 h 1750235"/>
              <a:gd name="connsiteX3" fmla="*/ 715341 w 2533460"/>
              <a:gd name="connsiteY3" fmla="*/ 440127 h 1750235"/>
              <a:gd name="connsiteX0" fmla="*/ 2121295 w 2121295"/>
              <a:gd name="connsiteY0" fmla="*/ 1310108 h 1310108"/>
              <a:gd name="connsiteX1" fmla="*/ 333529 w 2121295"/>
              <a:gd name="connsiteY1" fmla="*/ 649873 h 1310108"/>
              <a:gd name="connsiteX2" fmla="*/ 120125 w 2121295"/>
              <a:gd name="connsiteY2" fmla="*/ 326316 h 1310108"/>
              <a:gd name="connsiteX3" fmla="*/ 303176 w 2121295"/>
              <a:gd name="connsiteY3" fmla="*/ 0 h 1310108"/>
              <a:gd name="connsiteX0" fmla="*/ 2496541 w 2496541"/>
              <a:gd name="connsiteY0" fmla="*/ 1310108 h 1310108"/>
              <a:gd name="connsiteX1" fmla="*/ 708775 w 2496541"/>
              <a:gd name="connsiteY1" fmla="*/ 649873 h 1310108"/>
              <a:gd name="connsiteX2" fmla="*/ 495371 w 2496541"/>
              <a:gd name="connsiteY2" fmla="*/ 326316 h 1310108"/>
              <a:gd name="connsiteX3" fmla="*/ 678422 w 2496541"/>
              <a:gd name="connsiteY3" fmla="*/ 0 h 1310108"/>
              <a:gd name="connsiteX0" fmla="*/ 2090786 w 2090786"/>
              <a:gd name="connsiteY0" fmla="*/ 1310108 h 1310108"/>
              <a:gd name="connsiteX1" fmla="*/ 303020 w 2090786"/>
              <a:gd name="connsiteY1" fmla="*/ 649873 h 1310108"/>
              <a:gd name="connsiteX2" fmla="*/ 272667 w 2090786"/>
              <a:gd name="connsiteY2" fmla="*/ 0 h 1310108"/>
              <a:gd name="connsiteX0" fmla="*/ 2545722 w 2545722"/>
              <a:gd name="connsiteY0" fmla="*/ 1310108 h 1310108"/>
              <a:gd name="connsiteX1" fmla="*/ 757956 w 2545722"/>
              <a:gd name="connsiteY1" fmla="*/ 649873 h 1310108"/>
              <a:gd name="connsiteX2" fmla="*/ 727603 w 2545722"/>
              <a:gd name="connsiteY2" fmla="*/ 0 h 1310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5722" h="1310108">
                <a:moveTo>
                  <a:pt x="2545722" y="1310108"/>
                </a:moveTo>
                <a:cubicBezTo>
                  <a:pt x="2436082" y="1050758"/>
                  <a:pt x="1060976" y="868224"/>
                  <a:pt x="757956" y="649873"/>
                </a:cubicBezTo>
                <a:cubicBezTo>
                  <a:pt x="454936" y="431522"/>
                  <a:pt x="0" y="619"/>
                  <a:pt x="727603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72" name="Freeform 11"/>
          <p:cNvSpPr>
            <a:spLocks/>
          </p:cNvSpPr>
          <p:nvPr/>
        </p:nvSpPr>
        <p:spPr bwMode="auto">
          <a:xfrm>
            <a:off x="3451763" y="5474994"/>
            <a:ext cx="723443" cy="291553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463"/>
              <a:gd name="connsiteY0" fmla="*/ 1562 h 1562"/>
              <a:gd name="connsiteX1" fmla="*/ 4463 w 4463"/>
              <a:gd name="connsiteY1" fmla="*/ 158 h 1562"/>
              <a:gd name="connsiteX0" fmla="*/ 0 w 7159"/>
              <a:gd name="connsiteY0" fmla="*/ 2209 h 2209"/>
              <a:gd name="connsiteX1" fmla="*/ 7159 w 7159"/>
              <a:gd name="connsiteY1" fmla="*/ 158 h 2209"/>
              <a:gd name="connsiteX0" fmla="*/ 0 w 7159"/>
              <a:gd name="connsiteY0" fmla="*/ 2073 h 2073"/>
              <a:gd name="connsiteX1" fmla="*/ 7159 w 7159"/>
              <a:gd name="connsiteY1" fmla="*/ 22 h 2073"/>
              <a:gd name="connsiteX0" fmla="*/ 0 w 4001"/>
              <a:gd name="connsiteY0" fmla="*/ 2073 h 2073"/>
              <a:gd name="connsiteX1" fmla="*/ 4001 w 4001"/>
              <a:gd name="connsiteY1" fmla="*/ 22 h 2073"/>
              <a:gd name="connsiteX0" fmla="*/ 0 w 4001"/>
              <a:gd name="connsiteY0" fmla="*/ 2073 h 2073"/>
              <a:gd name="connsiteX1" fmla="*/ 4001 w 4001"/>
              <a:gd name="connsiteY1" fmla="*/ 22 h 2073"/>
              <a:gd name="connsiteX0" fmla="*/ 0 w 3620"/>
              <a:gd name="connsiteY0" fmla="*/ 892 h 892"/>
              <a:gd name="connsiteX1" fmla="*/ 3620 w 3620"/>
              <a:gd name="connsiteY1" fmla="*/ 706 h 892"/>
              <a:gd name="connsiteX0" fmla="*/ 0 w 3620"/>
              <a:gd name="connsiteY0" fmla="*/ 892 h 892"/>
              <a:gd name="connsiteX1" fmla="*/ 3620 w 3620"/>
              <a:gd name="connsiteY1" fmla="*/ 706 h 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20" h="892">
                <a:moveTo>
                  <a:pt x="0" y="892"/>
                </a:moveTo>
                <a:cubicBezTo>
                  <a:pt x="352" y="0"/>
                  <a:pt x="2431" y="328"/>
                  <a:pt x="3620" y="706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6201477" y="6269436"/>
            <a:ext cx="259439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4F81BD"/>
                </a:solidFill>
              </a:rPr>
              <a:t>NOR Compression</a:t>
            </a:r>
            <a:endParaRPr lang="en-US" sz="2000" b="1" i="1" dirty="0">
              <a:solidFill>
                <a:srgbClr val="4F81BD"/>
              </a:solidFill>
            </a:endParaRPr>
          </a:p>
        </p:txBody>
      </p:sp>
      <p:sp>
        <p:nvSpPr>
          <p:cNvPr id="39" name="AutoShape 24"/>
          <p:cNvSpPr>
            <a:spLocks noChangeArrowheads="1"/>
          </p:cNvSpPr>
          <p:nvPr/>
        </p:nvSpPr>
        <p:spPr bwMode="auto">
          <a:xfrm>
            <a:off x="5263884" y="5756661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I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40" name="AutoShape 24"/>
          <p:cNvSpPr>
            <a:spLocks noChangeArrowheads="1"/>
          </p:cNvSpPr>
          <p:nvPr/>
        </p:nvSpPr>
        <p:spPr bwMode="auto">
          <a:xfrm>
            <a:off x="3846334" y="4572894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I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4841672" y="4462413"/>
            <a:ext cx="846437" cy="1266697"/>
          </a:xfrm>
          <a:custGeom>
            <a:avLst/>
            <a:gdLst>
              <a:gd name="connsiteX0" fmla="*/ 2812511 w 2812511"/>
              <a:gd name="connsiteY0" fmla="*/ 671258 h 671258"/>
              <a:gd name="connsiteX1" fmla="*/ 2171831 w 2812511"/>
              <a:gd name="connsiteY1" fmla="*/ 76279 h 671258"/>
              <a:gd name="connsiteX2" fmla="*/ 284111 w 2812511"/>
              <a:gd name="connsiteY2" fmla="*/ 213582 h 671258"/>
              <a:gd name="connsiteX3" fmla="*/ 467162 w 2812511"/>
              <a:gd name="connsiteY3" fmla="*/ 545397 h 671258"/>
              <a:gd name="connsiteX0" fmla="*/ 2812511 w 2812511"/>
              <a:gd name="connsiteY0" fmla="*/ 2052880 h 2052880"/>
              <a:gd name="connsiteX1" fmla="*/ 2171831 w 2812511"/>
              <a:gd name="connsiteY1" fmla="*/ 273654 h 2052880"/>
              <a:gd name="connsiteX2" fmla="*/ 284111 w 2812511"/>
              <a:gd name="connsiteY2" fmla="*/ 410957 h 2052880"/>
              <a:gd name="connsiteX3" fmla="*/ 467162 w 2812511"/>
              <a:gd name="connsiteY3" fmla="*/ 742772 h 2052880"/>
              <a:gd name="connsiteX0" fmla="*/ 2621330 w 2621330"/>
              <a:gd name="connsiteY0" fmla="*/ 1750235 h 1750235"/>
              <a:gd name="connsiteX1" fmla="*/ 833564 w 2621330"/>
              <a:gd name="connsiteY1" fmla="*/ 1090000 h 1750235"/>
              <a:gd name="connsiteX2" fmla="*/ 92930 w 2621330"/>
              <a:gd name="connsiteY2" fmla="*/ 108312 h 1750235"/>
              <a:gd name="connsiteX3" fmla="*/ 275981 w 2621330"/>
              <a:gd name="connsiteY3" fmla="*/ 440127 h 1750235"/>
              <a:gd name="connsiteX0" fmla="*/ 2533460 w 2533460"/>
              <a:gd name="connsiteY0" fmla="*/ 1750235 h 1750235"/>
              <a:gd name="connsiteX1" fmla="*/ 745694 w 2533460"/>
              <a:gd name="connsiteY1" fmla="*/ 1090000 h 1750235"/>
              <a:gd name="connsiteX2" fmla="*/ 5060 w 2533460"/>
              <a:gd name="connsiteY2" fmla="*/ 108312 h 1750235"/>
              <a:gd name="connsiteX3" fmla="*/ 715341 w 2533460"/>
              <a:gd name="connsiteY3" fmla="*/ 440127 h 1750235"/>
              <a:gd name="connsiteX0" fmla="*/ 2121295 w 2121295"/>
              <a:gd name="connsiteY0" fmla="*/ 1310108 h 1310108"/>
              <a:gd name="connsiteX1" fmla="*/ 333529 w 2121295"/>
              <a:gd name="connsiteY1" fmla="*/ 649873 h 1310108"/>
              <a:gd name="connsiteX2" fmla="*/ 120125 w 2121295"/>
              <a:gd name="connsiteY2" fmla="*/ 326316 h 1310108"/>
              <a:gd name="connsiteX3" fmla="*/ 303176 w 2121295"/>
              <a:gd name="connsiteY3" fmla="*/ 0 h 1310108"/>
              <a:gd name="connsiteX0" fmla="*/ 2496541 w 2496541"/>
              <a:gd name="connsiteY0" fmla="*/ 1310108 h 1310108"/>
              <a:gd name="connsiteX1" fmla="*/ 708775 w 2496541"/>
              <a:gd name="connsiteY1" fmla="*/ 649873 h 1310108"/>
              <a:gd name="connsiteX2" fmla="*/ 495371 w 2496541"/>
              <a:gd name="connsiteY2" fmla="*/ 326316 h 1310108"/>
              <a:gd name="connsiteX3" fmla="*/ 678422 w 2496541"/>
              <a:gd name="connsiteY3" fmla="*/ 0 h 1310108"/>
              <a:gd name="connsiteX0" fmla="*/ 2090786 w 2090786"/>
              <a:gd name="connsiteY0" fmla="*/ 1310108 h 1310108"/>
              <a:gd name="connsiteX1" fmla="*/ 303020 w 2090786"/>
              <a:gd name="connsiteY1" fmla="*/ 649873 h 1310108"/>
              <a:gd name="connsiteX2" fmla="*/ 272667 w 2090786"/>
              <a:gd name="connsiteY2" fmla="*/ 0 h 1310108"/>
              <a:gd name="connsiteX0" fmla="*/ 2545722 w 2545722"/>
              <a:gd name="connsiteY0" fmla="*/ 1310108 h 1310108"/>
              <a:gd name="connsiteX1" fmla="*/ 757956 w 2545722"/>
              <a:gd name="connsiteY1" fmla="*/ 649873 h 1310108"/>
              <a:gd name="connsiteX2" fmla="*/ 727603 w 2545722"/>
              <a:gd name="connsiteY2" fmla="*/ 0 h 1310108"/>
              <a:gd name="connsiteX0" fmla="*/ 780749 w 780749"/>
              <a:gd name="connsiteY0" fmla="*/ 1152914 h 1152914"/>
              <a:gd name="connsiteX1" fmla="*/ 757956 w 780749"/>
              <a:gd name="connsiteY1" fmla="*/ 649873 h 1152914"/>
              <a:gd name="connsiteX2" fmla="*/ 727603 w 780749"/>
              <a:gd name="connsiteY2" fmla="*/ 0 h 1152914"/>
              <a:gd name="connsiteX0" fmla="*/ 780749 w 2287864"/>
              <a:gd name="connsiteY0" fmla="*/ 1152914 h 1152914"/>
              <a:gd name="connsiteX1" fmla="*/ 2279006 w 2287864"/>
              <a:gd name="connsiteY1" fmla="*/ 790550 h 1152914"/>
              <a:gd name="connsiteX2" fmla="*/ 727603 w 2287864"/>
              <a:gd name="connsiteY2" fmla="*/ 0 h 1152914"/>
              <a:gd name="connsiteX0" fmla="*/ 109641 w 1849425"/>
              <a:gd name="connsiteY0" fmla="*/ 1266697 h 1266697"/>
              <a:gd name="connsiteX1" fmla="*/ 1607898 w 1849425"/>
              <a:gd name="connsiteY1" fmla="*/ 904333 h 1266697"/>
              <a:gd name="connsiteX2" fmla="*/ 1558802 w 1849425"/>
              <a:gd name="connsiteY2" fmla="*/ 0 h 1266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9425" h="1266697">
                <a:moveTo>
                  <a:pt x="109641" y="1266697"/>
                </a:moveTo>
                <a:cubicBezTo>
                  <a:pt x="1" y="1007347"/>
                  <a:pt x="1366371" y="1115449"/>
                  <a:pt x="1607898" y="904333"/>
                </a:cubicBezTo>
                <a:cubicBezTo>
                  <a:pt x="1849425" y="693217"/>
                  <a:pt x="831199" y="619"/>
                  <a:pt x="1558802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42" name="Slide Number Placeholder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AutoShape 24"/>
          <p:cNvSpPr>
            <a:spLocks noChangeArrowheads="1"/>
          </p:cNvSpPr>
          <p:nvPr/>
        </p:nvSpPr>
        <p:spPr bwMode="auto">
          <a:xfrm>
            <a:off x="6836470" y="4607055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11865" y="1112936"/>
            <a:ext cx="8203001" cy="20380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83566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(def 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letfed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+ ((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      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endParaRPr lang="en-US" sz="2400" dirty="0" smtClean="0">
              <a:solidFill>
                <a:srgbClr val="00000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green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aTc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 (</a:t>
            </a:r>
            <a:r>
              <a:rPr lang="en-US" sz="2400" b="1" dirty="0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IPTG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Optimization of Complex Designs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36929" y="6330991"/>
            <a:ext cx="6870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Unoptimized</a:t>
            </a:r>
            <a:r>
              <a:rPr lang="en-US" sz="2000" i="1" dirty="0" smtClean="0"/>
              <a:t>: 15 functional units, 13 transcription factors</a:t>
            </a:r>
          </a:p>
        </p:txBody>
      </p:sp>
      <p:sp>
        <p:nvSpPr>
          <p:cNvPr id="44" name="AutoShape 65"/>
          <p:cNvSpPr>
            <a:spLocks noChangeArrowheads="1"/>
          </p:cNvSpPr>
          <p:nvPr/>
        </p:nvSpPr>
        <p:spPr bwMode="auto">
          <a:xfrm>
            <a:off x="4358880" y="3263531"/>
            <a:ext cx="419040" cy="419084"/>
          </a:xfrm>
          <a:prstGeom prst="downArrow">
            <a:avLst>
              <a:gd name="adj1" fmla="val 40009"/>
              <a:gd name="adj2" fmla="val 49926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AutoShape 24"/>
          <p:cNvSpPr>
            <a:spLocks noChangeArrowheads="1"/>
          </p:cNvSpPr>
          <p:nvPr/>
        </p:nvSpPr>
        <p:spPr bwMode="auto">
          <a:xfrm>
            <a:off x="3213644" y="4575909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F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64" name="Line 18"/>
          <p:cNvSpPr>
            <a:spLocks noChangeShapeType="1"/>
          </p:cNvSpPr>
          <p:nvPr/>
        </p:nvSpPr>
        <p:spPr bwMode="auto">
          <a:xfrm>
            <a:off x="2784390" y="4825132"/>
            <a:ext cx="1711410" cy="0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65" name="Freeform 19"/>
          <p:cNvSpPr>
            <a:spLocks/>
          </p:cNvSpPr>
          <p:nvPr/>
        </p:nvSpPr>
        <p:spPr bwMode="auto">
          <a:xfrm>
            <a:off x="2901030" y="4551291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75" name="AutoShape 24"/>
          <p:cNvSpPr>
            <a:spLocks noChangeArrowheads="1"/>
          </p:cNvSpPr>
          <p:nvPr/>
        </p:nvSpPr>
        <p:spPr bwMode="auto">
          <a:xfrm>
            <a:off x="6196278" y="4607055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sp>
        <p:nvSpPr>
          <p:cNvPr id="76" name="Line 18"/>
          <p:cNvSpPr>
            <a:spLocks noChangeShapeType="1"/>
          </p:cNvSpPr>
          <p:nvPr/>
        </p:nvSpPr>
        <p:spPr bwMode="auto">
          <a:xfrm>
            <a:off x="5767023" y="4856278"/>
            <a:ext cx="1758163" cy="14380"/>
          </a:xfrm>
          <a:prstGeom prst="line">
            <a:avLst/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9"/>
          <p:cNvSpPr>
            <a:spLocks/>
          </p:cNvSpPr>
          <p:nvPr/>
        </p:nvSpPr>
        <p:spPr bwMode="auto">
          <a:xfrm>
            <a:off x="5883664" y="4582437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19"/>
          <p:cNvSpPr>
            <a:spLocks/>
          </p:cNvSpPr>
          <p:nvPr/>
        </p:nvSpPr>
        <p:spPr bwMode="auto">
          <a:xfrm>
            <a:off x="2917269" y="5708079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86" name="Freeform 11"/>
          <p:cNvSpPr>
            <a:spLocks/>
          </p:cNvSpPr>
          <p:nvPr/>
        </p:nvSpPr>
        <p:spPr bwMode="auto">
          <a:xfrm>
            <a:off x="3461170" y="3951229"/>
            <a:ext cx="2333829" cy="611234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463"/>
              <a:gd name="connsiteY0" fmla="*/ 1562 h 1562"/>
              <a:gd name="connsiteX1" fmla="*/ 4463 w 4463"/>
              <a:gd name="connsiteY1" fmla="*/ 158 h 1562"/>
              <a:gd name="connsiteX0" fmla="*/ 0 w 7159"/>
              <a:gd name="connsiteY0" fmla="*/ 2209 h 2209"/>
              <a:gd name="connsiteX1" fmla="*/ 7159 w 7159"/>
              <a:gd name="connsiteY1" fmla="*/ 158 h 2209"/>
              <a:gd name="connsiteX0" fmla="*/ 0 w 7159"/>
              <a:gd name="connsiteY0" fmla="*/ 2073 h 2073"/>
              <a:gd name="connsiteX1" fmla="*/ 7159 w 7159"/>
              <a:gd name="connsiteY1" fmla="*/ 22 h 2073"/>
              <a:gd name="connsiteX0" fmla="*/ 0 w 4001"/>
              <a:gd name="connsiteY0" fmla="*/ 2073 h 2073"/>
              <a:gd name="connsiteX1" fmla="*/ 4001 w 4001"/>
              <a:gd name="connsiteY1" fmla="*/ 22 h 2073"/>
              <a:gd name="connsiteX0" fmla="*/ 0 w 6119"/>
              <a:gd name="connsiteY0" fmla="*/ 2504 h 2504"/>
              <a:gd name="connsiteX1" fmla="*/ 6119 w 6119"/>
              <a:gd name="connsiteY1" fmla="*/ 22 h 2504"/>
              <a:gd name="connsiteX0" fmla="*/ 0 w 6119"/>
              <a:gd name="connsiteY0" fmla="*/ 2504 h 2504"/>
              <a:gd name="connsiteX1" fmla="*/ 6119 w 6119"/>
              <a:gd name="connsiteY1" fmla="*/ 22 h 2504"/>
              <a:gd name="connsiteX0" fmla="*/ 0 w 4519"/>
              <a:gd name="connsiteY0" fmla="*/ 647 h 647"/>
              <a:gd name="connsiteX1" fmla="*/ 4519 w 4519"/>
              <a:gd name="connsiteY1" fmla="*/ 612 h 647"/>
              <a:gd name="connsiteX0" fmla="*/ 0 w 4519"/>
              <a:gd name="connsiteY0" fmla="*/ 647 h 647"/>
              <a:gd name="connsiteX1" fmla="*/ 4519 w 4519"/>
              <a:gd name="connsiteY1" fmla="*/ 612 h 647"/>
              <a:gd name="connsiteX0" fmla="*/ 0 w 4519"/>
              <a:gd name="connsiteY0" fmla="*/ 1602 h 1602"/>
              <a:gd name="connsiteX1" fmla="*/ 4519 w 4519"/>
              <a:gd name="connsiteY1" fmla="*/ 1567 h 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19" h="1602">
                <a:moveTo>
                  <a:pt x="0" y="1602"/>
                </a:moveTo>
                <a:cubicBezTo>
                  <a:pt x="675" y="0"/>
                  <a:pt x="3322" y="966"/>
                  <a:pt x="4519" y="1567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82"/>
          <p:cNvSpPr/>
          <p:nvPr/>
        </p:nvSpPr>
        <p:spPr>
          <a:xfrm>
            <a:off x="3632988" y="4854223"/>
            <a:ext cx="3488419" cy="799630"/>
          </a:xfrm>
          <a:custGeom>
            <a:avLst/>
            <a:gdLst>
              <a:gd name="connsiteX0" fmla="*/ 0 w 1618074"/>
              <a:gd name="connsiteY0" fmla="*/ 141111 h 630296"/>
              <a:gd name="connsiteX1" fmla="*/ 272814 w 1618074"/>
              <a:gd name="connsiteY1" fmla="*/ 9407 h 630296"/>
              <a:gd name="connsiteX2" fmla="*/ 950148 w 1618074"/>
              <a:gd name="connsiteY2" fmla="*/ 84666 h 630296"/>
              <a:gd name="connsiteX3" fmla="*/ 1204148 w 1618074"/>
              <a:gd name="connsiteY3" fmla="*/ 489185 h 630296"/>
              <a:gd name="connsiteX4" fmla="*/ 1618074 w 1618074"/>
              <a:gd name="connsiteY4" fmla="*/ 630296 h 630296"/>
              <a:gd name="connsiteX0" fmla="*/ 5431420 w 5488648"/>
              <a:gd name="connsiteY0" fmla="*/ 61149 h 1906614"/>
              <a:gd name="connsiteX1" fmla="*/ 679155 w 5488648"/>
              <a:gd name="connsiteY1" fmla="*/ 1285725 h 1906614"/>
              <a:gd name="connsiteX2" fmla="*/ 1356489 w 5488648"/>
              <a:gd name="connsiteY2" fmla="*/ 1360984 h 1906614"/>
              <a:gd name="connsiteX3" fmla="*/ 1610489 w 5488648"/>
              <a:gd name="connsiteY3" fmla="*/ 1765503 h 1906614"/>
              <a:gd name="connsiteX4" fmla="*/ 2024415 w 5488648"/>
              <a:gd name="connsiteY4" fmla="*/ 1906614 h 1906614"/>
              <a:gd name="connsiteX0" fmla="*/ 4596923 w 4654151"/>
              <a:gd name="connsiteY0" fmla="*/ 61149 h 1906614"/>
              <a:gd name="connsiteX1" fmla="*/ 3907947 w 4654151"/>
              <a:gd name="connsiteY1" fmla="*/ 1003993 h 1906614"/>
              <a:gd name="connsiteX2" fmla="*/ 521992 w 4654151"/>
              <a:gd name="connsiteY2" fmla="*/ 1360984 h 1906614"/>
              <a:gd name="connsiteX3" fmla="*/ 775992 w 4654151"/>
              <a:gd name="connsiteY3" fmla="*/ 1765503 h 1906614"/>
              <a:gd name="connsiteX4" fmla="*/ 1189918 w 4654151"/>
              <a:gd name="connsiteY4" fmla="*/ 1906614 h 1906614"/>
              <a:gd name="connsiteX0" fmla="*/ 4527936 w 4585164"/>
              <a:gd name="connsiteY0" fmla="*/ 61149 h 1906614"/>
              <a:gd name="connsiteX1" fmla="*/ 3838960 w 4585164"/>
              <a:gd name="connsiteY1" fmla="*/ 1003993 h 1906614"/>
              <a:gd name="connsiteX2" fmla="*/ 453005 w 4585164"/>
              <a:gd name="connsiteY2" fmla="*/ 1360984 h 1906614"/>
              <a:gd name="connsiteX3" fmla="*/ 1120931 w 4585164"/>
              <a:gd name="connsiteY3" fmla="*/ 1906614 h 1906614"/>
              <a:gd name="connsiteX0" fmla="*/ 4615571 w 4672799"/>
              <a:gd name="connsiteY0" fmla="*/ 61149 h 1624392"/>
              <a:gd name="connsiteX1" fmla="*/ 3926595 w 4672799"/>
              <a:gd name="connsiteY1" fmla="*/ 1003993 h 1624392"/>
              <a:gd name="connsiteX2" fmla="*/ 540640 w 4672799"/>
              <a:gd name="connsiteY2" fmla="*/ 1360984 h 1624392"/>
              <a:gd name="connsiteX3" fmla="*/ 682755 w 4672799"/>
              <a:gd name="connsiteY3" fmla="*/ 1624392 h 1624392"/>
              <a:gd name="connsiteX0" fmla="*/ 4374271 w 4431499"/>
              <a:gd name="connsiteY0" fmla="*/ 61149 h 1624392"/>
              <a:gd name="connsiteX1" fmla="*/ 3685295 w 4431499"/>
              <a:gd name="connsiteY1" fmla="*/ 1003993 h 1624392"/>
              <a:gd name="connsiteX2" fmla="*/ 540640 w 4431499"/>
              <a:gd name="connsiteY2" fmla="*/ 1210776 h 1624392"/>
              <a:gd name="connsiteX3" fmla="*/ 441455 w 4431499"/>
              <a:gd name="connsiteY3" fmla="*/ 1624392 h 1624392"/>
              <a:gd name="connsiteX0" fmla="*/ 4374271 w 4374271"/>
              <a:gd name="connsiteY0" fmla="*/ 0 h 1563243"/>
              <a:gd name="connsiteX1" fmla="*/ 540640 w 4374271"/>
              <a:gd name="connsiteY1" fmla="*/ 1149627 h 1563243"/>
              <a:gd name="connsiteX2" fmla="*/ 441455 w 4374271"/>
              <a:gd name="connsiteY2" fmla="*/ 1563243 h 1563243"/>
              <a:gd name="connsiteX0" fmla="*/ 3488419 w 3488419"/>
              <a:gd name="connsiteY0" fmla="*/ 0 h 799630"/>
              <a:gd name="connsiteX1" fmla="*/ 540640 w 3488419"/>
              <a:gd name="connsiteY1" fmla="*/ 386014 h 799630"/>
              <a:gd name="connsiteX2" fmla="*/ 441455 w 3488419"/>
              <a:gd name="connsiteY2" fmla="*/ 799630 h 799630"/>
              <a:gd name="connsiteX0" fmla="*/ 3488419 w 3488419"/>
              <a:gd name="connsiteY0" fmla="*/ 0 h 799630"/>
              <a:gd name="connsiteX1" fmla="*/ 540640 w 3488419"/>
              <a:gd name="connsiteY1" fmla="*/ 386014 h 799630"/>
              <a:gd name="connsiteX2" fmla="*/ 441455 w 3488419"/>
              <a:gd name="connsiteY2" fmla="*/ 799630 h 799630"/>
              <a:gd name="connsiteX0" fmla="*/ 3488419 w 3488419"/>
              <a:gd name="connsiteY0" fmla="*/ 0 h 799630"/>
              <a:gd name="connsiteX1" fmla="*/ 540640 w 3488419"/>
              <a:gd name="connsiteY1" fmla="*/ 386014 h 799630"/>
              <a:gd name="connsiteX2" fmla="*/ 441455 w 3488419"/>
              <a:gd name="connsiteY2" fmla="*/ 799630 h 79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88419" h="799630">
                <a:moveTo>
                  <a:pt x="3488419" y="0"/>
                </a:moveTo>
                <a:cubicBezTo>
                  <a:pt x="3291820" y="277963"/>
                  <a:pt x="1328856" y="333009"/>
                  <a:pt x="540640" y="386014"/>
                </a:cubicBezTo>
                <a:cubicBezTo>
                  <a:pt x="0" y="489414"/>
                  <a:pt x="302304" y="685957"/>
                  <a:pt x="441455" y="79963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Line 18"/>
          <p:cNvSpPr>
            <a:spLocks noChangeShapeType="1"/>
          </p:cNvSpPr>
          <p:nvPr/>
        </p:nvSpPr>
        <p:spPr bwMode="auto">
          <a:xfrm>
            <a:off x="2791523" y="5996031"/>
            <a:ext cx="1120702" cy="9166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52" name="AutoShape 24"/>
          <p:cNvSpPr>
            <a:spLocks noChangeArrowheads="1"/>
          </p:cNvSpPr>
          <p:nvPr/>
        </p:nvSpPr>
        <p:spPr bwMode="auto">
          <a:xfrm>
            <a:off x="3224599" y="5756661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47" name="Line 8"/>
          <p:cNvSpPr>
            <a:spLocks noChangeShapeType="1"/>
          </p:cNvSpPr>
          <p:nvPr/>
        </p:nvSpPr>
        <p:spPr bwMode="auto">
          <a:xfrm>
            <a:off x="812300" y="5176628"/>
            <a:ext cx="1647414" cy="4399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9"/>
          <p:cNvSpPr>
            <a:spLocks/>
          </p:cNvSpPr>
          <p:nvPr/>
        </p:nvSpPr>
        <p:spPr bwMode="auto">
          <a:xfrm>
            <a:off x="928941" y="4890117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AutoShape 10"/>
          <p:cNvSpPr>
            <a:spLocks noChangeArrowheads="1"/>
          </p:cNvSpPr>
          <p:nvPr/>
        </p:nvSpPr>
        <p:spPr bwMode="auto">
          <a:xfrm>
            <a:off x="1205421" y="494340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</a:p>
        </p:txBody>
      </p:sp>
      <p:sp>
        <p:nvSpPr>
          <p:cNvPr id="55" name="Freeform 11"/>
          <p:cNvSpPr>
            <a:spLocks/>
          </p:cNvSpPr>
          <p:nvPr/>
        </p:nvSpPr>
        <p:spPr bwMode="auto">
          <a:xfrm>
            <a:off x="1548443" y="4609517"/>
            <a:ext cx="1248220" cy="32946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22" h="1008">
                <a:moveTo>
                  <a:pt x="0" y="1008"/>
                </a:moveTo>
                <a:cubicBezTo>
                  <a:pt x="1823" y="0"/>
                  <a:pt x="3197" y="0"/>
                  <a:pt x="3822" y="158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2333705" y="4284778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Text Box 16"/>
          <p:cNvSpPr txBox="1">
            <a:spLocks noChangeArrowheads="1"/>
          </p:cNvSpPr>
          <p:nvPr/>
        </p:nvSpPr>
        <p:spPr bwMode="auto">
          <a:xfrm>
            <a:off x="2003944" y="4029872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58" name="AutoShape 10"/>
          <p:cNvSpPr>
            <a:spLocks noChangeArrowheads="1"/>
          </p:cNvSpPr>
          <p:nvPr/>
        </p:nvSpPr>
        <p:spPr bwMode="auto">
          <a:xfrm>
            <a:off x="1815226" y="494772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TetR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59" name="Freeform 11"/>
          <p:cNvSpPr>
            <a:spLocks/>
          </p:cNvSpPr>
          <p:nvPr/>
        </p:nvSpPr>
        <p:spPr bwMode="auto">
          <a:xfrm>
            <a:off x="1948222" y="5202730"/>
            <a:ext cx="858600" cy="632789"/>
          </a:xfrm>
          <a:custGeom>
            <a:avLst/>
            <a:gdLst>
              <a:gd name="connsiteX0" fmla="*/ 0 w 2320"/>
              <a:gd name="connsiteY0" fmla="*/ 1008 h 2778"/>
              <a:gd name="connsiteX1" fmla="*/ 2320 w 2320"/>
              <a:gd name="connsiteY1" fmla="*/ 2778 h 2778"/>
              <a:gd name="connsiteX0" fmla="*/ 309 w 2629"/>
              <a:gd name="connsiteY0" fmla="*/ 0 h 1936"/>
              <a:gd name="connsiteX1" fmla="*/ 2629 w 2629"/>
              <a:gd name="connsiteY1" fmla="*/ 1770 h 1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29" h="1936">
                <a:moveTo>
                  <a:pt x="309" y="0"/>
                </a:moveTo>
                <a:cubicBezTo>
                  <a:pt x="0" y="1936"/>
                  <a:pt x="2629" y="1770"/>
                  <a:pt x="2629" y="1770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2595566" y="5427764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Text Box 16"/>
          <p:cNvSpPr txBox="1">
            <a:spLocks noChangeArrowheads="1"/>
          </p:cNvSpPr>
          <p:nvPr/>
        </p:nvSpPr>
        <p:spPr bwMode="auto">
          <a:xfrm>
            <a:off x="2220041" y="5149974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aTc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62" name="AutoShape 24"/>
          <p:cNvSpPr>
            <a:spLocks noChangeArrowheads="1"/>
          </p:cNvSpPr>
          <p:nvPr/>
        </p:nvSpPr>
        <p:spPr bwMode="auto">
          <a:xfrm>
            <a:off x="4619323" y="5750290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F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66" name="Line 18"/>
          <p:cNvSpPr>
            <a:spLocks noChangeShapeType="1"/>
          </p:cNvSpPr>
          <p:nvPr/>
        </p:nvSpPr>
        <p:spPr bwMode="auto">
          <a:xfrm>
            <a:off x="4190069" y="5999513"/>
            <a:ext cx="1693595" cy="0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70" name="Freeform 19"/>
          <p:cNvSpPr>
            <a:spLocks/>
          </p:cNvSpPr>
          <p:nvPr/>
        </p:nvSpPr>
        <p:spPr bwMode="auto">
          <a:xfrm>
            <a:off x="4306709" y="5725672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800000"/>
              </a:solidFill>
            </a:endParaRPr>
          </a:p>
        </p:txBody>
      </p:sp>
      <p:sp>
        <p:nvSpPr>
          <p:cNvPr id="72" name="Freeform 11"/>
          <p:cNvSpPr>
            <a:spLocks/>
          </p:cNvSpPr>
          <p:nvPr/>
        </p:nvSpPr>
        <p:spPr bwMode="auto">
          <a:xfrm>
            <a:off x="3451763" y="5474994"/>
            <a:ext cx="723443" cy="291553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857 h 1008"/>
              <a:gd name="connsiteX0" fmla="*/ 0 w 4463"/>
              <a:gd name="connsiteY0" fmla="*/ 1562 h 1562"/>
              <a:gd name="connsiteX1" fmla="*/ 4463 w 4463"/>
              <a:gd name="connsiteY1" fmla="*/ 158 h 1562"/>
              <a:gd name="connsiteX0" fmla="*/ 0 w 7159"/>
              <a:gd name="connsiteY0" fmla="*/ 2209 h 2209"/>
              <a:gd name="connsiteX1" fmla="*/ 7159 w 7159"/>
              <a:gd name="connsiteY1" fmla="*/ 158 h 2209"/>
              <a:gd name="connsiteX0" fmla="*/ 0 w 7159"/>
              <a:gd name="connsiteY0" fmla="*/ 2073 h 2073"/>
              <a:gd name="connsiteX1" fmla="*/ 7159 w 7159"/>
              <a:gd name="connsiteY1" fmla="*/ 22 h 2073"/>
              <a:gd name="connsiteX0" fmla="*/ 0 w 4001"/>
              <a:gd name="connsiteY0" fmla="*/ 2073 h 2073"/>
              <a:gd name="connsiteX1" fmla="*/ 4001 w 4001"/>
              <a:gd name="connsiteY1" fmla="*/ 22 h 2073"/>
              <a:gd name="connsiteX0" fmla="*/ 0 w 4001"/>
              <a:gd name="connsiteY0" fmla="*/ 2073 h 2073"/>
              <a:gd name="connsiteX1" fmla="*/ 4001 w 4001"/>
              <a:gd name="connsiteY1" fmla="*/ 22 h 2073"/>
              <a:gd name="connsiteX0" fmla="*/ 0 w 3620"/>
              <a:gd name="connsiteY0" fmla="*/ 892 h 892"/>
              <a:gd name="connsiteX1" fmla="*/ 3620 w 3620"/>
              <a:gd name="connsiteY1" fmla="*/ 706 h 892"/>
              <a:gd name="connsiteX0" fmla="*/ 0 w 3620"/>
              <a:gd name="connsiteY0" fmla="*/ 892 h 892"/>
              <a:gd name="connsiteX1" fmla="*/ 3620 w 3620"/>
              <a:gd name="connsiteY1" fmla="*/ 706 h 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20" h="892">
                <a:moveTo>
                  <a:pt x="0" y="892"/>
                </a:moveTo>
                <a:cubicBezTo>
                  <a:pt x="352" y="0"/>
                  <a:pt x="2431" y="328"/>
                  <a:pt x="3620" y="706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6201477" y="6269436"/>
            <a:ext cx="259439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4F81BD"/>
                </a:solidFill>
              </a:rPr>
              <a:t>Dead Code Elimination</a:t>
            </a:r>
            <a:endParaRPr lang="en-US" sz="2000" b="1" i="1" dirty="0">
              <a:solidFill>
                <a:srgbClr val="4F81BD"/>
              </a:solidFill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4841672" y="4462413"/>
            <a:ext cx="846437" cy="1266697"/>
          </a:xfrm>
          <a:custGeom>
            <a:avLst/>
            <a:gdLst>
              <a:gd name="connsiteX0" fmla="*/ 2812511 w 2812511"/>
              <a:gd name="connsiteY0" fmla="*/ 671258 h 671258"/>
              <a:gd name="connsiteX1" fmla="*/ 2171831 w 2812511"/>
              <a:gd name="connsiteY1" fmla="*/ 76279 h 671258"/>
              <a:gd name="connsiteX2" fmla="*/ 284111 w 2812511"/>
              <a:gd name="connsiteY2" fmla="*/ 213582 h 671258"/>
              <a:gd name="connsiteX3" fmla="*/ 467162 w 2812511"/>
              <a:gd name="connsiteY3" fmla="*/ 545397 h 671258"/>
              <a:gd name="connsiteX0" fmla="*/ 2812511 w 2812511"/>
              <a:gd name="connsiteY0" fmla="*/ 2052880 h 2052880"/>
              <a:gd name="connsiteX1" fmla="*/ 2171831 w 2812511"/>
              <a:gd name="connsiteY1" fmla="*/ 273654 h 2052880"/>
              <a:gd name="connsiteX2" fmla="*/ 284111 w 2812511"/>
              <a:gd name="connsiteY2" fmla="*/ 410957 h 2052880"/>
              <a:gd name="connsiteX3" fmla="*/ 467162 w 2812511"/>
              <a:gd name="connsiteY3" fmla="*/ 742772 h 2052880"/>
              <a:gd name="connsiteX0" fmla="*/ 2621330 w 2621330"/>
              <a:gd name="connsiteY0" fmla="*/ 1750235 h 1750235"/>
              <a:gd name="connsiteX1" fmla="*/ 833564 w 2621330"/>
              <a:gd name="connsiteY1" fmla="*/ 1090000 h 1750235"/>
              <a:gd name="connsiteX2" fmla="*/ 92930 w 2621330"/>
              <a:gd name="connsiteY2" fmla="*/ 108312 h 1750235"/>
              <a:gd name="connsiteX3" fmla="*/ 275981 w 2621330"/>
              <a:gd name="connsiteY3" fmla="*/ 440127 h 1750235"/>
              <a:gd name="connsiteX0" fmla="*/ 2533460 w 2533460"/>
              <a:gd name="connsiteY0" fmla="*/ 1750235 h 1750235"/>
              <a:gd name="connsiteX1" fmla="*/ 745694 w 2533460"/>
              <a:gd name="connsiteY1" fmla="*/ 1090000 h 1750235"/>
              <a:gd name="connsiteX2" fmla="*/ 5060 w 2533460"/>
              <a:gd name="connsiteY2" fmla="*/ 108312 h 1750235"/>
              <a:gd name="connsiteX3" fmla="*/ 715341 w 2533460"/>
              <a:gd name="connsiteY3" fmla="*/ 440127 h 1750235"/>
              <a:gd name="connsiteX0" fmla="*/ 2121295 w 2121295"/>
              <a:gd name="connsiteY0" fmla="*/ 1310108 h 1310108"/>
              <a:gd name="connsiteX1" fmla="*/ 333529 w 2121295"/>
              <a:gd name="connsiteY1" fmla="*/ 649873 h 1310108"/>
              <a:gd name="connsiteX2" fmla="*/ 120125 w 2121295"/>
              <a:gd name="connsiteY2" fmla="*/ 326316 h 1310108"/>
              <a:gd name="connsiteX3" fmla="*/ 303176 w 2121295"/>
              <a:gd name="connsiteY3" fmla="*/ 0 h 1310108"/>
              <a:gd name="connsiteX0" fmla="*/ 2496541 w 2496541"/>
              <a:gd name="connsiteY0" fmla="*/ 1310108 h 1310108"/>
              <a:gd name="connsiteX1" fmla="*/ 708775 w 2496541"/>
              <a:gd name="connsiteY1" fmla="*/ 649873 h 1310108"/>
              <a:gd name="connsiteX2" fmla="*/ 495371 w 2496541"/>
              <a:gd name="connsiteY2" fmla="*/ 326316 h 1310108"/>
              <a:gd name="connsiteX3" fmla="*/ 678422 w 2496541"/>
              <a:gd name="connsiteY3" fmla="*/ 0 h 1310108"/>
              <a:gd name="connsiteX0" fmla="*/ 2090786 w 2090786"/>
              <a:gd name="connsiteY0" fmla="*/ 1310108 h 1310108"/>
              <a:gd name="connsiteX1" fmla="*/ 303020 w 2090786"/>
              <a:gd name="connsiteY1" fmla="*/ 649873 h 1310108"/>
              <a:gd name="connsiteX2" fmla="*/ 272667 w 2090786"/>
              <a:gd name="connsiteY2" fmla="*/ 0 h 1310108"/>
              <a:gd name="connsiteX0" fmla="*/ 2545722 w 2545722"/>
              <a:gd name="connsiteY0" fmla="*/ 1310108 h 1310108"/>
              <a:gd name="connsiteX1" fmla="*/ 757956 w 2545722"/>
              <a:gd name="connsiteY1" fmla="*/ 649873 h 1310108"/>
              <a:gd name="connsiteX2" fmla="*/ 727603 w 2545722"/>
              <a:gd name="connsiteY2" fmla="*/ 0 h 1310108"/>
              <a:gd name="connsiteX0" fmla="*/ 780749 w 780749"/>
              <a:gd name="connsiteY0" fmla="*/ 1152914 h 1152914"/>
              <a:gd name="connsiteX1" fmla="*/ 757956 w 780749"/>
              <a:gd name="connsiteY1" fmla="*/ 649873 h 1152914"/>
              <a:gd name="connsiteX2" fmla="*/ 727603 w 780749"/>
              <a:gd name="connsiteY2" fmla="*/ 0 h 1152914"/>
              <a:gd name="connsiteX0" fmla="*/ 780749 w 2287864"/>
              <a:gd name="connsiteY0" fmla="*/ 1152914 h 1152914"/>
              <a:gd name="connsiteX1" fmla="*/ 2279006 w 2287864"/>
              <a:gd name="connsiteY1" fmla="*/ 790550 h 1152914"/>
              <a:gd name="connsiteX2" fmla="*/ 727603 w 2287864"/>
              <a:gd name="connsiteY2" fmla="*/ 0 h 1152914"/>
              <a:gd name="connsiteX0" fmla="*/ 109641 w 1849425"/>
              <a:gd name="connsiteY0" fmla="*/ 1266697 h 1266697"/>
              <a:gd name="connsiteX1" fmla="*/ 1607898 w 1849425"/>
              <a:gd name="connsiteY1" fmla="*/ 904333 h 1266697"/>
              <a:gd name="connsiteX2" fmla="*/ 1558802 w 1849425"/>
              <a:gd name="connsiteY2" fmla="*/ 0 h 1266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9425" h="1266697">
                <a:moveTo>
                  <a:pt x="109641" y="1266697"/>
                </a:moveTo>
                <a:cubicBezTo>
                  <a:pt x="1" y="1007347"/>
                  <a:pt x="1366371" y="1115449"/>
                  <a:pt x="1607898" y="904333"/>
                </a:cubicBezTo>
                <a:cubicBezTo>
                  <a:pt x="1849425" y="693217"/>
                  <a:pt x="831199" y="619"/>
                  <a:pt x="1558802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AutoShape 24"/>
          <p:cNvSpPr>
            <a:spLocks noChangeArrowheads="1"/>
          </p:cNvSpPr>
          <p:nvPr/>
        </p:nvSpPr>
        <p:spPr bwMode="auto">
          <a:xfrm>
            <a:off x="4806141" y="4658240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008000"/>
                </a:solidFill>
                <a:ea typeface="MS Gothic" charset="0"/>
                <a:cs typeface="MS Gothic" charset="0"/>
              </a:rPr>
              <a:t>GFP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241300" y="274638"/>
            <a:ext cx="8229600" cy="682625"/>
          </a:xfrm>
        </p:spPr>
        <p:txBody>
          <a:bodyPr/>
          <a:lstStyle/>
          <a:p>
            <a:r>
              <a:rPr lang="en-US" dirty="0" smtClean="0"/>
              <a:t>Optimization of Complex Designs</a:t>
            </a:r>
            <a:endParaRPr lang="en-US" dirty="0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812300" y="5176628"/>
            <a:ext cx="1647414" cy="4399"/>
          </a:xfrm>
          <a:prstGeom prst="line">
            <a:avLst/>
          </a:prstGeom>
          <a:noFill/>
          <a:ln w="54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928941" y="4890117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1205421" y="494340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800080"/>
                </a:solidFill>
                <a:ea typeface="MS Gothic" charset="0"/>
                <a:cs typeface="MS Gothic" charset="0"/>
              </a:rPr>
              <a:t>LacI</a:t>
            </a:r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1548443" y="4609517"/>
            <a:ext cx="1248220" cy="329468"/>
          </a:xfrm>
          <a:custGeom>
            <a:avLst/>
            <a:gdLst>
              <a:gd name="connsiteX0" fmla="*/ 0 w 4289"/>
              <a:gd name="connsiteY0" fmla="*/ 1164 h 1164"/>
              <a:gd name="connsiteX1" fmla="*/ 4289 w 4289"/>
              <a:gd name="connsiteY1" fmla="*/ 0 h 1164"/>
              <a:gd name="connsiteX0" fmla="*/ 0 w 4289"/>
              <a:gd name="connsiteY0" fmla="*/ 1008 h 1091"/>
              <a:gd name="connsiteX1" fmla="*/ 4289 w 4289"/>
              <a:gd name="connsiteY1" fmla="*/ 1091 h 1091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4289"/>
              <a:gd name="connsiteY0" fmla="*/ 1008 h 1008"/>
              <a:gd name="connsiteX1" fmla="*/ 4289 w 4289"/>
              <a:gd name="connsiteY1" fmla="*/ 158 h 1008"/>
              <a:gd name="connsiteX0" fmla="*/ 0 w 3822"/>
              <a:gd name="connsiteY0" fmla="*/ 1008 h 1008"/>
              <a:gd name="connsiteX1" fmla="*/ 3822 w 3822"/>
              <a:gd name="connsiteY1" fmla="*/ 158 h 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22" h="1008">
                <a:moveTo>
                  <a:pt x="0" y="1008"/>
                </a:moveTo>
                <a:cubicBezTo>
                  <a:pt x="1823" y="0"/>
                  <a:pt x="3197" y="0"/>
                  <a:pt x="3822" y="158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>
            <a:off x="2772114" y="4949084"/>
            <a:ext cx="1232640" cy="10081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2888755" y="4674668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3165235" y="4715859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F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2333705" y="4284778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2003944" y="4029872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>
                <a:solidFill>
                  <a:srgbClr val="800080"/>
                </a:solidFill>
                <a:ea typeface="MS Gothic" charset="0"/>
                <a:cs typeface="MS Gothic" charset="0"/>
              </a:rPr>
              <a:t>IPTG</a:t>
            </a:r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3384115" y="4381744"/>
            <a:ext cx="999360" cy="329794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22"/>
          <p:cNvSpPr>
            <a:spLocks noChangeShapeType="1"/>
          </p:cNvSpPr>
          <p:nvPr/>
        </p:nvSpPr>
        <p:spPr bwMode="auto">
          <a:xfrm flipV="1">
            <a:off x="4375102" y="4921801"/>
            <a:ext cx="1779981" cy="1362"/>
          </a:xfrm>
          <a:prstGeom prst="line">
            <a:avLst/>
          </a:prstGeom>
          <a:noFill/>
          <a:ln w="54720">
            <a:solidFill>
              <a:srgbClr val="008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23"/>
          <p:cNvSpPr>
            <a:spLocks/>
          </p:cNvSpPr>
          <p:nvPr/>
        </p:nvSpPr>
        <p:spPr bwMode="auto">
          <a:xfrm>
            <a:off x="4493183" y="4647306"/>
            <a:ext cx="254880" cy="254906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10"/>
          <p:cNvSpPr>
            <a:spLocks noChangeArrowheads="1"/>
          </p:cNvSpPr>
          <p:nvPr/>
        </p:nvSpPr>
        <p:spPr bwMode="auto">
          <a:xfrm>
            <a:off x="1815226" y="4947723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8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TetR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26" name="Freeform 11"/>
          <p:cNvSpPr>
            <a:spLocks/>
          </p:cNvSpPr>
          <p:nvPr/>
        </p:nvSpPr>
        <p:spPr bwMode="auto">
          <a:xfrm>
            <a:off x="1948222" y="5202730"/>
            <a:ext cx="858600" cy="632789"/>
          </a:xfrm>
          <a:custGeom>
            <a:avLst/>
            <a:gdLst>
              <a:gd name="connsiteX0" fmla="*/ 0 w 2320"/>
              <a:gd name="connsiteY0" fmla="*/ 1008 h 2778"/>
              <a:gd name="connsiteX1" fmla="*/ 2320 w 2320"/>
              <a:gd name="connsiteY1" fmla="*/ 2778 h 2778"/>
              <a:gd name="connsiteX0" fmla="*/ 309 w 2629"/>
              <a:gd name="connsiteY0" fmla="*/ 0 h 1936"/>
              <a:gd name="connsiteX1" fmla="*/ 2629 w 2629"/>
              <a:gd name="connsiteY1" fmla="*/ 1770 h 1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29" h="1936">
                <a:moveTo>
                  <a:pt x="309" y="0"/>
                </a:moveTo>
                <a:cubicBezTo>
                  <a:pt x="0" y="1936"/>
                  <a:pt x="2629" y="1770"/>
                  <a:pt x="2629" y="1770"/>
                </a:cubicBezTo>
              </a:path>
            </a:pathLst>
          </a:cu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2"/>
          <p:cNvSpPr>
            <a:spLocks noChangeShapeType="1"/>
          </p:cNvSpPr>
          <p:nvPr/>
        </p:nvSpPr>
        <p:spPr bwMode="auto">
          <a:xfrm>
            <a:off x="2782273" y="6114954"/>
            <a:ext cx="1232640" cy="10081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13"/>
          <p:cNvSpPr>
            <a:spLocks/>
          </p:cNvSpPr>
          <p:nvPr/>
        </p:nvSpPr>
        <p:spPr bwMode="auto">
          <a:xfrm>
            <a:off x="2898914" y="5840538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14"/>
          <p:cNvSpPr>
            <a:spLocks noChangeArrowheads="1"/>
          </p:cNvSpPr>
          <p:nvPr/>
        </p:nvSpPr>
        <p:spPr bwMode="auto">
          <a:xfrm>
            <a:off x="3175394" y="5881729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>
            <a:off x="2595566" y="5427764"/>
            <a:ext cx="1440" cy="257788"/>
          </a:xfrm>
          <a:prstGeom prst="line">
            <a:avLst/>
          </a:prstGeom>
          <a:noFill/>
          <a:ln w="36720">
            <a:solidFill>
              <a:srgbClr val="80008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2220041" y="5149974"/>
            <a:ext cx="72864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tabLst>
                <a:tab pos="656650" algn="l"/>
              </a:tabLst>
            </a:pPr>
            <a:r>
              <a:rPr lang="en-US" b="1" dirty="0" err="1" smtClean="0">
                <a:solidFill>
                  <a:srgbClr val="800080"/>
                </a:solidFill>
                <a:ea typeface="MS Gothic" charset="0"/>
                <a:cs typeface="MS Gothic" charset="0"/>
              </a:rPr>
              <a:t>aTc</a:t>
            </a:r>
            <a:endParaRPr lang="en-US" b="1" dirty="0">
              <a:solidFill>
                <a:srgbClr val="800080"/>
              </a:solidFill>
              <a:ea typeface="MS Gothic" charset="0"/>
              <a:cs typeface="MS Gothic" charset="0"/>
            </a:endParaRPr>
          </a:p>
        </p:txBody>
      </p:sp>
      <p:sp>
        <p:nvSpPr>
          <p:cNvPr id="41" name="Line 18"/>
          <p:cNvSpPr>
            <a:spLocks noChangeShapeType="1"/>
          </p:cNvSpPr>
          <p:nvPr/>
        </p:nvSpPr>
        <p:spPr bwMode="auto">
          <a:xfrm>
            <a:off x="4375102" y="6076867"/>
            <a:ext cx="1232640" cy="10082"/>
          </a:xfrm>
          <a:prstGeom prst="line">
            <a:avLst/>
          </a:prstGeom>
          <a:noFill/>
          <a:ln w="54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19"/>
          <p:cNvSpPr>
            <a:spLocks/>
          </p:cNvSpPr>
          <p:nvPr/>
        </p:nvSpPr>
        <p:spPr bwMode="auto">
          <a:xfrm>
            <a:off x="4491742" y="5801010"/>
            <a:ext cx="254880" cy="25490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0"/>
              </a:cxn>
              <a:cxn ang="0">
                <a:pos x="781" y="0"/>
              </a:cxn>
            </a:cxnLst>
            <a:rect l="0" t="0" r="r" b="b"/>
            <a:pathLst>
              <a:path w="782" h="782">
                <a:moveTo>
                  <a:pt x="0" y="781"/>
                </a:moveTo>
                <a:lnTo>
                  <a:pt x="0" y="0"/>
                </a:lnTo>
                <a:lnTo>
                  <a:pt x="781" y="0"/>
                </a:lnTo>
              </a:path>
            </a:pathLst>
          </a:custGeom>
          <a:noFill/>
          <a:ln w="54720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AutoShape 20"/>
          <p:cNvSpPr>
            <a:spLocks noChangeArrowheads="1"/>
          </p:cNvSpPr>
          <p:nvPr/>
        </p:nvSpPr>
        <p:spPr bwMode="auto">
          <a:xfrm>
            <a:off x="4768222" y="5842202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F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45" name="Freeform 17"/>
          <p:cNvSpPr>
            <a:spLocks/>
          </p:cNvSpPr>
          <p:nvPr/>
        </p:nvSpPr>
        <p:spPr bwMode="auto">
          <a:xfrm>
            <a:off x="3384115" y="5551935"/>
            <a:ext cx="999360" cy="329794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059" y="684"/>
              </a:cxn>
            </a:cxnLst>
            <a:rect l="0" t="0" r="r" b="b"/>
            <a:pathLst>
              <a:path w="3060" h="1009">
                <a:moveTo>
                  <a:pt x="0" y="1008"/>
                </a:moveTo>
                <a:cubicBezTo>
                  <a:pt x="1823" y="0"/>
                  <a:pt x="3059" y="684"/>
                  <a:pt x="3059" y="684"/>
                </a:cubicBezTo>
              </a:path>
            </a:pathLst>
          </a:custGeom>
          <a:noFill/>
          <a:ln w="36720">
            <a:solidFill>
              <a:srgbClr val="800000"/>
            </a:solidFill>
            <a:round/>
            <a:headEnd/>
            <a:tailEnd type="oval" w="lg" len="sm"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3845923" y="4546088"/>
            <a:ext cx="1165115" cy="1310108"/>
          </a:xfrm>
          <a:custGeom>
            <a:avLst/>
            <a:gdLst>
              <a:gd name="connsiteX0" fmla="*/ 2812511 w 2812511"/>
              <a:gd name="connsiteY0" fmla="*/ 671258 h 671258"/>
              <a:gd name="connsiteX1" fmla="*/ 2171831 w 2812511"/>
              <a:gd name="connsiteY1" fmla="*/ 76279 h 671258"/>
              <a:gd name="connsiteX2" fmla="*/ 284111 w 2812511"/>
              <a:gd name="connsiteY2" fmla="*/ 213582 h 671258"/>
              <a:gd name="connsiteX3" fmla="*/ 467162 w 2812511"/>
              <a:gd name="connsiteY3" fmla="*/ 545397 h 671258"/>
              <a:gd name="connsiteX0" fmla="*/ 2812511 w 2812511"/>
              <a:gd name="connsiteY0" fmla="*/ 2052880 h 2052880"/>
              <a:gd name="connsiteX1" fmla="*/ 2171831 w 2812511"/>
              <a:gd name="connsiteY1" fmla="*/ 273654 h 2052880"/>
              <a:gd name="connsiteX2" fmla="*/ 284111 w 2812511"/>
              <a:gd name="connsiteY2" fmla="*/ 410957 h 2052880"/>
              <a:gd name="connsiteX3" fmla="*/ 467162 w 2812511"/>
              <a:gd name="connsiteY3" fmla="*/ 742772 h 2052880"/>
              <a:gd name="connsiteX0" fmla="*/ 2621330 w 2621330"/>
              <a:gd name="connsiteY0" fmla="*/ 1750235 h 1750235"/>
              <a:gd name="connsiteX1" fmla="*/ 833564 w 2621330"/>
              <a:gd name="connsiteY1" fmla="*/ 1090000 h 1750235"/>
              <a:gd name="connsiteX2" fmla="*/ 92930 w 2621330"/>
              <a:gd name="connsiteY2" fmla="*/ 108312 h 1750235"/>
              <a:gd name="connsiteX3" fmla="*/ 275981 w 2621330"/>
              <a:gd name="connsiteY3" fmla="*/ 440127 h 1750235"/>
              <a:gd name="connsiteX0" fmla="*/ 2533460 w 2533460"/>
              <a:gd name="connsiteY0" fmla="*/ 1750235 h 1750235"/>
              <a:gd name="connsiteX1" fmla="*/ 745694 w 2533460"/>
              <a:gd name="connsiteY1" fmla="*/ 1090000 h 1750235"/>
              <a:gd name="connsiteX2" fmla="*/ 5060 w 2533460"/>
              <a:gd name="connsiteY2" fmla="*/ 108312 h 1750235"/>
              <a:gd name="connsiteX3" fmla="*/ 715341 w 2533460"/>
              <a:gd name="connsiteY3" fmla="*/ 440127 h 1750235"/>
              <a:gd name="connsiteX0" fmla="*/ 2121295 w 2121295"/>
              <a:gd name="connsiteY0" fmla="*/ 1310108 h 1310108"/>
              <a:gd name="connsiteX1" fmla="*/ 333529 w 2121295"/>
              <a:gd name="connsiteY1" fmla="*/ 649873 h 1310108"/>
              <a:gd name="connsiteX2" fmla="*/ 120125 w 2121295"/>
              <a:gd name="connsiteY2" fmla="*/ 326316 h 1310108"/>
              <a:gd name="connsiteX3" fmla="*/ 303176 w 2121295"/>
              <a:gd name="connsiteY3" fmla="*/ 0 h 1310108"/>
              <a:gd name="connsiteX0" fmla="*/ 2496541 w 2496541"/>
              <a:gd name="connsiteY0" fmla="*/ 1310108 h 1310108"/>
              <a:gd name="connsiteX1" fmla="*/ 708775 w 2496541"/>
              <a:gd name="connsiteY1" fmla="*/ 649873 h 1310108"/>
              <a:gd name="connsiteX2" fmla="*/ 495371 w 2496541"/>
              <a:gd name="connsiteY2" fmla="*/ 326316 h 1310108"/>
              <a:gd name="connsiteX3" fmla="*/ 678422 w 2496541"/>
              <a:gd name="connsiteY3" fmla="*/ 0 h 1310108"/>
              <a:gd name="connsiteX0" fmla="*/ 2090786 w 2090786"/>
              <a:gd name="connsiteY0" fmla="*/ 1310108 h 1310108"/>
              <a:gd name="connsiteX1" fmla="*/ 303020 w 2090786"/>
              <a:gd name="connsiteY1" fmla="*/ 649873 h 1310108"/>
              <a:gd name="connsiteX2" fmla="*/ 272667 w 2090786"/>
              <a:gd name="connsiteY2" fmla="*/ 0 h 1310108"/>
              <a:gd name="connsiteX0" fmla="*/ 2545722 w 2545722"/>
              <a:gd name="connsiteY0" fmla="*/ 1310108 h 1310108"/>
              <a:gd name="connsiteX1" fmla="*/ 757956 w 2545722"/>
              <a:gd name="connsiteY1" fmla="*/ 649873 h 1310108"/>
              <a:gd name="connsiteX2" fmla="*/ 727603 w 2545722"/>
              <a:gd name="connsiteY2" fmla="*/ 0 h 1310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5722" h="1310108">
                <a:moveTo>
                  <a:pt x="2545722" y="1310108"/>
                </a:moveTo>
                <a:cubicBezTo>
                  <a:pt x="2436082" y="1050758"/>
                  <a:pt x="1060976" y="868224"/>
                  <a:pt x="757956" y="649873"/>
                </a:cubicBezTo>
                <a:cubicBezTo>
                  <a:pt x="454936" y="431522"/>
                  <a:pt x="0" y="619"/>
                  <a:pt x="727603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3591085" y="4942008"/>
            <a:ext cx="2193394" cy="760129"/>
          </a:xfrm>
          <a:custGeom>
            <a:avLst/>
            <a:gdLst>
              <a:gd name="connsiteX0" fmla="*/ 2812511 w 2812511"/>
              <a:gd name="connsiteY0" fmla="*/ 671258 h 671258"/>
              <a:gd name="connsiteX1" fmla="*/ 2171831 w 2812511"/>
              <a:gd name="connsiteY1" fmla="*/ 76279 h 671258"/>
              <a:gd name="connsiteX2" fmla="*/ 284111 w 2812511"/>
              <a:gd name="connsiteY2" fmla="*/ 213582 h 671258"/>
              <a:gd name="connsiteX3" fmla="*/ 467162 w 2812511"/>
              <a:gd name="connsiteY3" fmla="*/ 545397 h 671258"/>
              <a:gd name="connsiteX0" fmla="*/ 2812511 w 2812511"/>
              <a:gd name="connsiteY0" fmla="*/ 2052880 h 2052880"/>
              <a:gd name="connsiteX1" fmla="*/ 2171831 w 2812511"/>
              <a:gd name="connsiteY1" fmla="*/ 273654 h 2052880"/>
              <a:gd name="connsiteX2" fmla="*/ 284111 w 2812511"/>
              <a:gd name="connsiteY2" fmla="*/ 410957 h 2052880"/>
              <a:gd name="connsiteX3" fmla="*/ 467162 w 2812511"/>
              <a:gd name="connsiteY3" fmla="*/ 742772 h 2052880"/>
              <a:gd name="connsiteX0" fmla="*/ 2621330 w 2621330"/>
              <a:gd name="connsiteY0" fmla="*/ 1750235 h 1750235"/>
              <a:gd name="connsiteX1" fmla="*/ 833564 w 2621330"/>
              <a:gd name="connsiteY1" fmla="*/ 1090000 h 1750235"/>
              <a:gd name="connsiteX2" fmla="*/ 92930 w 2621330"/>
              <a:gd name="connsiteY2" fmla="*/ 108312 h 1750235"/>
              <a:gd name="connsiteX3" fmla="*/ 275981 w 2621330"/>
              <a:gd name="connsiteY3" fmla="*/ 440127 h 1750235"/>
              <a:gd name="connsiteX0" fmla="*/ 2533460 w 2533460"/>
              <a:gd name="connsiteY0" fmla="*/ 1750235 h 1750235"/>
              <a:gd name="connsiteX1" fmla="*/ 745694 w 2533460"/>
              <a:gd name="connsiteY1" fmla="*/ 1090000 h 1750235"/>
              <a:gd name="connsiteX2" fmla="*/ 5060 w 2533460"/>
              <a:gd name="connsiteY2" fmla="*/ 108312 h 1750235"/>
              <a:gd name="connsiteX3" fmla="*/ 715341 w 2533460"/>
              <a:gd name="connsiteY3" fmla="*/ 440127 h 1750235"/>
              <a:gd name="connsiteX0" fmla="*/ 2121295 w 2121295"/>
              <a:gd name="connsiteY0" fmla="*/ 1310108 h 1310108"/>
              <a:gd name="connsiteX1" fmla="*/ 333529 w 2121295"/>
              <a:gd name="connsiteY1" fmla="*/ 649873 h 1310108"/>
              <a:gd name="connsiteX2" fmla="*/ 120125 w 2121295"/>
              <a:gd name="connsiteY2" fmla="*/ 326316 h 1310108"/>
              <a:gd name="connsiteX3" fmla="*/ 303176 w 2121295"/>
              <a:gd name="connsiteY3" fmla="*/ 0 h 1310108"/>
              <a:gd name="connsiteX0" fmla="*/ 2496541 w 2496541"/>
              <a:gd name="connsiteY0" fmla="*/ 1310108 h 1310108"/>
              <a:gd name="connsiteX1" fmla="*/ 708775 w 2496541"/>
              <a:gd name="connsiteY1" fmla="*/ 649873 h 1310108"/>
              <a:gd name="connsiteX2" fmla="*/ 495371 w 2496541"/>
              <a:gd name="connsiteY2" fmla="*/ 326316 h 1310108"/>
              <a:gd name="connsiteX3" fmla="*/ 678422 w 2496541"/>
              <a:gd name="connsiteY3" fmla="*/ 0 h 1310108"/>
              <a:gd name="connsiteX0" fmla="*/ 2090786 w 2090786"/>
              <a:gd name="connsiteY0" fmla="*/ 1310108 h 1310108"/>
              <a:gd name="connsiteX1" fmla="*/ 303020 w 2090786"/>
              <a:gd name="connsiteY1" fmla="*/ 649873 h 1310108"/>
              <a:gd name="connsiteX2" fmla="*/ 272667 w 2090786"/>
              <a:gd name="connsiteY2" fmla="*/ 0 h 1310108"/>
              <a:gd name="connsiteX0" fmla="*/ 2545722 w 2545722"/>
              <a:gd name="connsiteY0" fmla="*/ 1310108 h 1310108"/>
              <a:gd name="connsiteX1" fmla="*/ 757956 w 2545722"/>
              <a:gd name="connsiteY1" fmla="*/ 649873 h 1310108"/>
              <a:gd name="connsiteX2" fmla="*/ 727603 w 2545722"/>
              <a:gd name="connsiteY2" fmla="*/ 0 h 1310108"/>
              <a:gd name="connsiteX0" fmla="*/ 2895607 w 2895607"/>
              <a:gd name="connsiteY0" fmla="*/ 719042 h 719042"/>
              <a:gd name="connsiteX1" fmla="*/ 1107841 w 2895607"/>
              <a:gd name="connsiteY1" fmla="*/ 58807 h 719042"/>
              <a:gd name="connsiteX2" fmla="*/ 727602 w 2895607"/>
              <a:gd name="connsiteY2" fmla="*/ 366197 h 719042"/>
              <a:gd name="connsiteX0" fmla="*/ 2587618 w 2587618"/>
              <a:gd name="connsiteY0" fmla="*/ 259350 h 1019479"/>
              <a:gd name="connsiteX1" fmla="*/ 1107841 w 2587618"/>
              <a:gd name="connsiteY1" fmla="*/ 711470 h 1019479"/>
              <a:gd name="connsiteX2" fmla="*/ 727602 w 2587618"/>
              <a:gd name="connsiteY2" fmla="*/ 1018860 h 1019479"/>
              <a:gd name="connsiteX0" fmla="*/ 2587618 w 2587618"/>
              <a:gd name="connsiteY0" fmla="*/ 0 h 760129"/>
              <a:gd name="connsiteX1" fmla="*/ 1107841 w 2587618"/>
              <a:gd name="connsiteY1" fmla="*/ 452120 h 760129"/>
              <a:gd name="connsiteX2" fmla="*/ 727602 w 2587618"/>
              <a:gd name="connsiteY2" fmla="*/ 759510 h 760129"/>
              <a:gd name="connsiteX0" fmla="*/ 2850040 w 2850040"/>
              <a:gd name="connsiteY0" fmla="*/ 0 h 760129"/>
              <a:gd name="connsiteX1" fmla="*/ 310004 w 2850040"/>
              <a:gd name="connsiteY1" fmla="*/ 299081 h 760129"/>
              <a:gd name="connsiteX2" fmla="*/ 990024 w 2850040"/>
              <a:gd name="connsiteY2" fmla="*/ 759510 h 760129"/>
              <a:gd name="connsiteX0" fmla="*/ 4792463 w 4792464"/>
              <a:gd name="connsiteY0" fmla="*/ 0 h 760129"/>
              <a:gd name="connsiteX1" fmla="*/ 587493 w 4792464"/>
              <a:gd name="connsiteY1" fmla="*/ 299081 h 760129"/>
              <a:gd name="connsiteX2" fmla="*/ 1267513 w 4792464"/>
              <a:gd name="connsiteY2" fmla="*/ 759510 h 760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92464" h="760129">
                <a:moveTo>
                  <a:pt x="4792463" y="0"/>
                </a:moveTo>
                <a:cubicBezTo>
                  <a:pt x="4157878" y="403047"/>
                  <a:pt x="1174985" y="172496"/>
                  <a:pt x="587493" y="299081"/>
                </a:cubicBezTo>
                <a:cubicBezTo>
                  <a:pt x="1" y="425666"/>
                  <a:pt x="539910" y="760129"/>
                  <a:pt x="1267513" y="75951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794958" y="5101973"/>
            <a:ext cx="311385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4F81BD"/>
                </a:solidFill>
              </a:rPr>
              <a:t>Final Optimized:</a:t>
            </a:r>
          </a:p>
          <a:p>
            <a:r>
              <a:rPr lang="en-US" sz="2400" b="1" i="1" dirty="0" smtClean="0">
                <a:solidFill>
                  <a:srgbClr val="4F81BD"/>
                </a:solidFill>
              </a:rPr>
              <a:t>5 functional units</a:t>
            </a:r>
          </a:p>
          <a:p>
            <a:r>
              <a:rPr lang="en-US" sz="2400" b="1" i="1" dirty="0" smtClean="0">
                <a:solidFill>
                  <a:srgbClr val="4F81BD"/>
                </a:solidFill>
              </a:rPr>
              <a:t>4 transcription factors</a:t>
            </a:r>
          </a:p>
        </p:txBody>
      </p:sp>
      <p:sp>
        <p:nvSpPr>
          <p:cNvPr id="34" name="Text Box 3"/>
          <p:cNvSpPr txBox="1">
            <a:spLocks noChangeArrowheads="1"/>
          </p:cNvSpPr>
          <p:nvPr/>
        </p:nvSpPr>
        <p:spPr bwMode="auto">
          <a:xfrm>
            <a:off x="411865" y="1112936"/>
            <a:ext cx="8203001" cy="20380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83566" rIns="81639" bIns="40820">
            <a:prstTxWarp prst="textNoShape">
              <a:avLst/>
            </a:prstTxWarp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(def 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letfed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+ ((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        (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-bar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boolean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not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800000"/>
                </a:solidFill>
                <a:latin typeface="Courier New" charset="0"/>
                <a:ea typeface="MS Gothic" charset="0"/>
                <a:cs typeface="MS Gothic" charset="0"/>
              </a:rPr>
              <a:t>or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</a:t>
            </a: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endParaRPr lang="en-US" sz="2400" dirty="0" smtClean="0">
              <a:solidFill>
                <a:srgbClr val="000000"/>
              </a:solidFill>
              <a:latin typeface="Courier New" charset="0"/>
              <a:ea typeface="MS Gothic" charset="0"/>
              <a:cs typeface="MS Gothic" charset="0"/>
            </a:endParaRPr>
          </a:p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smtClean="0">
                <a:solidFill>
                  <a:srgbClr val="008000"/>
                </a:solidFill>
                <a:latin typeface="Courier New" charset="0"/>
                <a:ea typeface="MS Gothic" charset="0"/>
                <a:cs typeface="MS Gothic" charset="0"/>
              </a:rPr>
              <a:t>green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sr</a:t>
            </a:r>
            <a:r>
              <a:rPr lang="en-US" sz="2400" b="1" dirty="0" smtClean="0">
                <a:solidFill>
                  <a:schemeClr val="accent1"/>
                </a:solidFill>
                <a:latin typeface="Courier New" charset="0"/>
                <a:ea typeface="MS Gothic" charset="0"/>
                <a:cs typeface="MS Gothic" charset="0"/>
              </a:rPr>
              <a:t>-latch 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aTc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 (</a:t>
            </a:r>
            <a:r>
              <a:rPr lang="en-US" sz="2400" b="1" dirty="0" smtClean="0">
                <a:solidFill>
                  <a:srgbClr val="660066"/>
                </a:solidFill>
                <a:latin typeface="Courier New" charset="0"/>
                <a:ea typeface="MS Gothic" charset="0"/>
                <a:cs typeface="MS Gothic" charset="0"/>
              </a:rPr>
              <a:t>IPTG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  <a:ea typeface="MS Gothic" charset="0"/>
                <a:cs typeface="MS Gothic" charset="0"/>
              </a:rPr>
              <a:t>)))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929" y="6330991"/>
            <a:ext cx="6870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Unoptimized</a:t>
            </a:r>
            <a:r>
              <a:rPr lang="en-US" sz="2000" i="1" dirty="0" smtClean="0"/>
              <a:t>: 15 functional units, 13 transcription factors</a:t>
            </a:r>
          </a:p>
        </p:txBody>
      </p:sp>
      <p:sp>
        <p:nvSpPr>
          <p:cNvPr id="36" name="AutoShape 65"/>
          <p:cNvSpPr>
            <a:spLocks noChangeArrowheads="1"/>
          </p:cNvSpPr>
          <p:nvPr/>
        </p:nvSpPr>
        <p:spPr bwMode="auto">
          <a:xfrm>
            <a:off x="4358880" y="3263531"/>
            <a:ext cx="419040" cy="419084"/>
          </a:xfrm>
          <a:prstGeom prst="downArrow">
            <a:avLst>
              <a:gd name="adj1" fmla="val 40009"/>
              <a:gd name="adj2" fmla="val 49926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24"/>
          <p:cNvSpPr>
            <a:spLocks noChangeArrowheads="1"/>
          </p:cNvSpPr>
          <p:nvPr/>
        </p:nvSpPr>
        <p:spPr bwMode="auto">
          <a:xfrm>
            <a:off x="5520784" y="4669682"/>
            <a:ext cx="531360" cy="233304"/>
          </a:xfrm>
          <a:prstGeom prst="roundRect">
            <a:avLst>
              <a:gd name="adj" fmla="val 616"/>
            </a:avLst>
          </a:prstGeom>
          <a:noFill/>
          <a:ln w="36720">
            <a:solidFill>
              <a:srgbClr val="800000"/>
            </a:solidFill>
            <a:round/>
            <a:headEnd/>
            <a:tailEnd/>
          </a:ln>
          <a:effectLst/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ea typeface="MS Gothic" charset="0"/>
                <a:cs typeface="MS Gothic" charset="0"/>
              </a:rPr>
              <a:t>H</a:t>
            </a:r>
            <a:endParaRPr lang="en-US" b="1" dirty="0">
              <a:solidFill>
                <a:srgbClr val="8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Compilation &amp; Optimization Results: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Automated GRN design for arbitrary </a:t>
            </a:r>
            <a:r>
              <a:rPr lang="en-US" dirty="0" err="1" smtClean="0"/>
              <a:t>boolean</a:t>
            </a:r>
            <a:r>
              <a:rPr lang="en-US" dirty="0" smtClean="0"/>
              <a:t> logic and feedback systems</a:t>
            </a:r>
          </a:p>
          <a:p>
            <a:pPr lvl="1"/>
            <a:r>
              <a:rPr lang="en-US" dirty="0" smtClean="0"/>
              <a:t>Verification in ODE simulation</a:t>
            </a:r>
          </a:p>
          <a:p>
            <a:r>
              <a:rPr lang="en-US" dirty="0" smtClean="0"/>
              <a:t>Optimization competitive with human experts:</a:t>
            </a:r>
          </a:p>
          <a:p>
            <a:pPr lvl="1"/>
            <a:r>
              <a:rPr lang="en-US" dirty="0" smtClean="0"/>
              <a:t>Test systems have 25% to 71% complexity reduction</a:t>
            </a:r>
          </a:p>
          <a:p>
            <a:pPr lvl="1"/>
            <a:r>
              <a:rPr lang="en-US" dirty="0" smtClean="0"/>
              <a:t>Optimized systems are often homologous with hand designed networks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/>
          <p:cNvSpPr/>
          <p:nvPr/>
        </p:nvSpPr>
        <p:spPr>
          <a:xfrm>
            <a:off x="251020" y="1058333"/>
            <a:ext cx="8695765" cy="1504246"/>
          </a:xfrm>
          <a:prstGeom prst="rect">
            <a:avLst/>
          </a:prstGeom>
          <a:solidFill>
            <a:srgbClr val="FFC00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78" name="Straight Connector 77"/>
          <p:cNvCxnSpPr/>
          <p:nvPr/>
        </p:nvCxnSpPr>
        <p:spPr bwMode="auto">
          <a:xfrm>
            <a:off x="2293148" y="1968009"/>
            <a:ext cx="1349951" cy="131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Bent Arrow 78"/>
          <p:cNvSpPr/>
          <p:nvPr/>
        </p:nvSpPr>
        <p:spPr bwMode="auto">
          <a:xfrm>
            <a:off x="2354977" y="1769569"/>
            <a:ext cx="489992" cy="396216"/>
          </a:xfrm>
          <a:prstGeom prst="bentArrow">
            <a:avLst>
              <a:gd name="adj1" fmla="val 37000"/>
              <a:gd name="adj2" fmla="val 39400"/>
              <a:gd name="adj3" fmla="val 25000"/>
              <a:gd name="adj4" fmla="val 43750"/>
            </a:avLst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80" name="Down Arrow 79"/>
          <p:cNvSpPr/>
          <p:nvPr/>
        </p:nvSpPr>
        <p:spPr bwMode="auto">
          <a:xfrm rot="5400000" flipV="1">
            <a:off x="3129445" y="1707367"/>
            <a:ext cx="297161" cy="520617"/>
          </a:xfrm>
          <a:prstGeom prst="downArrow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8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76200" dist="88900" dir="36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/>
          </a:p>
        </p:txBody>
      </p:sp>
      <p:sp>
        <p:nvSpPr>
          <p:cNvPr id="76" name="TextBox 49"/>
          <p:cNvSpPr txBox="1">
            <a:spLocks noChangeArrowheads="1"/>
          </p:cNvSpPr>
          <p:nvPr/>
        </p:nvSpPr>
        <p:spPr bwMode="auto">
          <a:xfrm>
            <a:off x="1888336" y="2165782"/>
            <a:ext cx="1239909" cy="27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200">
                <a:latin typeface="Calibri" pitchFamily="34" charset="0"/>
              </a:rPr>
              <a:t>pHef1a</a:t>
            </a:r>
          </a:p>
        </p:txBody>
      </p:sp>
      <p:sp>
        <p:nvSpPr>
          <p:cNvPr id="77" name="TextBox 53"/>
          <p:cNvSpPr txBox="1">
            <a:spLocks noChangeArrowheads="1"/>
          </p:cNvSpPr>
          <p:nvPr/>
        </p:nvSpPr>
        <p:spPr bwMode="auto">
          <a:xfrm>
            <a:off x="2789814" y="2165782"/>
            <a:ext cx="890331" cy="27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200" dirty="0" err="1" smtClean="0">
                <a:latin typeface="Calibri" pitchFamily="34" charset="0"/>
              </a:rPr>
              <a:t>rtTA</a:t>
            </a:r>
            <a:endParaRPr lang="en-US" sz="1200" dirty="0">
              <a:latin typeface="Calibri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rot="5400000">
            <a:off x="2479220" y="1579317"/>
            <a:ext cx="346568" cy="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175"/>
          <p:cNvCxnSpPr>
            <a:cxnSpLocks noChangeShapeType="1"/>
          </p:cNvCxnSpPr>
          <p:nvPr/>
        </p:nvCxnSpPr>
        <p:spPr bwMode="auto">
          <a:xfrm rot="16200000" flipH="1">
            <a:off x="5560107" y="1588001"/>
            <a:ext cx="365760" cy="635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25" name="Straight Connector 24"/>
          <p:cNvCxnSpPr/>
          <p:nvPr/>
        </p:nvCxnSpPr>
        <p:spPr>
          <a:xfrm rot="10800000">
            <a:off x="2652502" y="1420321"/>
            <a:ext cx="3095249" cy="317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 bwMode="auto">
          <a:xfrm flipV="1">
            <a:off x="7541729" y="1968008"/>
            <a:ext cx="118903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8249350" y="1621933"/>
            <a:ext cx="551266" cy="820738"/>
            <a:chOff x="8598293" y="4191000"/>
            <a:chExt cx="551397" cy="820494"/>
          </a:xfrm>
        </p:grpSpPr>
        <p:sp>
          <p:nvSpPr>
            <p:cNvPr id="63" name="TextBox 60"/>
            <p:cNvSpPr txBox="1">
              <a:spLocks noChangeArrowheads="1"/>
            </p:cNvSpPr>
            <p:nvPr/>
          </p:nvSpPr>
          <p:spPr bwMode="auto">
            <a:xfrm>
              <a:off x="8598293" y="4734495"/>
              <a:ext cx="55139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1200" dirty="0" smtClean="0">
                  <a:latin typeface="Calibri" pitchFamily="34" charset="0"/>
                </a:rPr>
                <a:t>EYFP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 bwMode="auto">
            <a:xfrm>
              <a:off x="8739937" y="4191000"/>
              <a:ext cx="257319" cy="277465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>
              <a:outerShdw blurRad="149987" dist="250190" dir="8460000" algn="ctr">
                <a:schemeClr val="bg1">
                  <a:alpha val="28000"/>
                </a:schemeClr>
              </a:outerShdw>
            </a:effectLst>
            <a:scene3d>
              <a:camera prst="orthographicFront">
                <a:rot lat="0" lon="0" rev="0"/>
              </a:camera>
              <a:lightRig rig="contrasting" dir="t"/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/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8838576" y="4313277"/>
              <a:ext cx="73520" cy="118914"/>
            </a:xfrm>
            <a:custGeom>
              <a:avLst/>
              <a:gdLst>
                <a:gd name="connsiteX0" fmla="*/ 0 w 109259"/>
                <a:gd name="connsiteY0" fmla="*/ 185097 h 185097"/>
                <a:gd name="connsiteX1" fmla="*/ 9144 w 109259"/>
                <a:gd name="connsiteY1" fmla="*/ 75369 h 185097"/>
                <a:gd name="connsiteX2" fmla="*/ 18288 w 109259"/>
                <a:gd name="connsiteY2" fmla="*/ 47937 h 185097"/>
                <a:gd name="connsiteX3" fmla="*/ 45720 w 109259"/>
                <a:gd name="connsiteY3" fmla="*/ 57081 h 185097"/>
                <a:gd name="connsiteX4" fmla="*/ 82296 w 109259"/>
                <a:gd name="connsiteY4" fmla="*/ 38793 h 185097"/>
                <a:gd name="connsiteX5" fmla="*/ 100584 w 109259"/>
                <a:gd name="connsiteY5" fmla="*/ 175953 h 18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259" h="185097">
                  <a:moveTo>
                    <a:pt x="0" y="185097"/>
                  </a:moveTo>
                  <a:cubicBezTo>
                    <a:pt x="3048" y="148521"/>
                    <a:pt x="4293" y="111750"/>
                    <a:pt x="9144" y="75369"/>
                  </a:cubicBezTo>
                  <a:cubicBezTo>
                    <a:pt x="10418" y="65815"/>
                    <a:pt x="9667" y="52248"/>
                    <a:pt x="18288" y="47937"/>
                  </a:cubicBezTo>
                  <a:cubicBezTo>
                    <a:pt x="26909" y="43626"/>
                    <a:pt x="36576" y="54033"/>
                    <a:pt x="45720" y="57081"/>
                  </a:cubicBezTo>
                  <a:cubicBezTo>
                    <a:pt x="49045" y="47106"/>
                    <a:pt x="54587" y="0"/>
                    <a:pt x="82296" y="38793"/>
                  </a:cubicBezTo>
                  <a:cubicBezTo>
                    <a:pt x="109259" y="76541"/>
                    <a:pt x="100584" y="135770"/>
                    <a:pt x="100584" y="175953"/>
                  </a:cubicBezTo>
                </a:path>
              </a:pathLst>
            </a:custGeom>
            <a:ln w="19050"/>
            <a:scene3d>
              <a:camera prst="orthographicFront">
                <a:rot lat="0" lon="0" rev="0"/>
              </a:camera>
              <a:lightRig rig="contrasting" dir="t"/>
            </a:scene3d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/>
            </a:p>
          </p:txBody>
        </p:sp>
        <p:sp>
          <p:nvSpPr>
            <p:cNvPr id="66" name="Rounded Rectangle 65"/>
            <p:cNvSpPr/>
            <p:nvPr/>
          </p:nvSpPr>
          <p:spPr bwMode="auto">
            <a:xfrm>
              <a:off x="8799672" y="4430479"/>
              <a:ext cx="147039" cy="158552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/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/>
            </a:p>
          </p:txBody>
        </p:sp>
      </p:grpSp>
      <p:grpSp>
        <p:nvGrpSpPr>
          <p:cNvPr id="3" name="Group 413"/>
          <p:cNvGrpSpPr>
            <a:grpSpLocks/>
          </p:cNvGrpSpPr>
          <p:nvPr/>
        </p:nvGrpSpPr>
        <p:grpSpPr bwMode="auto">
          <a:xfrm>
            <a:off x="6971816" y="1769091"/>
            <a:ext cx="1395546" cy="673498"/>
            <a:chOff x="6455453" y="3212820"/>
            <a:chExt cx="1395877" cy="673298"/>
          </a:xfrm>
        </p:grpSpPr>
        <p:sp>
          <p:nvSpPr>
            <p:cNvPr id="61" name="Bent Arrow 60"/>
            <p:cNvSpPr/>
            <p:nvPr/>
          </p:nvSpPr>
          <p:spPr bwMode="auto">
            <a:xfrm>
              <a:off x="7087366" y="3212820"/>
              <a:ext cx="490130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62" name="TextBox 49"/>
            <p:cNvSpPr txBox="1">
              <a:spLocks noChangeArrowheads="1"/>
            </p:cNvSpPr>
            <p:nvPr/>
          </p:nvSpPr>
          <p:spPr bwMode="auto">
            <a:xfrm>
              <a:off x="6455453" y="3609201"/>
              <a:ext cx="1395877" cy="276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1200" dirty="0" smtClean="0">
                  <a:latin typeface="Calibri" pitchFamily="34" charset="0"/>
                </a:rPr>
                <a:t>Hef1a-LacO1Oid</a:t>
              </a:r>
              <a:endParaRPr lang="en-US" sz="1200" dirty="0">
                <a:latin typeface="Calibri" pitchFamily="34" charset="0"/>
              </a:endParaRPr>
            </a:p>
          </p:txBody>
        </p:sp>
      </p:grpSp>
      <p:cxnSp>
        <p:nvCxnSpPr>
          <p:cNvPr id="54" name="Straight Connector 53"/>
          <p:cNvCxnSpPr/>
          <p:nvPr/>
        </p:nvCxnSpPr>
        <p:spPr bwMode="auto">
          <a:xfrm rot="16200000" flipH="1">
            <a:off x="7562290" y="1555267"/>
            <a:ext cx="36576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 bwMode="auto">
          <a:xfrm flipH="1">
            <a:off x="7623726" y="1755283"/>
            <a:ext cx="2444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 bwMode="auto">
          <a:xfrm flipV="1">
            <a:off x="6430935" y="1353462"/>
            <a:ext cx="1327681" cy="15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 bwMode="auto">
          <a:xfrm rot="16200000" flipH="1">
            <a:off x="6168203" y="1642060"/>
            <a:ext cx="52546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TextBox 60"/>
          <p:cNvSpPr txBox="1">
            <a:spLocks noChangeArrowheads="1"/>
          </p:cNvSpPr>
          <p:nvPr/>
        </p:nvSpPr>
        <p:spPr bwMode="auto">
          <a:xfrm>
            <a:off x="1430368" y="2159880"/>
            <a:ext cx="616504" cy="27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200" dirty="0" err="1" smtClean="0">
                <a:latin typeface="Calibri" pitchFamily="34" charset="0"/>
              </a:rPr>
              <a:t>mKate</a:t>
            </a:r>
            <a:endParaRPr lang="en-US" sz="1200" dirty="0">
              <a:latin typeface="Calibri" pitchFamily="34" charset="0"/>
            </a:endParaRPr>
          </a:p>
        </p:txBody>
      </p:sp>
      <p:cxnSp>
        <p:nvCxnSpPr>
          <p:cNvPr id="45" name="Straight Connector 44"/>
          <p:cNvCxnSpPr/>
          <p:nvPr/>
        </p:nvCxnSpPr>
        <p:spPr bwMode="auto">
          <a:xfrm>
            <a:off x="5589561" y="1961941"/>
            <a:ext cx="1424023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Bent Arrow 45"/>
          <p:cNvSpPr/>
          <p:nvPr/>
        </p:nvSpPr>
        <p:spPr bwMode="auto">
          <a:xfrm>
            <a:off x="5651530" y="1763896"/>
            <a:ext cx="490141" cy="395985"/>
          </a:xfrm>
          <a:prstGeom prst="bentArrow">
            <a:avLst>
              <a:gd name="adj1" fmla="val 37000"/>
              <a:gd name="adj2" fmla="val 39400"/>
              <a:gd name="adj3" fmla="val 25000"/>
              <a:gd name="adj4" fmla="val 43750"/>
            </a:avLst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47" name="Down Arrow 46"/>
          <p:cNvSpPr/>
          <p:nvPr/>
        </p:nvSpPr>
        <p:spPr bwMode="auto">
          <a:xfrm rot="5400000" flipV="1">
            <a:off x="6340566" y="1701502"/>
            <a:ext cx="296988" cy="520774"/>
          </a:xfrm>
          <a:prstGeom prst="downArrow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8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76200" dist="88900" dir="36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/>
          </a:p>
        </p:txBody>
      </p:sp>
      <p:sp>
        <p:nvSpPr>
          <p:cNvPr id="48" name="TextBox 49"/>
          <p:cNvSpPr txBox="1">
            <a:spLocks noChangeArrowheads="1"/>
          </p:cNvSpPr>
          <p:nvPr/>
        </p:nvSpPr>
        <p:spPr bwMode="auto">
          <a:xfrm>
            <a:off x="5211894" y="2159880"/>
            <a:ext cx="1052618" cy="28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200" dirty="0" err="1" smtClean="0">
                <a:latin typeface="Calibri" pitchFamily="34" charset="0"/>
              </a:rPr>
              <a:t>Tre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49" name="TextBox 53"/>
          <p:cNvSpPr txBox="1">
            <a:spLocks noChangeArrowheads="1"/>
          </p:cNvSpPr>
          <p:nvPr/>
        </p:nvSpPr>
        <p:spPr bwMode="auto">
          <a:xfrm>
            <a:off x="5946763" y="2159880"/>
            <a:ext cx="1066821" cy="27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200" dirty="0" err="1" smtClean="0">
                <a:latin typeface="Calibri" pitchFamily="34" charset="0"/>
              </a:rPr>
              <a:t>pLac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1629953" y="1628566"/>
            <a:ext cx="257324" cy="277189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chemeClr val="bg1">
                <a:alpha val="28000"/>
              </a:schemeClr>
            </a:outerShdw>
          </a:effectLst>
          <a:scene3d>
            <a:camera prst="orthographicFront">
              <a:rot lat="0" lon="0" rev="0"/>
            </a:camera>
            <a:lightRig rig="contrasting" dir="t"/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200"/>
          </a:p>
        </p:txBody>
      </p:sp>
      <p:sp>
        <p:nvSpPr>
          <p:cNvPr id="51" name="Rounded Rectangle 50"/>
          <p:cNvSpPr/>
          <p:nvPr/>
        </p:nvSpPr>
        <p:spPr bwMode="auto">
          <a:xfrm>
            <a:off x="1689686" y="1867809"/>
            <a:ext cx="147042" cy="158394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/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200"/>
          </a:p>
        </p:txBody>
      </p:sp>
      <p:sp>
        <p:nvSpPr>
          <p:cNvPr id="52" name="Freeform 51"/>
          <p:cNvSpPr/>
          <p:nvPr/>
        </p:nvSpPr>
        <p:spPr bwMode="auto">
          <a:xfrm>
            <a:off x="1725371" y="1719639"/>
            <a:ext cx="73521" cy="118796"/>
          </a:xfrm>
          <a:custGeom>
            <a:avLst/>
            <a:gdLst>
              <a:gd name="connsiteX0" fmla="*/ 0 w 109259"/>
              <a:gd name="connsiteY0" fmla="*/ 185097 h 185097"/>
              <a:gd name="connsiteX1" fmla="*/ 9144 w 109259"/>
              <a:gd name="connsiteY1" fmla="*/ 75369 h 185097"/>
              <a:gd name="connsiteX2" fmla="*/ 18288 w 109259"/>
              <a:gd name="connsiteY2" fmla="*/ 47937 h 185097"/>
              <a:gd name="connsiteX3" fmla="*/ 45720 w 109259"/>
              <a:gd name="connsiteY3" fmla="*/ 57081 h 185097"/>
              <a:gd name="connsiteX4" fmla="*/ 82296 w 109259"/>
              <a:gd name="connsiteY4" fmla="*/ 38793 h 185097"/>
              <a:gd name="connsiteX5" fmla="*/ 100584 w 109259"/>
              <a:gd name="connsiteY5" fmla="*/ 175953 h 185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59" h="185097">
                <a:moveTo>
                  <a:pt x="0" y="185097"/>
                </a:moveTo>
                <a:cubicBezTo>
                  <a:pt x="3048" y="148521"/>
                  <a:pt x="4293" y="111750"/>
                  <a:pt x="9144" y="75369"/>
                </a:cubicBezTo>
                <a:cubicBezTo>
                  <a:pt x="10418" y="65815"/>
                  <a:pt x="9667" y="52248"/>
                  <a:pt x="18288" y="47937"/>
                </a:cubicBezTo>
                <a:cubicBezTo>
                  <a:pt x="26909" y="43626"/>
                  <a:pt x="36576" y="54033"/>
                  <a:pt x="45720" y="57081"/>
                </a:cubicBezTo>
                <a:cubicBezTo>
                  <a:pt x="49045" y="47106"/>
                  <a:pt x="54587" y="0"/>
                  <a:pt x="82296" y="38793"/>
                </a:cubicBezTo>
                <a:cubicBezTo>
                  <a:pt x="109259" y="76541"/>
                  <a:pt x="100584" y="135770"/>
                  <a:pt x="100584" y="175953"/>
                </a:cubicBezTo>
              </a:path>
            </a:pathLst>
          </a:custGeom>
          <a:ln w="19050"/>
          <a:scene3d>
            <a:camera prst="orthographicFront">
              <a:rot lat="0" lon="0" rev="0"/>
            </a:camera>
            <a:lightRig rig="contrasting" dir="t"/>
          </a:scene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200"/>
          </a:p>
        </p:txBody>
      </p:sp>
      <p:cxnSp>
        <p:nvCxnSpPr>
          <p:cNvPr id="39" name="Straight Connector 38"/>
          <p:cNvCxnSpPr>
            <a:endCxn id="40" idx="0"/>
          </p:cNvCxnSpPr>
          <p:nvPr/>
        </p:nvCxnSpPr>
        <p:spPr bwMode="auto">
          <a:xfrm>
            <a:off x="2513597" y="1297160"/>
            <a:ext cx="484461" cy="85200"/>
          </a:xfrm>
          <a:prstGeom prst="bentConnector2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 bwMode="auto">
          <a:xfrm>
            <a:off x="2961545" y="1382360"/>
            <a:ext cx="73025" cy="7302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" name="Group 82"/>
          <p:cNvGrpSpPr>
            <a:grpSpLocks/>
          </p:cNvGrpSpPr>
          <p:nvPr/>
        </p:nvGrpSpPr>
        <p:grpSpPr bwMode="auto">
          <a:xfrm>
            <a:off x="2021472" y="1166321"/>
            <a:ext cx="492125" cy="277072"/>
            <a:chOff x="2209800" y="1828800"/>
            <a:chExt cx="492581" cy="277000"/>
          </a:xfrm>
        </p:grpSpPr>
        <p:sp>
          <p:nvSpPr>
            <p:cNvPr id="42" name="Oval 41"/>
            <p:cNvSpPr/>
            <p:nvPr/>
          </p:nvSpPr>
          <p:spPr bwMode="auto">
            <a:xfrm>
              <a:off x="2209800" y="1828800"/>
              <a:ext cx="492581" cy="261610"/>
            </a:xfrm>
            <a:prstGeom prst="ellipse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49000">
                  <a:srgbClr val="00B050">
                    <a:shade val="67500"/>
                    <a:satMod val="115000"/>
                    <a:alpha val="80000"/>
                  </a:srgbClr>
                </a:gs>
                <a:gs pos="88000">
                  <a:srgbClr val="00B050">
                    <a:shade val="100000"/>
                    <a:satMod val="115000"/>
                    <a:alpha val="3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/>
            </a:p>
          </p:txBody>
        </p:sp>
        <p:sp>
          <p:nvSpPr>
            <p:cNvPr id="43" name="TextBox 14"/>
            <p:cNvSpPr txBox="1">
              <a:spLocks noChangeArrowheads="1"/>
            </p:cNvSpPr>
            <p:nvPr/>
          </p:nvSpPr>
          <p:spPr bwMode="auto">
            <a:xfrm>
              <a:off x="2209800" y="1828800"/>
              <a:ext cx="492581" cy="2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1200" dirty="0" err="1" smtClean="0">
                  <a:latin typeface="Calibri" pitchFamily="34" charset="0"/>
                </a:rPr>
                <a:t>Dox</a:t>
              </a:r>
              <a:endParaRPr lang="en-US" sz="1200" dirty="0">
                <a:latin typeface="Calibri" pitchFamily="34" charset="0"/>
              </a:endParaRPr>
            </a:p>
          </p:txBody>
        </p:sp>
      </p:grpSp>
      <p:sp>
        <p:nvSpPr>
          <p:cNvPr id="31" name="TextBox 60"/>
          <p:cNvSpPr txBox="1">
            <a:spLocks noChangeArrowheads="1"/>
          </p:cNvSpPr>
          <p:nvPr/>
        </p:nvSpPr>
        <p:spPr bwMode="auto">
          <a:xfrm>
            <a:off x="4582017" y="2152568"/>
            <a:ext cx="7266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200" dirty="0" smtClean="0">
                <a:latin typeface="Calibri" pitchFamily="34" charset="0"/>
              </a:rPr>
              <a:t>EBFP</a:t>
            </a:r>
            <a:endParaRPr lang="en-US" sz="1200" dirty="0">
              <a:latin typeface="Calibri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V="1">
            <a:off x="3983092" y="1963167"/>
            <a:ext cx="1079161" cy="396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Bent Arrow 32"/>
          <p:cNvSpPr/>
          <p:nvPr/>
        </p:nvSpPr>
        <p:spPr bwMode="auto">
          <a:xfrm>
            <a:off x="4045061" y="1769091"/>
            <a:ext cx="490141" cy="395985"/>
          </a:xfrm>
          <a:prstGeom prst="bentArrow">
            <a:avLst>
              <a:gd name="adj1" fmla="val 37000"/>
              <a:gd name="adj2" fmla="val 39400"/>
              <a:gd name="adj3" fmla="val 25000"/>
              <a:gd name="adj4" fmla="val 43750"/>
            </a:avLst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34" name="TextBox 49"/>
          <p:cNvSpPr txBox="1">
            <a:spLocks noChangeArrowheads="1"/>
          </p:cNvSpPr>
          <p:nvPr/>
        </p:nvSpPr>
        <p:spPr bwMode="auto">
          <a:xfrm>
            <a:off x="3493613" y="2152568"/>
            <a:ext cx="12231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200" dirty="0" err="1" smtClean="0">
                <a:latin typeface="Calibri" pitchFamily="34" charset="0"/>
              </a:rPr>
              <a:t>Tre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4801408" y="1643363"/>
            <a:ext cx="257324" cy="27718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chemeClr val="bg1">
                <a:alpha val="28000"/>
              </a:schemeClr>
            </a:outerShdw>
          </a:effectLst>
          <a:scene3d>
            <a:camera prst="orthographicFront">
              <a:rot lat="0" lon="0" rev="0"/>
            </a:camera>
            <a:lightRig rig="contrasting" dir="t"/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200"/>
          </a:p>
        </p:txBody>
      </p:sp>
      <p:sp>
        <p:nvSpPr>
          <p:cNvPr id="37" name="Rounded Rectangle 36"/>
          <p:cNvSpPr/>
          <p:nvPr/>
        </p:nvSpPr>
        <p:spPr bwMode="auto">
          <a:xfrm>
            <a:off x="4861141" y="1882606"/>
            <a:ext cx="147042" cy="158394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/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200"/>
          </a:p>
        </p:txBody>
      </p:sp>
      <p:sp>
        <p:nvSpPr>
          <p:cNvPr id="38" name="Freeform 37"/>
          <p:cNvSpPr/>
          <p:nvPr/>
        </p:nvSpPr>
        <p:spPr bwMode="auto">
          <a:xfrm>
            <a:off x="4896826" y="1734436"/>
            <a:ext cx="73521" cy="118796"/>
          </a:xfrm>
          <a:custGeom>
            <a:avLst/>
            <a:gdLst>
              <a:gd name="connsiteX0" fmla="*/ 0 w 109259"/>
              <a:gd name="connsiteY0" fmla="*/ 185097 h 185097"/>
              <a:gd name="connsiteX1" fmla="*/ 9144 w 109259"/>
              <a:gd name="connsiteY1" fmla="*/ 75369 h 185097"/>
              <a:gd name="connsiteX2" fmla="*/ 18288 w 109259"/>
              <a:gd name="connsiteY2" fmla="*/ 47937 h 185097"/>
              <a:gd name="connsiteX3" fmla="*/ 45720 w 109259"/>
              <a:gd name="connsiteY3" fmla="*/ 57081 h 185097"/>
              <a:gd name="connsiteX4" fmla="*/ 82296 w 109259"/>
              <a:gd name="connsiteY4" fmla="*/ 38793 h 185097"/>
              <a:gd name="connsiteX5" fmla="*/ 100584 w 109259"/>
              <a:gd name="connsiteY5" fmla="*/ 175953 h 185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59" h="185097">
                <a:moveTo>
                  <a:pt x="0" y="185097"/>
                </a:moveTo>
                <a:cubicBezTo>
                  <a:pt x="3048" y="148521"/>
                  <a:pt x="4293" y="111750"/>
                  <a:pt x="9144" y="75369"/>
                </a:cubicBezTo>
                <a:cubicBezTo>
                  <a:pt x="10418" y="65815"/>
                  <a:pt x="9667" y="52248"/>
                  <a:pt x="18288" y="47937"/>
                </a:cubicBezTo>
                <a:cubicBezTo>
                  <a:pt x="26909" y="43626"/>
                  <a:pt x="36576" y="54033"/>
                  <a:pt x="45720" y="57081"/>
                </a:cubicBezTo>
                <a:cubicBezTo>
                  <a:pt x="49045" y="47106"/>
                  <a:pt x="54587" y="0"/>
                  <a:pt x="82296" y="38793"/>
                </a:cubicBezTo>
                <a:cubicBezTo>
                  <a:pt x="109259" y="76541"/>
                  <a:pt x="100584" y="135770"/>
                  <a:pt x="100584" y="175953"/>
                </a:cubicBezTo>
              </a:path>
            </a:pathLst>
          </a:custGeom>
          <a:ln w="19050"/>
          <a:scene3d>
            <a:camera prst="orthographicFront">
              <a:rot lat="0" lon="0" rev="0"/>
            </a:camera>
            <a:lightRig rig="contrasting" dir="t"/>
          </a:scene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200"/>
          </a:p>
        </p:txBody>
      </p:sp>
      <p:cxnSp>
        <p:nvCxnSpPr>
          <p:cNvPr id="73" name="Straight Arrow Connector 175"/>
          <p:cNvCxnSpPr>
            <a:cxnSpLocks noChangeShapeType="1"/>
          </p:cNvCxnSpPr>
          <p:nvPr/>
        </p:nvCxnSpPr>
        <p:spPr bwMode="auto">
          <a:xfrm rot="16200000" flipH="1">
            <a:off x="4104076" y="1605883"/>
            <a:ext cx="365760" cy="635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sp>
        <p:nvSpPr>
          <p:cNvPr id="85" name="Title 1"/>
          <p:cNvSpPr txBox="1">
            <a:spLocks/>
          </p:cNvSpPr>
          <p:nvPr/>
        </p:nvSpPr>
        <p:spPr bwMode="auto">
          <a:xfrm>
            <a:off x="-1" y="-1"/>
            <a:ext cx="7425267" cy="973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eaLnBrk="1" hangingPunct="1"/>
            <a:r>
              <a:rPr lang="en-US" sz="3100" dirty="0" smtClean="0">
                <a:cs typeface="Arial"/>
              </a:rPr>
              <a:t>Realization with Characterized DNA parts</a:t>
            </a:r>
            <a:endParaRPr lang="en-US" sz="3100" dirty="0">
              <a:cs typeface="Arial"/>
            </a:endParaRPr>
          </a:p>
        </p:txBody>
      </p:sp>
      <p:pic>
        <p:nvPicPr>
          <p:cNvPr id="71" name="Picture 70" descr="LacI-P3-uncorrected-mean-norm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495585" y="3112105"/>
            <a:ext cx="4102100" cy="3149600"/>
          </a:xfrm>
          <a:prstGeom prst="rect">
            <a:avLst/>
          </a:prstGeom>
        </p:spPr>
      </p:pic>
      <p:cxnSp>
        <p:nvCxnSpPr>
          <p:cNvPr id="96" name="Straight Connector 95"/>
          <p:cNvCxnSpPr/>
          <p:nvPr/>
        </p:nvCxnSpPr>
        <p:spPr bwMode="auto">
          <a:xfrm>
            <a:off x="762241" y="1957113"/>
            <a:ext cx="1349951" cy="131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7" name="Bent Arrow 96"/>
          <p:cNvSpPr/>
          <p:nvPr/>
        </p:nvSpPr>
        <p:spPr bwMode="auto">
          <a:xfrm>
            <a:off x="824070" y="1758673"/>
            <a:ext cx="489992" cy="396216"/>
          </a:xfrm>
          <a:prstGeom prst="bentArrow">
            <a:avLst>
              <a:gd name="adj1" fmla="val 37000"/>
              <a:gd name="adj2" fmla="val 39400"/>
              <a:gd name="adj3" fmla="val 25000"/>
              <a:gd name="adj4" fmla="val 43750"/>
            </a:avLst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98" name="TextBox 49"/>
          <p:cNvSpPr txBox="1">
            <a:spLocks noChangeArrowheads="1"/>
          </p:cNvSpPr>
          <p:nvPr/>
        </p:nvSpPr>
        <p:spPr bwMode="auto">
          <a:xfrm>
            <a:off x="280684" y="2154886"/>
            <a:ext cx="1239909" cy="27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200" dirty="0">
                <a:latin typeface="Calibri" pitchFamily="34" charset="0"/>
              </a:rPr>
              <a:t>pHef1a</a:t>
            </a:r>
          </a:p>
        </p:txBody>
      </p:sp>
      <p:pic>
        <p:nvPicPr>
          <p:cNvPr id="100" name="Picture 99" descr="Dox-P3-uncorrected-mean-norm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86065" y="3010505"/>
            <a:ext cx="4209520" cy="3265568"/>
          </a:xfrm>
          <a:prstGeom prst="rect">
            <a:avLst/>
          </a:prstGeom>
        </p:spPr>
      </p:pic>
      <p:sp>
        <p:nvSpPr>
          <p:cNvPr id="53" name="Slide Number Placeholder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CA2600-637B-7D4B-8C94-E25C84E28231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2592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 descr="MIT_Tecan_Evo_Jan21_2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977" y="5437141"/>
            <a:ext cx="1549267" cy="10952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Onward Through the Tool-Chain…</a:t>
            </a:r>
            <a:endParaRPr lang="en-US" dirty="0"/>
          </a:p>
        </p:txBody>
      </p:sp>
      <p:sp>
        <p:nvSpPr>
          <p:cNvPr id="75" name="Content Placeholder 2"/>
          <p:cNvSpPr txBox="1">
            <a:spLocks/>
          </p:cNvSpPr>
          <p:nvPr/>
        </p:nvSpPr>
        <p:spPr bwMode="auto">
          <a:xfrm>
            <a:off x="190500" y="1231901"/>
            <a:ext cx="53721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(yellow (not (cyan (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Dox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Arial" charset="0"/>
                <a:cs typeface="Courier"/>
              </a:rPr>
              <a:t>))))</a:t>
            </a:r>
          </a:p>
        </p:txBody>
      </p:sp>
      <p:pic>
        <p:nvPicPr>
          <p:cNvPr id="76" name="Picture 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7510" y="1600200"/>
            <a:ext cx="2885489" cy="470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84"/>
          <p:cNvGrpSpPr/>
          <p:nvPr/>
        </p:nvGrpSpPr>
        <p:grpSpPr>
          <a:xfrm>
            <a:off x="406400" y="2202934"/>
            <a:ext cx="4991100" cy="369332"/>
            <a:chOff x="406400" y="2202934"/>
            <a:chExt cx="4991100" cy="369332"/>
          </a:xfrm>
        </p:grpSpPr>
        <p:sp>
          <p:nvSpPr>
            <p:cNvPr id="77" name="TextBox 76"/>
            <p:cNvSpPr txBox="1"/>
            <p:nvPr/>
          </p:nvSpPr>
          <p:spPr>
            <a:xfrm>
              <a:off x="406400" y="2202934"/>
              <a:ext cx="774700" cy="3693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Dox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625600" y="2202934"/>
              <a:ext cx="812800" cy="369332"/>
            </a:xfrm>
            <a:prstGeom prst="rect">
              <a:avLst/>
            </a:prstGeom>
            <a:solidFill>
              <a:srgbClr val="00F3FF"/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cyan</a:t>
              </a:r>
              <a:endParaRPr 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895600" y="2202934"/>
              <a:ext cx="762000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not</a:t>
              </a:r>
              <a:endParaRPr 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178300" y="2202934"/>
              <a:ext cx="863600" cy="369332"/>
            </a:xfrm>
            <a:prstGeom prst="rect">
              <a:avLst/>
            </a:prstGeom>
            <a:solidFill>
              <a:srgbClr val="FFFF00"/>
            </a:solidFill>
            <a:ln w="1270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yellow</a:t>
              </a:r>
              <a:endParaRPr lang="en-US" dirty="0"/>
            </a:p>
          </p:txBody>
        </p:sp>
        <p:cxnSp>
          <p:nvCxnSpPr>
            <p:cNvPr id="81" name="Straight Arrow Connector 80"/>
            <p:cNvCxnSpPr>
              <a:stCxn id="77" idx="3"/>
              <a:endCxn id="78" idx="1"/>
            </p:cNvCxnSpPr>
            <p:nvPr/>
          </p:nvCxnSpPr>
          <p:spPr>
            <a:xfrm>
              <a:off x="1181100" y="2387600"/>
              <a:ext cx="4445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78" idx="3"/>
              <a:endCxn id="79" idx="1"/>
            </p:cNvCxnSpPr>
            <p:nvPr/>
          </p:nvCxnSpPr>
          <p:spPr>
            <a:xfrm>
              <a:off x="2438400" y="2387600"/>
              <a:ext cx="4572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stCxn id="79" idx="3"/>
              <a:endCxn id="80" idx="1"/>
            </p:cNvCxnSpPr>
            <p:nvPr/>
          </p:nvCxnSpPr>
          <p:spPr>
            <a:xfrm>
              <a:off x="3657600" y="2387600"/>
              <a:ext cx="5207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stCxn id="80" idx="3"/>
            </p:cNvCxnSpPr>
            <p:nvPr/>
          </p:nvCxnSpPr>
          <p:spPr>
            <a:xfrm>
              <a:off x="5041900" y="2387600"/>
              <a:ext cx="3556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89"/>
          <p:cNvGrpSpPr/>
          <p:nvPr/>
        </p:nvGrpSpPr>
        <p:grpSpPr>
          <a:xfrm>
            <a:off x="190500" y="2780268"/>
            <a:ext cx="5229615" cy="1107520"/>
            <a:chOff x="190500" y="2780268"/>
            <a:chExt cx="5229615" cy="1107520"/>
          </a:xfrm>
        </p:grpSpPr>
        <p:grpSp>
          <p:nvGrpSpPr>
            <p:cNvPr id="5" name="Group 24"/>
            <p:cNvGrpSpPr/>
            <p:nvPr/>
          </p:nvGrpSpPr>
          <p:grpSpPr>
            <a:xfrm>
              <a:off x="190500" y="3454400"/>
              <a:ext cx="1206500" cy="420688"/>
              <a:chOff x="3454447" y="5709445"/>
              <a:chExt cx="1206500" cy="420688"/>
            </a:xfrm>
          </p:grpSpPr>
          <p:cxnSp>
            <p:nvCxnSpPr>
              <p:cNvPr id="86" name="Straight Arrow Connector 85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Rectangle 88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err="1" smtClean="0">
                    <a:solidFill>
                      <a:schemeClr val="tx2"/>
                    </a:solidFill>
                  </a:rPr>
                  <a:t>rtTA</a:t>
                </a:r>
                <a:endParaRPr lang="en-US" sz="20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6" name="Group 24"/>
            <p:cNvGrpSpPr/>
            <p:nvPr/>
          </p:nvGrpSpPr>
          <p:grpSpPr>
            <a:xfrm>
              <a:off x="1536700" y="3459956"/>
              <a:ext cx="1206500" cy="420688"/>
              <a:chOff x="3454447" y="5709445"/>
              <a:chExt cx="1206500" cy="420688"/>
            </a:xfrm>
          </p:grpSpPr>
          <p:cxnSp>
            <p:nvCxnSpPr>
              <p:cNvPr id="91" name="Straight Arrow Connector 90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rgbClr val="00BEC8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Rectangle 93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rgbClr val="00BEC8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CFP</a:t>
                </a:r>
                <a:endParaRPr lang="en-US" sz="20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7" name="Group 24"/>
            <p:cNvGrpSpPr/>
            <p:nvPr/>
          </p:nvGrpSpPr>
          <p:grpSpPr>
            <a:xfrm>
              <a:off x="2854715" y="3461544"/>
              <a:ext cx="1206500" cy="420688"/>
              <a:chOff x="3454447" y="5709445"/>
              <a:chExt cx="1206500" cy="420688"/>
            </a:xfrm>
          </p:grpSpPr>
          <p:cxnSp>
            <p:nvCxnSpPr>
              <p:cNvPr id="114" name="Straight Arrow Connector 113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Rectangle 116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B</a:t>
                </a:r>
                <a:endParaRPr lang="en-US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8" name="Group 24"/>
            <p:cNvGrpSpPr/>
            <p:nvPr/>
          </p:nvGrpSpPr>
          <p:grpSpPr>
            <a:xfrm>
              <a:off x="4213615" y="3467100"/>
              <a:ext cx="1206500" cy="420688"/>
              <a:chOff x="3454447" y="5709445"/>
              <a:chExt cx="1206500" cy="420688"/>
            </a:xfrm>
          </p:grpSpPr>
          <p:cxnSp>
            <p:nvCxnSpPr>
              <p:cNvPr id="119" name="Straight Arrow Connector 118"/>
              <p:cNvCxnSpPr/>
              <p:nvPr/>
            </p:nvCxnSpPr>
            <p:spPr>
              <a:xfrm>
                <a:off x="3568755" y="5709445"/>
                <a:ext cx="203192" cy="1588"/>
              </a:xfrm>
              <a:prstGeom prst="straightConnector1">
                <a:avLst/>
              </a:prstGeom>
              <a:ln>
                <a:solidFill>
                  <a:schemeClr val="accent6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>
                <a:off x="3454447" y="6128545"/>
                <a:ext cx="1206500" cy="1588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 rot="16200000" flipV="1">
                <a:off x="3360897" y="5917303"/>
                <a:ext cx="419100" cy="3384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Rectangle 121"/>
              <p:cNvSpPr/>
              <p:nvPr/>
            </p:nvSpPr>
            <p:spPr>
              <a:xfrm>
                <a:off x="3866646" y="5823745"/>
                <a:ext cx="692654" cy="304800"/>
              </a:xfrm>
              <a:prstGeom prst="rect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EYFP</a:t>
                </a:r>
                <a:endParaRPr lang="en-US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23" name="Rectangle 122"/>
            <p:cNvSpPr/>
            <p:nvPr/>
          </p:nvSpPr>
          <p:spPr>
            <a:xfrm>
              <a:off x="985072" y="2780268"/>
              <a:ext cx="595160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err="1" smtClean="0">
                  <a:solidFill>
                    <a:schemeClr val="tx2"/>
                  </a:solidFill>
                </a:rPr>
                <a:t>Dox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cxnSp>
          <p:nvCxnSpPr>
            <p:cNvPr id="124" name="Shape 123"/>
            <p:cNvCxnSpPr/>
            <p:nvPr/>
          </p:nvCxnSpPr>
          <p:spPr>
            <a:xfrm rot="5400000" flipH="1" flipV="1">
              <a:off x="1213829" y="3189597"/>
              <a:ext cx="114300" cy="643906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rot="5400000">
              <a:off x="1093180" y="3290094"/>
              <a:ext cx="355600" cy="1588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Freeform 125"/>
            <p:cNvSpPr/>
            <p:nvPr/>
          </p:nvSpPr>
          <p:spPr>
            <a:xfrm>
              <a:off x="1358900" y="3144244"/>
              <a:ext cx="1549400" cy="310155"/>
            </a:xfrm>
            <a:custGeom>
              <a:avLst/>
              <a:gdLst>
                <a:gd name="connsiteX0" fmla="*/ 0 w 1549400"/>
                <a:gd name="connsiteY0" fmla="*/ 351367 h 351367"/>
                <a:gd name="connsiteX1" fmla="*/ 863600 w 1549400"/>
                <a:gd name="connsiteY1" fmla="*/ 8467 h 351367"/>
                <a:gd name="connsiteX2" fmla="*/ 1549400 w 1549400"/>
                <a:gd name="connsiteY2" fmla="*/ 300567 h 351367"/>
                <a:gd name="connsiteX0" fmla="*/ 0 w 1549400"/>
                <a:gd name="connsiteY0" fmla="*/ 351367 h 351367"/>
                <a:gd name="connsiteX1" fmla="*/ 431800 w 1549400"/>
                <a:gd name="connsiteY1" fmla="*/ 8467 h 351367"/>
                <a:gd name="connsiteX2" fmla="*/ 1549400 w 1549400"/>
                <a:gd name="connsiteY2" fmla="*/ 300567 h 351367"/>
                <a:gd name="connsiteX0" fmla="*/ 0 w 1549400"/>
                <a:gd name="connsiteY0" fmla="*/ 357540 h 357540"/>
                <a:gd name="connsiteX1" fmla="*/ 431800 w 1549400"/>
                <a:gd name="connsiteY1" fmla="*/ 14640 h 357540"/>
                <a:gd name="connsiteX2" fmla="*/ 1549400 w 1549400"/>
                <a:gd name="connsiteY2" fmla="*/ 306740 h 35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9400" h="357540">
                  <a:moveTo>
                    <a:pt x="0" y="357540"/>
                  </a:moveTo>
                  <a:cubicBezTo>
                    <a:pt x="201075" y="0"/>
                    <a:pt x="173567" y="23107"/>
                    <a:pt x="431800" y="14640"/>
                  </a:cubicBezTo>
                  <a:cubicBezTo>
                    <a:pt x="690033" y="6173"/>
                    <a:pt x="1549400" y="306740"/>
                    <a:pt x="1549400" y="306740"/>
                  </a:cubicBezTo>
                </a:path>
              </a:pathLst>
            </a:cu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hape 126"/>
            <p:cNvCxnSpPr/>
            <p:nvPr/>
          </p:nvCxnSpPr>
          <p:spPr>
            <a:xfrm rot="5400000" flipH="1" flipV="1">
              <a:off x="3856147" y="3189596"/>
              <a:ext cx="114300" cy="643906"/>
            </a:xfrm>
            <a:prstGeom prst="bentConnector2">
              <a:avLst/>
            </a:prstGeom>
            <a:ln>
              <a:solidFill>
                <a:schemeClr val="accent2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rot="5400000">
              <a:off x="4147539" y="3453605"/>
              <a:ext cx="177010" cy="158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Right Arrow 129"/>
          <p:cNvSpPr/>
          <p:nvPr/>
        </p:nvSpPr>
        <p:spPr>
          <a:xfrm>
            <a:off x="3527844" y="5753100"/>
            <a:ext cx="507971" cy="45175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Down Arrow 130"/>
          <p:cNvSpPr/>
          <p:nvPr/>
        </p:nvSpPr>
        <p:spPr>
          <a:xfrm>
            <a:off x="2895600" y="1689101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Down Arrow 131"/>
          <p:cNvSpPr/>
          <p:nvPr/>
        </p:nvSpPr>
        <p:spPr>
          <a:xfrm>
            <a:off x="2895600" y="2754868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Down Arrow 132"/>
          <p:cNvSpPr/>
          <p:nvPr/>
        </p:nvSpPr>
        <p:spPr>
          <a:xfrm>
            <a:off x="2889250" y="3974995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Down Arrow 133"/>
          <p:cNvSpPr/>
          <p:nvPr/>
        </p:nvSpPr>
        <p:spPr>
          <a:xfrm>
            <a:off x="2881298" y="5099957"/>
            <a:ext cx="444500" cy="4630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 descr="evoware_program_screenshot.bmp"/>
          <p:cNvPicPr>
            <a:picLocks noChangeAspect="1"/>
          </p:cNvPicPr>
          <p:nvPr/>
        </p:nvPicPr>
        <p:blipFill>
          <a:blip r:embed="rId4"/>
          <a:srcRect r="43408"/>
          <a:stretch>
            <a:fillRect/>
          </a:stretch>
        </p:blipFill>
        <p:spPr>
          <a:xfrm>
            <a:off x="372543" y="5601089"/>
            <a:ext cx="3121907" cy="1133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Group 112"/>
          <p:cNvGrpSpPr/>
          <p:nvPr/>
        </p:nvGrpSpPr>
        <p:grpSpPr>
          <a:xfrm>
            <a:off x="50799" y="4279224"/>
            <a:ext cx="5778501" cy="967302"/>
            <a:chOff x="50799" y="4279224"/>
            <a:chExt cx="5778501" cy="967302"/>
          </a:xfrm>
        </p:grpSpPr>
        <p:cxnSp>
          <p:nvCxnSpPr>
            <p:cNvPr id="74" name="Straight Connector 73"/>
            <p:cNvCxnSpPr/>
            <p:nvPr/>
          </p:nvCxnSpPr>
          <p:spPr bwMode="auto">
            <a:xfrm>
              <a:off x="106435" y="4588520"/>
              <a:ext cx="5644076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Bent Arrow 94"/>
            <p:cNvSpPr/>
            <p:nvPr/>
          </p:nvSpPr>
          <p:spPr bwMode="auto">
            <a:xfrm>
              <a:off x="199434" y="4413882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6" name="Down Arrow 95"/>
            <p:cNvSpPr/>
            <p:nvPr/>
          </p:nvSpPr>
          <p:spPr bwMode="auto">
            <a:xfrm rot="5400000" flipV="1">
              <a:off x="910603" y="4351688"/>
              <a:ext cx="297283" cy="520764"/>
            </a:xfrm>
            <a:prstGeom prst="downArrow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76200" dist="88900" dir="36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 dirty="0"/>
            </a:p>
          </p:txBody>
        </p:sp>
        <p:sp>
          <p:nvSpPr>
            <p:cNvPr id="97" name="TextBox 49"/>
            <p:cNvSpPr txBox="1">
              <a:spLocks noChangeArrowheads="1"/>
            </p:cNvSpPr>
            <p:nvPr/>
          </p:nvSpPr>
          <p:spPr bwMode="auto">
            <a:xfrm>
              <a:off x="50799" y="4810261"/>
              <a:ext cx="7182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pHef1a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98" name="TextBox 53"/>
            <p:cNvSpPr txBox="1">
              <a:spLocks noChangeArrowheads="1"/>
            </p:cNvSpPr>
            <p:nvPr/>
          </p:nvSpPr>
          <p:spPr bwMode="auto">
            <a:xfrm>
              <a:off x="570895" y="4810258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rtTA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99" name="Bent Arrow 98"/>
            <p:cNvSpPr/>
            <p:nvPr/>
          </p:nvSpPr>
          <p:spPr bwMode="auto">
            <a:xfrm>
              <a:off x="1419615" y="4399929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0" name="TextBox 49"/>
            <p:cNvSpPr txBox="1">
              <a:spLocks noChangeArrowheads="1"/>
            </p:cNvSpPr>
            <p:nvPr/>
          </p:nvSpPr>
          <p:spPr bwMode="auto">
            <a:xfrm>
              <a:off x="1270980" y="4796308"/>
              <a:ext cx="7182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pTre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1" name="TextBox 53"/>
            <p:cNvSpPr txBox="1">
              <a:spLocks noChangeArrowheads="1"/>
            </p:cNvSpPr>
            <p:nvPr/>
          </p:nvSpPr>
          <p:spPr bwMode="auto">
            <a:xfrm>
              <a:off x="1803776" y="4796305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CFP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2" name="Bent Arrow 101"/>
            <p:cNvSpPr/>
            <p:nvPr/>
          </p:nvSpPr>
          <p:spPr bwMode="auto">
            <a:xfrm>
              <a:off x="2621369" y="4415135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3" name="Down Arrow 102"/>
            <p:cNvSpPr/>
            <p:nvPr/>
          </p:nvSpPr>
          <p:spPr bwMode="auto">
            <a:xfrm rot="5400000" flipV="1">
              <a:off x="3345238" y="4327541"/>
              <a:ext cx="297283" cy="520764"/>
            </a:xfrm>
            <a:prstGeom prst="downArrow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76200" dist="88900" dir="36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 dirty="0"/>
            </a:p>
          </p:txBody>
        </p:sp>
        <p:sp>
          <p:nvSpPr>
            <p:cNvPr id="104" name="TextBox 49"/>
            <p:cNvSpPr txBox="1">
              <a:spLocks noChangeArrowheads="1"/>
            </p:cNvSpPr>
            <p:nvPr/>
          </p:nvSpPr>
          <p:spPr bwMode="auto">
            <a:xfrm>
              <a:off x="2472734" y="4811514"/>
              <a:ext cx="7182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pTre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5" name="TextBox 53"/>
            <p:cNvSpPr txBox="1">
              <a:spLocks noChangeArrowheads="1"/>
            </p:cNvSpPr>
            <p:nvPr/>
          </p:nvSpPr>
          <p:spPr bwMode="auto">
            <a:xfrm>
              <a:off x="3005530" y="4786111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err="1" smtClean="0">
                  <a:latin typeface="Calibri" pitchFamily="34" charset="0"/>
                </a:rPr>
                <a:t>LacI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6" name="Bent Arrow 105"/>
            <p:cNvSpPr/>
            <p:nvPr/>
          </p:nvSpPr>
          <p:spPr bwMode="auto">
            <a:xfrm>
              <a:off x="4235250" y="4388482"/>
              <a:ext cx="490131" cy="396379"/>
            </a:xfrm>
            <a:prstGeom prst="bentArrow">
              <a:avLst>
                <a:gd name="adj1" fmla="val 37000"/>
                <a:gd name="adj2" fmla="val 39400"/>
                <a:gd name="adj3" fmla="val 25000"/>
                <a:gd name="adj4" fmla="val 43750"/>
              </a:avLst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bliqueBottomRight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TextBox 49"/>
            <p:cNvSpPr txBox="1">
              <a:spLocks noChangeArrowheads="1"/>
            </p:cNvSpPr>
            <p:nvPr/>
          </p:nvSpPr>
          <p:spPr bwMode="auto">
            <a:xfrm>
              <a:off x="4035815" y="4784861"/>
              <a:ext cx="8115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pHef1a-LacO1Oid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8" name="TextBox 53"/>
            <p:cNvSpPr txBox="1">
              <a:spLocks noChangeArrowheads="1"/>
            </p:cNvSpPr>
            <p:nvPr/>
          </p:nvSpPr>
          <p:spPr bwMode="auto">
            <a:xfrm>
              <a:off x="4581311" y="4784858"/>
              <a:ext cx="890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EYFP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 rot="5400000">
              <a:off x="3911600" y="4436179"/>
              <a:ext cx="152400" cy="3048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53"/>
            <p:cNvSpPr txBox="1">
              <a:spLocks noChangeArrowheads="1"/>
            </p:cNvSpPr>
            <p:nvPr/>
          </p:nvSpPr>
          <p:spPr bwMode="auto">
            <a:xfrm>
              <a:off x="3684434" y="4797561"/>
              <a:ext cx="6096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mirff4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448300" y="4399929"/>
              <a:ext cx="152400" cy="3048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TextBox 53"/>
            <p:cNvSpPr txBox="1">
              <a:spLocks noChangeArrowheads="1"/>
            </p:cNvSpPr>
            <p:nvPr/>
          </p:nvSpPr>
          <p:spPr bwMode="auto">
            <a:xfrm>
              <a:off x="5219700" y="4815357"/>
              <a:ext cx="6096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Calibri" pitchFamily="34" charset="0"/>
                </a:rPr>
                <a:t>4xff4</a:t>
              </a:r>
              <a:endParaRPr lang="en-US" sz="1200" dirty="0">
                <a:latin typeface="Calibri" pitchFamily="34" charset="0"/>
              </a:endParaRPr>
            </a:p>
          </p:txBody>
        </p:sp>
        <p:grpSp>
          <p:nvGrpSpPr>
            <p:cNvPr id="10" name="Group 62"/>
            <p:cNvGrpSpPr>
              <a:grpSpLocks/>
            </p:cNvGrpSpPr>
            <p:nvPr/>
          </p:nvGrpSpPr>
          <p:grpSpPr bwMode="auto">
            <a:xfrm>
              <a:off x="4955423" y="4279224"/>
              <a:ext cx="257069" cy="398149"/>
              <a:chOff x="8605239" y="4191000"/>
              <a:chExt cx="257319" cy="398031"/>
            </a:xfrm>
          </p:grpSpPr>
          <p:sp>
            <p:nvSpPr>
              <p:cNvPr id="137" name="Oval 136"/>
              <p:cNvSpPr/>
              <p:nvPr/>
            </p:nvSpPr>
            <p:spPr bwMode="auto">
              <a:xfrm>
                <a:off x="8605239" y="4191000"/>
                <a:ext cx="257319" cy="277465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149987" dist="250190" dir="8460000" algn="ctr">
                  <a:schemeClr val="bg1">
                    <a:alpha val="28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ontrasting" dir="t"/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38" name="Freeform 137"/>
              <p:cNvSpPr/>
              <p:nvPr/>
            </p:nvSpPr>
            <p:spPr bwMode="auto">
              <a:xfrm>
                <a:off x="8703878" y="4313277"/>
                <a:ext cx="73520" cy="118914"/>
              </a:xfrm>
              <a:custGeom>
                <a:avLst/>
                <a:gdLst>
                  <a:gd name="connsiteX0" fmla="*/ 0 w 109259"/>
                  <a:gd name="connsiteY0" fmla="*/ 185097 h 185097"/>
                  <a:gd name="connsiteX1" fmla="*/ 9144 w 109259"/>
                  <a:gd name="connsiteY1" fmla="*/ 75369 h 185097"/>
                  <a:gd name="connsiteX2" fmla="*/ 18288 w 109259"/>
                  <a:gd name="connsiteY2" fmla="*/ 47937 h 185097"/>
                  <a:gd name="connsiteX3" fmla="*/ 45720 w 109259"/>
                  <a:gd name="connsiteY3" fmla="*/ 57081 h 185097"/>
                  <a:gd name="connsiteX4" fmla="*/ 82296 w 109259"/>
                  <a:gd name="connsiteY4" fmla="*/ 38793 h 185097"/>
                  <a:gd name="connsiteX5" fmla="*/ 100584 w 109259"/>
                  <a:gd name="connsiteY5" fmla="*/ 175953 h 185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259" h="185097">
                    <a:moveTo>
                      <a:pt x="0" y="185097"/>
                    </a:moveTo>
                    <a:cubicBezTo>
                      <a:pt x="3048" y="148521"/>
                      <a:pt x="4293" y="111750"/>
                      <a:pt x="9144" y="75369"/>
                    </a:cubicBezTo>
                    <a:cubicBezTo>
                      <a:pt x="10418" y="65815"/>
                      <a:pt x="9667" y="52248"/>
                      <a:pt x="18288" y="47937"/>
                    </a:cubicBezTo>
                    <a:cubicBezTo>
                      <a:pt x="26909" y="43626"/>
                      <a:pt x="36576" y="54033"/>
                      <a:pt x="45720" y="57081"/>
                    </a:cubicBezTo>
                    <a:cubicBezTo>
                      <a:pt x="49045" y="47106"/>
                      <a:pt x="54587" y="0"/>
                      <a:pt x="82296" y="38793"/>
                    </a:cubicBezTo>
                    <a:cubicBezTo>
                      <a:pt x="109259" y="76541"/>
                      <a:pt x="100584" y="135770"/>
                      <a:pt x="100584" y="175953"/>
                    </a:cubicBezTo>
                  </a:path>
                </a:pathLst>
              </a:custGeom>
              <a:ln w="19050"/>
              <a:scene3d>
                <a:camera prst="orthographicFront">
                  <a:rot lat="0" lon="0" rev="0"/>
                </a:camera>
                <a:lightRig rig="contrasting" dir="t"/>
              </a:scene3d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39" name="Rounded Rectangle 138"/>
              <p:cNvSpPr/>
              <p:nvPr/>
            </p:nvSpPr>
            <p:spPr bwMode="auto">
              <a:xfrm>
                <a:off x="8664974" y="4430479"/>
                <a:ext cx="147039" cy="158552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/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</p:grpSp>
        <p:grpSp>
          <p:nvGrpSpPr>
            <p:cNvPr id="11" name="Group 390"/>
            <p:cNvGrpSpPr>
              <a:grpSpLocks/>
            </p:cNvGrpSpPr>
            <p:nvPr/>
          </p:nvGrpSpPr>
          <p:grpSpPr bwMode="auto">
            <a:xfrm>
              <a:off x="2152713" y="4288212"/>
              <a:ext cx="257324" cy="387786"/>
              <a:chOff x="2790681" y="5334000"/>
              <a:chExt cx="257319" cy="387152"/>
            </a:xfrm>
          </p:grpSpPr>
          <p:sp>
            <p:nvSpPr>
              <p:cNvPr id="141" name="Oval 140"/>
              <p:cNvSpPr/>
              <p:nvPr/>
            </p:nvSpPr>
            <p:spPr bwMode="auto">
              <a:xfrm>
                <a:off x="2790681" y="5334000"/>
                <a:ext cx="257319" cy="277465"/>
              </a:xfrm>
              <a:prstGeom prst="ellipse">
                <a:avLst/>
              </a:prstGeom>
              <a:solidFill>
                <a:srgbClr val="30D0F0"/>
              </a:solidFill>
              <a:ln>
                <a:noFill/>
              </a:ln>
              <a:effectLst>
                <a:outerShdw blurRad="149987" dist="250190" dir="8460000" algn="ctr">
                  <a:schemeClr val="bg1">
                    <a:alpha val="28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ontrasting" dir="t"/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42" name="Rounded Rectangle 141"/>
              <p:cNvSpPr/>
              <p:nvPr/>
            </p:nvSpPr>
            <p:spPr bwMode="auto">
              <a:xfrm>
                <a:off x="2849414" y="5562600"/>
                <a:ext cx="147039" cy="158552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/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  <p:sp>
            <p:nvSpPr>
              <p:cNvPr id="143" name="Freeform 142"/>
              <p:cNvSpPr/>
              <p:nvPr/>
            </p:nvSpPr>
            <p:spPr bwMode="auto">
              <a:xfrm>
                <a:off x="2888278" y="5442099"/>
                <a:ext cx="73520" cy="118914"/>
              </a:xfrm>
              <a:custGeom>
                <a:avLst/>
                <a:gdLst>
                  <a:gd name="connsiteX0" fmla="*/ 0 w 109259"/>
                  <a:gd name="connsiteY0" fmla="*/ 185097 h 185097"/>
                  <a:gd name="connsiteX1" fmla="*/ 9144 w 109259"/>
                  <a:gd name="connsiteY1" fmla="*/ 75369 h 185097"/>
                  <a:gd name="connsiteX2" fmla="*/ 18288 w 109259"/>
                  <a:gd name="connsiteY2" fmla="*/ 47937 h 185097"/>
                  <a:gd name="connsiteX3" fmla="*/ 45720 w 109259"/>
                  <a:gd name="connsiteY3" fmla="*/ 57081 h 185097"/>
                  <a:gd name="connsiteX4" fmla="*/ 82296 w 109259"/>
                  <a:gd name="connsiteY4" fmla="*/ 38793 h 185097"/>
                  <a:gd name="connsiteX5" fmla="*/ 100584 w 109259"/>
                  <a:gd name="connsiteY5" fmla="*/ 175953 h 185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259" h="185097">
                    <a:moveTo>
                      <a:pt x="0" y="185097"/>
                    </a:moveTo>
                    <a:cubicBezTo>
                      <a:pt x="3048" y="148521"/>
                      <a:pt x="4293" y="111750"/>
                      <a:pt x="9144" y="75369"/>
                    </a:cubicBezTo>
                    <a:cubicBezTo>
                      <a:pt x="10418" y="65815"/>
                      <a:pt x="9667" y="52248"/>
                      <a:pt x="18288" y="47937"/>
                    </a:cubicBezTo>
                    <a:cubicBezTo>
                      <a:pt x="26909" y="43626"/>
                      <a:pt x="36576" y="54033"/>
                      <a:pt x="45720" y="57081"/>
                    </a:cubicBezTo>
                    <a:cubicBezTo>
                      <a:pt x="49045" y="47106"/>
                      <a:pt x="54587" y="0"/>
                      <a:pt x="82296" y="38793"/>
                    </a:cubicBezTo>
                    <a:cubicBezTo>
                      <a:pt x="109259" y="76541"/>
                      <a:pt x="100584" y="135770"/>
                      <a:pt x="100584" y="175953"/>
                    </a:cubicBezTo>
                  </a:path>
                </a:pathLst>
              </a:custGeom>
              <a:ln w="19050"/>
              <a:scene3d>
                <a:camera prst="orthographicFront">
                  <a:rot lat="0" lon="0" rev="0"/>
                </a:camera>
                <a:lightRig rig="contrasting" dir="t"/>
              </a:scene3d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/>
              </a:p>
            </p:txBody>
          </p:sp>
        </p:grpSp>
      </p:grpSp>
      <p:sp>
        <p:nvSpPr>
          <p:cNvPr id="85" name="Slide Number Placeholder 8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Proto is available</a:t>
            </a:r>
            <a:endParaRPr lang="en-US" dirty="0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14350" indent="-514350" algn="ctr">
              <a:buNone/>
            </a:pPr>
            <a:endParaRPr lang="en-US" dirty="0" smtClean="0">
              <a:hlinkClick r:id="rId3"/>
            </a:endParaRPr>
          </a:p>
          <a:p>
            <a:pPr marL="514350" indent="-514350" algn="ctr">
              <a:buNone/>
            </a:pPr>
            <a:r>
              <a:rPr lang="en-US" dirty="0" smtClean="0">
                <a:hlinkClick r:id="rId3"/>
              </a:rPr>
              <a:t>http://proto.bbn.com/</a:t>
            </a:r>
          </a:p>
          <a:p>
            <a:pPr algn="ctr">
              <a:buNone/>
            </a:pPr>
            <a:r>
              <a:rPr lang="en-US" i="1" dirty="0" smtClean="0"/>
              <a:t>(or </a:t>
            </a:r>
            <a:r>
              <a:rPr lang="en-US" i="1" dirty="0" err="1" smtClean="0"/>
              <a:t>google</a:t>
            </a:r>
            <a:r>
              <a:rPr lang="en-US" i="1" dirty="0" smtClean="0"/>
              <a:t> “MIT Proto”)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400" dirty="0" smtClean="0"/>
              <a:t>Includes libraries, compiler, kernel, simulator, platforms</a:t>
            </a:r>
          </a:p>
          <a:p>
            <a:r>
              <a:rPr lang="en-US" sz="2400" dirty="0" smtClean="0"/>
              <a:t>Licensed under GPL (</a:t>
            </a:r>
            <a:r>
              <a:rPr lang="en-US" sz="2400" dirty="0" err="1" smtClean="0"/>
              <a:t>w</a:t>
            </a:r>
            <a:r>
              <a:rPr lang="en-US" sz="2400" dirty="0" smtClean="0"/>
              <a:t>. </a:t>
            </a:r>
            <a:r>
              <a:rPr lang="en-US" sz="2400" dirty="0" err="1" smtClean="0"/>
              <a:t>libc</a:t>
            </a:r>
            <a:r>
              <a:rPr lang="en-US" sz="2400" dirty="0" smtClean="0"/>
              <a:t>-type exception</a:t>
            </a:r>
            <a:r>
              <a:rPr lang="en-US" sz="2400" dirty="0" smtClean="0"/>
              <a:t>)</a:t>
            </a:r>
          </a:p>
          <a:p>
            <a:endParaRPr lang="en-US" sz="2400" dirty="0" smtClean="0"/>
          </a:p>
          <a:p>
            <a:pPr algn="ctr">
              <a:buNone/>
            </a:pPr>
            <a:r>
              <a:rPr lang="en-US" sz="2400" dirty="0" err="1" smtClean="0"/>
              <a:t>BioCompiler</a:t>
            </a:r>
            <a:r>
              <a:rPr lang="en-US" sz="2400" dirty="0" smtClean="0"/>
              <a:t> is available on request</a:t>
            </a:r>
            <a:endParaRPr lang="en-US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TASBE</a:t>
            </a:r>
            <a:r>
              <a:rPr lang="en-US" dirty="0" smtClean="0"/>
              <a:t> Project Team:</a:t>
            </a:r>
            <a:endParaRPr lang="en-US" dirty="0"/>
          </a:p>
        </p:txBody>
      </p:sp>
      <p:sp>
        <p:nvSpPr>
          <p:cNvPr id="4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795154"/>
            <a:ext cx="4038600" cy="4240374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Jacob Beal (PI)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Aaron Adler</a:t>
            </a:r>
          </a:p>
          <a:p>
            <a:pPr>
              <a:buNone/>
              <a:defRPr/>
            </a:pPr>
            <a:r>
              <a:rPr lang="en-US" sz="2000" dirty="0" smtClean="0"/>
              <a:t>Rick </a:t>
            </a:r>
            <a:r>
              <a:rPr lang="en-US" sz="2000" dirty="0" smtClean="0"/>
              <a:t>Schantz</a:t>
            </a:r>
            <a:endParaRPr lang="en-US" sz="2000" dirty="0" smtClean="0"/>
          </a:p>
          <a:p>
            <a:pPr>
              <a:buNone/>
            </a:pPr>
            <a:r>
              <a:rPr lang="en-US" sz="2000" dirty="0" err="1" smtClean="0"/>
              <a:t>Fusun</a:t>
            </a:r>
            <a:r>
              <a:rPr lang="en-US" sz="2000" dirty="0" smtClean="0"/>
              <a:t> </a:t>
            </a:r>
            <a:r>
              <a:rPr lang="en-US" sz="2000" dirty="0" err="1" smtClean="0"/>
              <a:t>Yaman</a:t>
            </a:r>
            <a:endParaRPr lang="en-US" sz="2000" dirty="0" smtClean="0"/>
          </a:p>
          <a:p>
            <a:pPr lvl="0">
              <a:buNone/>
            </a:pPr>
            <a:r>
              <a:rPr lang="en-US" sz="2000" dirty="0" smtClean="0"/>
              <a:t>Joseph </a:t>
            </a:r>
            <a:r>
              <a:rPr lang="en-US" sz="2000" dirty="0" smtClean="0"/>
              <a:t>Loyall (</a:t>
            </a:r>
            <a:r>
              <a:rPr lang="en-US" sz="2000" dirty="0" err="1" smtClean="0"/>
              <a:t>PMs</a:t>
            </a:r>
            <a:r>
              <a:rPr lang="en-US" sz="2000" dirty="0" smtClean="0"/>
              <a:t>)</a:t>
            </a:r>
            <a:endParaRPr lang="en-US" sz="2000" dirty="0" smtClean="0"/>
          </a:p>
        </p:txBody>
      </p:sp>
      <p:sp>
        <p:nvSpPr>
          <p:cNvPr id="5" name="Content Placeholder 6"/>
          <p:cNvSpPr txBox="1">
            <a:spLocks/>
          </p:cNvSpPr>
          <p:nvPr/>
        </p:nvSpPr>
        <p:spPr bwMode="auto">
          <a:xfrm>
            <a:off x="3039534" y="1795154"/>
            <a:ext cx="4038600" cy="1826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Ron Weiss (</a:t>
            </a:r>
            <a:r>
              <a:rPr lang="en-US" sz="2000" dirty="0" smtClean="0">
                <a:latin typeface="Arial"/>
                <a:ea typeface="ＭＳ Ｐゴシック" charset="-128"/>
                <a:cs typeface="ＭＳ Ｐゴシック" charset="-128"/>
              </a:rPr>
              <a:t>co-PI)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2000" dirty="0" smtClean="0">
                <a:latin typeface="Arial"/>
                <a:ea typeface="ＭＳ Ｐゴシック" charset="-128"/>
                <a:cs typeface="ＭＳ Ｐゴシック" charset="-128"/>
              </a:rPr>
              <a:t>Jonathan Babb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2000" dirty="0" smtClean="0">
                <a:latin typeface="Arial"/>
                <a:ea typeface="ＭＳ Ｐゴシック" charset="-128"/>
                <a:cs typeface="ＭＳ Ｐゴシック" charset="-128"/>
              </a:rPr>
              <a:t>Noah </a:t>
            </a:r>
            <a:r>
              <a:rPr lang="en-US" sz="2000" dirty="0" err="1" smtClean="0">
                <a:latin typeface="Arial"/>
                <a:ea typeface="ＭＳ Ｐゴシック" charset="-128"/>
                <a:cs typeface="ＭＳ Ｐゴシック" charset="-128"/>
              </a:rPr>
              <a:t>Davidsohn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Picture 4" descr="RTN_BBNtech_primary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794" y="1189570"/>
            <a:ext cx="1975853" cy="613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mit-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544" y="1262140"/>
            <a:ext cx="867832" cy="473363"/>
          </a:xfrm>
          <a:prstGeom prst="rect">
            <a:avLst/>
          </a:prstGeom>
        </p:spPr>
      </p:pic>
      <p:pic>
        <p:nvPicPr>
          <p:cNvPr id="8" name="Picture 7" descr="BU Lo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208" y="1322615"/>
            <a:ext cx="1176867" cy="479566"/>
          </a:xfrm>
          <a:prstGeom prst="rect">
            <a:avLst/>
          </a:prstGeom>
        </p:spPr>
      </p:pic>
      <p:sp>
        <p:nvSpPr>
          <p:cNvPr id="9" name="Content Placeholder 6"/>
          <p:cNvSpPr txBox="1">
            <a:spLocks/>
          </p:cNvSpPr>
          <p:nvPr/>
        </p:nvSpPr>
        <p:spPr bwMode="auto">
          <a:xfrm>
            <a:off x="5591638" y="1790086"/>
            <a:ext cx="3346743" cy="1826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Douglas Densmore (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-128"/>
                <a:cs typeface="ＭＳ Ｐゴシック" charset="-128"/>
              </a:rPr>
              <a:t>co-PI)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2000" dirty="0" err="1" smtClean="0">
                <a:solidFill>
                  <a:srgbClr val="000000"/>
                </a:solidFill>
                <a:latin typeface="Arial"/>
                <a:ea typeface="ＭＳ Ｐゴシック" charset="-128"/>
                <a:cs typeface="ＭＳ Ｐゴシック" charset="-128"/>
              </a:rPr>
              <a:t>Swapnil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-128"/>
                <a:cs typeface="ＭＳ Ｐゴシック" charset="-128"/>
              </a:rPr>
              <a:t> Bhatia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-128"/>
                <a:cs typeface="ＭＳ Ｐゴシック" charset="-128"/>
              </a:rPr>
              <a:t>Traci Haddock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-128"/>
                <a:cs typeface="ＭＳ Ｐゴシック" charset="-128"/>
              </a:rPr>
              <a:t>Viktor </a:t>
            </a:r>
            <a:r>
              <a:rPr lang="en-US" sz="2000" dirty="0" err="1" smtClean="0">
                <a:solidFill>
                  <a:srgbClr val="000000"/>
                </a:solidFill>
                <a:latin typeface="Arial"/>
                <a:ea typeface="ＭＳ Ｐゴシック" charset="-128"/>
                <a:cs typeface="ＭＳ Ｐゴシック" charset="-128"/>
              </a:rPr>
              <a:t>Vasilev</a:t>
            </a:r>
            <a:endParaRPr lang="en-US" sz="2000" dirty="0" smtClean="0">
              <a:solidFill>
                <a:srgbClr val="000000"/>
              </a:solidFill>
              <a:latin typeface="Arial"/>
              <a:ea typeface="ＭＳ Ｐゴシック" charset="-128"/>
              <a:cs typeface="ＭＳ Ｐゴシック" charset="-128"/>
            </a:endParaRP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2000" dirty="0" err="1" smtClean="0">
                <a:solidFill>
                  <a:srgbClr val="000000"/>
                </a:solidFill>
                <a:latin typeface="Arial"/>
                <a:ea typeface="ＭＳ Ｐゴシック" charset="-128"/>
                <a:cs typeface="ＭＳ Ｐゴシック" charset="-128"/>
              </a:rPr>
              <a:t>Chenkai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-128"/>
                <a:cs typeface="ＭＳ Ｐゴシック" charset="-128"/>
              </a:rPr>
              <a:t> Liu</a:t>
            </a:r>
            <a:endParaRPr lang="en-US" sz="2000" dirty="0" smtClean="0">
              <a:solidFill>
                <a:srgbClr val="000000"/>
              </a:solidFill>
            </a:endParaRPr>
          </a:p>
        </p:txBody>
      </p:sp>
      <p:pic>
        <p:nvPicPr>
          <p:cNvPr id="15" name="Picture 14" descr="darpa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0305" y="5608208"/>
            <a:ext cx="2061630" cy="124079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392204" y="6044912"/>
            <a:ext cx="1800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b="1" dirty="0" smtClean="0">
                <a:latin typeface="Arial"/>
                <a:ea typeface="ＭＳ Ｐゴシック" charset="-128"/>
                <a:cs typeface="ＭＳ Ｐゴシック" charset="-128"/>
              </a:rPr>
              <a:t>Sponsored by: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6FA37-ABBC-1843-8D6A-5317100EE710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4779</TotalTime>
  <Words>2184</Words>
  <Application>Microsoft Macintosh PowerPoint</Application>
  <PresentationFormat>On-screen Show (4:3)</PresentationFormat>
  <Paragraphs>690</Paragraphs>
  <Slides>44</Slides>
  <Notes>27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1_Office Theme</vt:lpstr>
      <vt:lpstr>Slide 1</vt:lpstr>
      <vt:lpstr>Vision: WYSIWYG Synthetic Biology</vt:lpstr>
      <vt:lpstr>Vision: WYSIWYG Synthetic Biology</vt:lpstr>
      <vt:lpstr>Why is this important?</vt:lpstr>
      <vt:lpstr>Why a tool-chain?</vt:lpstr>
      <vt:lpstr>The TASBE architecture:</vt:lpstr>
      <vt:lpstr>A Tool-Chain Example</vt:lpstr>
      <vt:lpstr>A Tool-Chain Example</vt:lpstr>
      <vt:lpstr>A Tool-Chain Example</vt:lpstr>
      <vt:lpstr>A Tool-Chain Example</vt:lpstr>
      <vt:lpstr>A Tool-Chain Example</vt:lpstr>
      <vt:lpstr>A Tool-Chain Example</vt:lpstr>
      <vt:lpstr>Today’s focus: BioCompiler</vt:lpstr>
      <vt:lpstr>Transcriptional Logic</vt:lpstr>
      <vt:lpstr>Motif-Based Compilation</vt:lpstr>
      <vt:lpstr>Motif-Based Compilation</vt:lpstr>
      <vt:lpstr>Motif-Based Compilation</vt:lpstr>
      <vt:lpstr>Motif-Based Compilation</vt:lpstr>
      <vt:lpstr>Motif-Based Compilation</vt:lpstr>
      <vt:lpstr>Motif-Based Compilation</vt:lpstr>
      <vt:lpstr>Motif-Based Compilation</vt:lpstr>
      <vt:lpstr>Motif-Based Compilation</vt:lpstr>
      <vt:lpstr>Optimization</vt:lpstr>
      <vt:lpstr>Optimization</vt:lpstr>
      <vt:lpstr>Optimization</vt:lpstr>
      <vt:lpstr>Optimization</vt:lpstr>
      <vt:lpstr>Complex System: Feedback Latch</vt:lpstr>
      <vt:lpstr>Complex System: Feedback Latch</vt:lpstr>
      <vt:lpstr>Optimization of Complex Designs</vt:lpstr>
      <vt:lpstr>Optimization of Complex Designs</vt:lpstr>
      <vt:lpstr>Optimization of Complex Designs</vt:lpstr>
      <vt:lpstr>Optimization of Complex Designs</vt:lpstr>
      <vt:lpstr>Optimization of Complex Designs</vt:lpstr>
      <vt:lpstr>Optimization of Complex Designs</vt:lpstr>
      <vt:lpstr>Optimization of Complex Designs</vt:lpstr>
      <vt:lpstr>Optimization of Complex Designs</vt:lpstr>
      <vt:lpstr>Optimization of Complex Designs</vt:lpstr>
      <vt:lpstr>Optimization of Complex Designs</vt:lpstr>
      <vt:lpstr>Optimization of Complex Designs</vt:lpstr>
      <vt:lpstr>Compilation &amp; Optimization Results:</vt:lpstr>
      <vt:lpstr>Slide 41</vt:lpstr>
      <vt:lpstr>Onward Through the Tool-Chain…</vt:lpstr>
      <vt:lpstr>Proto is available</vt:lpstr>
      <vt:lpstr>TASBE Project Team:</vt:lpstr>
    </vt:vector>
  </TitlesOfParts>
  <Company>BBN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Jake Beal</dc:creator>
  <cp:lastModifiedBy>Jake Beal</cp:lastModifiedBy>
  <cp:revision>154</cp:revision>
  <dcterms:created xsi:type="dcterms:W3CDTF">2011-10-10T02:09:57Z</dcterms:created>
  <dcterms:modified xsi:type="dcterms:W3CDTF">2011-10-10T02:12:48Z</dcterms:modified>
</cp:coreProperties>
</file>