
<file path=[Content_Types].xml><?xml version="1.0" encoding="utf-8"?>
<Types xmlns="http://schemas.openxmlformats.org/package/2006/content-types">
  <Default Extension="png" ContentType="image/png"/>
  <Default Extension="emf" ContentType="image/x-emf"/>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256" r:id="rId2"/>
    <p:sldId id="258" r:id="rId3"/>
    <p:sldId id="278" r:id="rId4"/>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294" r:id="rId20"/>
    <p:sldId id="295" r:id="rId21"/>
    <p:sldId id="296" r:id="rId22"/>
    <p:sldId id="297" r:id="rId23"/>
    <p:sldId id="298" r:id="rId24"/>
    <p:sldId id="299" r:id="rId25"/>
    <p:sldId id="300" r:id="rId26"/>
    <p:sldId id="301" r:id="rId27"/>
    <p:sldId id="302" r:id="rId28"/>
    <p:sldId id="303" r:id="rId29"/>
    <p:sldId id="304" r:id="rId30"/>
    <p:sldId id="305" r:id="rId31"/>
    <p:sldId id="306" r:id="rId32"/>
    <p:sldId id="307" r:id="rId33"/>
  </p:sldIdLst>
  <p:sldSz cx="9144000" cy="6858000" type="screen4x3"/>
  <p:notesSz cx="9601200" cy="7315200"/>
  <p:defaultTextStyle>
    <a:defPPr>
      <a:defRPr lang="de-DE"/>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800000"/>
    <a:srgbClr val="800080"/>
    <a:srgbClr val="00FF00"/>
    <a:srgbClr val="D2B4FE"/>
    <a:srgbClr val="B3FFFF"/>
    <a:srgbClr val="F9F48F"/>
    <a:srgbClr val="FF9F9F"/>
    <a:srgbClr val="CDFF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09" autoAdjust="0"/>
  </p:normalViewPr>
  <p:slideViewPr>
    <p:cSldViewPr>
      <p:cViewPr varScale="1">
        <p:scale>
          <a:sx n="81" d="100"/>
          <a:sy n="81" d="100"/>
        </p:scale>
        <p:origin x="456" y="48"/>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8" Type="http://schemas.openxmlformats.org/officeDocument/2006/relationships/slide" Target="slides/slide8.xml"/><Relationship Id="rId13" Type="http://schemas.openxmlformats.org/officeDocument/2006/relationships/slide" Target="slides/slide13.xml"/><Relationship Id="rId18" Type="http://schemas.openxmlformats.org/officeDocument/2006/relationships/slide" Target="slides/slide18.xml"/><Relationship Id="rId26" Type="http://schemas.openxmlformats.org/officeDocument/2006/relationships/slide" Target="slides/slide26.xml"/><Relationship Id="rId3" Type="http://schemas.openxmlformats.org/officeDocument/2006/relationships/slide" Target="slides/slide3.xml"/><Relationship Id="rId21" Type="http://schemas.openxmlformats.org/officeDocument/2006/relationships/slide" Target="slides/slide21.xml"/><Relationship Id="rId7" Type="http://schemas.openxmlformats.org/officeDocument/2006/relationships/slide" Target="slides/slide7.xml"/><Relationship Id="rId12" Type="http://schemas.openxmlformats.org/officeDocument/2006/relationships/slide" Target="slides/slide12.xml"/><Relationship Id="rId17" Type="http://schemas.openxmlformats.org/officeDocument/2006/relationships/slide" Target="slides/slide17.xml"/><Relationship Id="rId25" Type="http://schemas.openxmlformats.org/officeDocument/2006/relationships/slide" Target="slides/slide25.xml"/><Relationship Id="rId2" Type="http://schemas.openxmlformats.org/officeDocument/2006/relationships/slide" Target="slides/slide2.xml"/><Relationship Id="rId16" Type="http://schemas.openxmlformats.org/officeDocument/2006/relationships/slide" Target="slides/slide16.xml"/><Relationship Id="rId20" Type="http://schemas.openxmlformats.org/officeDocument/2006/relationships/slide" Target="slides/slide20.xml"/><Relationship Id="rId29" Type="http://schemas.openxmlformats.org/officeDocument/2006/relationships/slide" Target="slides/slide29.xml"/><Relationship Id="rId1" Type="http://schemas.openxmlformats.org/officeDocument/2006/relationships/slide" Target="slides/slide1.xml"/><Relationship Id="rId6" Type="http://schemas.openxmlformats.org/officeDocument/2006/relationships/slide" Target="slides/slide6.xml"/><Relationship Id="rId11" Type="http://schemas.openxmlformats.org/officeDocument/2006/relationships/slide" Target="slides/slide11.xml"/><Relationship Id="rId24" Type="http://schemas.openxmlformats.org/officeDocument/2006/relationships/slide" Target="slides/slide24.xml"/><Relationship Id="rId32" Type="http://schemas.openxmlformats.org/officeDocument/2006/relationships/slide" Target="slides/slide32.xml"/><Relationship Id="rId5" Type="http://schemas.openxmlformats.org/officeDocument/2006/relationships/slide" Target="slides/slide5.xml"/><Relationship Id="rId15" Type="http://schemas.openxmlformats.org/officeDocument/2006/relationships/slide" Target="slides/slide15.xml"/><Relationship Id="rId23" Type="http://schemas.openxmlformats.org/officeDocument/2006/relationships/slide" Target="slides/slide23.xml"/><Relationship Id="rId28" Type="http://schemas.openxmlformats.org/officeDocument/2006/relationships/slide" Target="slides/slide28.xml"/><Relationship Id="rId10" Type="http://schemas.openxmlformats.org/officeDocument/2006/relationships/slide" Target="slides/slide10.xml"/><Relationship Id="rId19" Type="http://schemas.openxmlformats.org/officeDocument/2006/relationships/slide" Target="slides/slide19.xml"/><Relationship Id="rId31" Type="http://schemas.openxmlformats.org/officeDocument/2006/relationships/slide" Target="slides/slide31.xml"/><Relationship Id="rId4" Type="http://schemas.openxmlformats.org/officeDocument/2006/relationships/slide" Target="slides/slide4.xml"/><Relationship Id="rId9" Type="http://schemas.openxmlformats.org/officeDocument/2006/relationships/slide" Target="slides/slide9.xml"/><Relationship Id="rId14" Type="http://schemas.openxmlformats.org/officeDocument/2006/relationships/slide" Target="slides/slide14.xml"/><Relationship Id="rId22" Type="http://schemas.openxmlformats.org/officeDocument/2006/relationships/slide" Target="slides/slide22.xml"/><Relationship Id="rId27" Type="http://schemas.openxmlformats.org/officeDocument/2006/relationships/slide" Target="slides/slide27.xml"/><Relationship Id="rId30" Type="http://schemas.openxmlformats.org/officeDocument/2006/relationships/slide" Target="slides/slide3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bwMode="auto">
          <a:xfrm>
            <a:off x="0" y="0"/>
            <a:ext cx="4160838" cy="3651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82947" name="Rectangle 3"/>
          <p:cNvSpPr>
            <a:spLocks noGrp="1" noChangeArrowheads="1"/>
          </p:cNvSpPr>
          <p:nvPr>
            <p:ph type="dt" sz="quarter" idx="1"/>
          </p:nvPr>
        </p:nvSpPr>
        <p:spPr bwMode="auto">
          <a:xfrm>
            <a:off x="5438775" y="0"/>
            <a:ext cx="4160838" cy="3651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2948" name="Rectangle 4"/>
          <p:cNvSpPr>
            <a:spLocks noGrp="1" noChangeArrowheads="1"/>
          </p:cNvSpPr>
          <p:nvPr>
            <p:ph type="ftr" sz="quarter" idx="2"/>
          </p:nvPr>
        </p:nvSpPr>
        <p:spPr bwMode="auto">
          <a:xfrm>
            <a:off x="0" y="6948488"/>
            <a:ext cx="4160838" cy="3651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82949" name="Rectangle 5"/>
          <p:cNvSpPr>
            <a:spLocks noGrp="1" noChangeArrowheads="1"/>
          </p:cNvSpPr>
          <p:nvPr>
            <p:ph type="sldNum" sz="quarter" idx="3"/>
          </p:nvPr>
        </p:nvSpPr>
        <p:spPr bwMode="auto">
          <a:xfrm>
            <a:off x="5438775" y="6948488"/>
            <a:ext cx="4160838" cy="3651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15378F6-AE05-4194-A3FE-42080C24F0DD}" type="slidenum">
              <a:rPr lang="en-US"/>
              <a:pPr/>
              <a:t>‹#›</a:t>
            </a:fld>
            <a:endParaRPr lang="en-US"/>
          </a:p>
        </p:txBody>
      </p:sp>
    </p:spTree>
    <p:extLst>
      <p:ext uri="{BB962C8B-B14F-4D97-AF65-F5344CB8AC3E}">
        <p14:creationId xmlns:p14="http://schemas.microsoft.com/office/powerpoint/2010/main" val="39956320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4160838" cy="3651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vl1pPr>
          </a:lstStyle>
          <a:p>
            <a:endParaRPr lang="en-US"/>
          </a:p>
        </p:txBody>
      </p:sp>
      <p:sp>
        <p:nvSpPr>
          <p:cNvPr id="60419" name="Rectangle 3"/>
          <p:cNvSpPr>
            <a:spLocks noGrp="1" noChangeArrowheads="1"/>
          </p:cNvSpPr>
          <p:nvPr>
            <p:ph type="dt" idx="1"/>
          </p:nvPr>
        </p:nvSpPr>
        <p:spPr bwMode="auto">
          <a:xfrm>
            <a:off x="5438775" y="0"/>
            <a:ext cx="4160838" cy="3651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vl1pPr>
          </a:lstStyle>
          <a:p>
            <a:endParaRPr lang="en-US"/>
          </a:p>
        </p:txBody>
      </p:sp>
      <p:sp>
        <p:nvSpPr>
          <p:cNvPr id="25604" name="Rectangle 4"/>
          <p:cNvSpPr>
            <a:spLocks noGrp="1" noRot="1" noChangeAspect="1" noChangeArrowheads="1" noTextEdit="1"/>
          </p:cNvSpPr>
          <p:nvPr>
            <p:ph type="sldImg" idx="2"/>
          </p:nvPr>
        </p:nvSpPr>
        <p:spPr bwMode="auto">
          <a:xfrm>
            <a:off x="2971800" y="549275"/>
            <a:ext cx="3657600" cy="2743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21" name="Rectangle 5"/>
          <p:cNvSpPr>
            <a:spLocks noGrp="1" noChangeArrowheads="1"/>
          </p:cNvSpPr>
          <p:nvPr>
            <p:ph type="body" sz="quarter" idx="3"/>
          </p:nvPr>
        </p:nvSpPr>
        <p:spPr bwMode="auto">
          <a:xfrm>
            <a:off x="960438" y="3475038"/>
            <a:ext cx="7680325" cy="32908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0422" name="Rectangle 6"/>
          <p:cNvSpPr>
            <a:spLocks noGrp="1" noChangeArrowheads="1"/>
          </p:cNvSpPr>
          <p:nvPr>
            <p:ph type="ftr" sz="quarter" idx="4"/>
          </p:nvPr>
        </p:nvSpPr>
        <p:spPr bwMode="auto">
          <a:xfrm>
            <a:off x="0" y="6948488"/>
            <a:ext cx="4160838" cy="3651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vl1pPr>
          </a:lstStyle>
          <a:p>
            <a:endParaRPr lang="en-US"/>
          </a:p>
        </p:txBody>
      </p:sp>
      <p:sp>
        <p:nvSpPr>
          <p:cNvPr id="60423" name="Rectangle 7"/>
          <p:cNvSpPr>
            <a:spLocks noGrp="1" noChangeArrowheads="1"/>
          </p:cNvSpPr>
          <p:nvPr>
            <p:ph type="sldNum" sz="quarter" idx="5"/>
          </p:nvPr>
        </p:nvSpPr>
        <p:spPr bwMode="auto">
          <a:xfrm>
            <a:off x="5438775" y="6948488"/>
            <a:ext cx="4160838" cy="3651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fld id="{7B9E6A72-CA5C-4740-AD75-A2D38863694F}" type="slidenum">
              <a:rPr lang="en-US"/>
              <a:pPr/>
              <a:t>‹#›</a:t>
            </a:fld>
            <a:endParaRPr lang="en-US"/>
          </a:p>
        </p:txBody>
      </p:sp>
    </p:spTree>
    <p:extLst>
      <p:ext uri="{BB962C8B-B14F-4D97-AF65-F5344CB8AC3E}">
        <p14:creationId xmlns:p14="http://schemas.microsoft.com/office/powerpoint/2010/main" val="32620575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Times New Roman" panose="02020603050405020304" pitchFamily="18" charset="0"/>
              </a:defRPr>
            </a:lvl1pPr>
            <a:lvl2pPr marL="742950" indent="-285750" defTabSz="966788" eaLnBrk="0" hangingPunct="0">
              <a:defRPr sz="2400">
                <a:solidFill>
                  <a:schemeClr val="tx1"/>
                </a:solidFill>
                <a:latin typeface="Times New Roman" panose="02020603050405020304" pitchFamily="18" charset="0"/>
              </a:defRPr>
            </a:lvl2pPr>
            <a:lvl3pPr marL="1143000" indent="-228600" defTabSz="966788" eaLnBrk="0" hangingPunct="0">
              <a:defRPr sz="2400">
                <a:solidFill>
                  <a:schemeClr val="tx1"/>
                </a:solidFill>
                <a:latin typeface="Times New Roman" panose="02020603050405020304" pitchFamily="18" charset="0"/>
              </a:defRPr>
            </a:lvl3pPr>
            <a:lvl4pPr marL="1600200" indent="-228600" defTabSz="966788" eaLnBrk="0" hangingPunct="0">
              <a:defRPr sz="2400">
                <a:solidFill>
                  <a:schemeClr val="tx1"/>
                </a:solidFill>
                <a:latin typeface="Times New Roman" panose="02020603050405020304" pitchFamily="18" charset="0"/>
              </a:defRPr>
            </a:lvl4pPr>
            <a:lvl5pPr marL="2057400" indent="-228600" defTabSz="966788" eaLnBrk="0" hangingPunct="0">
              <a:defRPr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1BF5343-3A67-4EBE-867A-4F9F454C61E7}" type="slidenum">
              <a:rPr lang="en-US" sz="1300"/>
              <a:pPr eaLnBrk="1" hangingPunct="1"/>
              <a:t>1</a:t>
            </a:fld>
            <a:endParaRPr lang="en-US" sz="130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884655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Times New Roman" panose="02020603050405020304" pitchFamily="18" charset="0"/>
              </a:defRPr>
            </a:lvl1pPr>
            <a:lvl2pPr marL="742950" indent="-285750" defTabSz="966788" eaLnBrk="0" hangingPunct="0">
              <a:defRPr sz="2400">
                <a:solidFill>
                  <a:schemeClr val="tx1"/>
                </a:solidFill>
                <a:latin typeface="Times New Roman" panose="02020603050405020304" pitchFamily="18" charset="0"/>
              </a:defRPr>
            </a:lvl2pPr>
            <a:lvl3pPr marL="1143000" indent="-228600" defTabSz="966788" eaLnBrk="0" hangingPunct="0">
              <a:defRPr sz="2400">
                <a:solidFill>
                  <a:schemeClr val="tx1"/>
                </a:solidFill>
                <a:latin typeface="Times New Roman" panose="02020603050405020304" pitchFamily="18" charset="0"/>
              </a:defRPr>
            </a:lvl3pPr>
            <a:lvl4pPr marL="1600200" indent="-228600" defTabSz="966788" eaLnBrk="0" hangingPunct="0">
              <a:defRPr sz="2400">
                <a:solidFill>
                  <a:schemeClr val="tx1"/>
                </a:solidFill>
                <a:latin typeface="Times New Roman" panose="02020603050405020304" pitchFamily="18" charset="0"/>
              </a:defRPr>
            </a:lvl4pPr>
            <a:lvl5pPr marL="2057400" indent="-228600" defTabSz="966788" eaLnBrk="0" hangingPunct="0">
              <a:defRPr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CFEBBCF-305A-4AC8-933F-4461685E6F76}" type="slidenum">
              <a:rPr lang="en-US" sz="1300"/>
              <a:pPr eaLnBrk="1" hangingPunct="1"/>
              <a:t>2</a:t>
            </a:fld>
            <a:endParaRPr 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715425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Times New Roman" panose="02020603050405020304" pitchFamily="18" charset="0"/>
              </a:defRPr>
            </a:lvl1pPr>
            <a:lvl2pPr marL="742950" indent="-285750" defTabSz="966788" eaLnBrk="0" hangingPunct="0">
              <a:defRPr sz="2400">
                <a:solidFill>
                  <a:schemeClr val="tx1"/>
                </a:solidFill>
                <a:latin typeface="Times New Roman" panose="02020603050405020304" pitchFamily="18" charset="0"/>
              </a:defRPr>
            </a:lvl2pPr>
            <a:lvl3pPr marL="1143000" indent="-228600" defTabSz="966788" eaLnBrk="0" hangingPunct="0">
              <a:defRPr sz="2400">
                <a:solidFill>
                  <a:schemeClr val="tx1"/>
                </a:solidFill>
                <a:latin typeface="Times New Roman" panose="02020603050405020304" pitchFamily="18" charset="0"/>
              </a:defRPr>
            </a:lvl3pPr>
            <a:lvl4pPr marL="1600200" indent="-228600" defTabSz="966788" eaLnBrk="0" hangingPunct="0">
              <a:defRPr sz="2400">
                <a:solidFill>
                  <a:schemeClr val="tx1"/>
                </a:solidFill>
                <a:latin typeface="Times New Roman" panose="02020603050405020304" pitchFamily="18" charset="0"/>
              </a:defRPr>
            </a:lvl4pPr>
            <a:lvl5pPr marL="2057400" indent="-228600" defTabSz="966788" eaLnBrk="0" hangingPunct="0">
              <a:defRPr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CFEBBCF-305A-4AC8-933F-4461685E6F76}" type="slidenum">
              <a:rPr lang="en-US" sz="1300"/>
              <a:pPr eaLnBrk="1" hangingPunct="1"/>
              <a:t>3</a:t>
            </a:fld>
            <a:endParaRPr 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905575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Times New Roman" panose="02020603050405020304" pitchFamily="18" charset="0"/>
              </a:defRPr>
            </a:lvl1pPr>
            <a:lvl2pPr marL="742950" indent="-285750" defTabSz="966788" eaLnBrk="0" hangingPunct="0">
              <a:defRPr sz="2400">
                <a:solidFill>
                  <a:schemeClr val="tx1"/>
                </a:solidFill>
                <a:latin typeface="Times New Roman" panose="02020603050405020304" pitchFamily="18" charset="0"/>
              </a:defRPr>
            </a:lvl2pPr>
            <a:lvl3pPr marL="1143000" indent="-228600" defTabSz="966788" eaLnBrk="0" hangingPunct="0">
              <a:defRPr sz="2400">
                <a:solidFill>
                  <a:schemeClr val="tx1"/>
                </a:solidFill>
                <a:latin typeface="Times New Roman" panose="02020603050405020304" pitchFamily="18" charset="0"/>
              </a:defRPr>
            </a:lvl3pPr>
            <a:lvl4pPr marL="1600200" indent="-228600" defTabSz="966788" eaLnBrk="0" hangingPunct="0">
              <a:defRPr sz="2400">
                <a:solidFill>
                  <a:schemeClr val="tx1"/>
                </a:solidFill>
                <a:latin typeface="Times New Roman" panose="02020603050405020304" pitchFamily="18" charset="0"/>
              </a:defRPr>
            </a:lvl4pPr>
            <a:lvl5pPr marL="2057400" indent="-228600" defTabSz="966788" eaLnBrk="0" hangingPunct="0">
              <a:defRPr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CFEBBCF-305A-4AC8-933F-4461685E6F76}" type="slidenum">
              <a:rPr lang="en-US" sz="1300"/>
              <a:pPr eaLnBrk="1" hangingPunct="1"/>
              <a:t>4</a:t>
            </a:fld>
            <a:endParaRPr 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440726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Times New Roman" panose="02020603050405020304" pitchFamily="18" charset="0"/>
              </a:defRPr>
            </a:lvl1pPr>
            <a:lvl2pPr marL="742950" indent="-285750" defTabSz="966788" eaLnBrk="0" hangingPunct="0">
              <a:defRPr sz="2400">
                <a:solidFill>
                  <a:schemeClr val="tx1"/>
                </a:solidFill>
                <a:latin typeface="Times New Roman" panose="02020603050405020304" pitchFamily="18" charset="0"/>
              </a:defRPr>
            </a:lvl2pPr>
            <a:lvl3pPr marL="1143000" indent="-228600" defTabSz="966788" eaLnBrk="0" hangingPunct="0">
              <a:defRPr sz="2400">
                <a:solidFill>
                  <a:schemeClr val="tx1"/>
                </a:solidFill>
                <a:latin typeface="Times New Roman" panose="02020603050405020304" pitchFamily="18" charset="0"/>
              </a:defRPr>
            </a:lvl3pPr>
            <a:lvl4pPr marL="1600200" indent="-228600" defTabSz="966788" eaLnBrk="0" hangingPunct="0">
              <a:defRPr sz="2400">
                <a:solidFill>
                  <a:schemeClr val="tx1"/>
                </a:solidFill>
                <a:latin typeface="Times New Roman" panose="02020603050405020304" pitchFamily="18" charset="0"/>
              </a:defRPr>
            </a:lvl4pPr>
            <a:lvl5pPr marL="2057400" indent="-228600" defTabSz="966788" eaLnBrk="0" hangingPunct="0">
              <a:defRPr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CFEBBCF-305A-4AC8-933F-4461685E6F76}" type="slidenum">
              <a:rPr lang="en-US" sz="1300"/>
              <a:pPr eaLnBrk="1" hangingPunct="1"/>
              <a:t>5</a:t>
            </a:fld>
            <a:endParaRPr 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74069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Times New Roman" panose="02020603050405020304" pitchFamily="18" charset="0"/>
              </a:defRPr>
            </a:lvl1pPr>
            <a:lvl2pPr marL="742950" indent="-285750" defTabSz="966788" eaLnBrk="0" hangingPunct="0">
              <a:defRPr sz="2400">
                <a:solidFill>
                  <a:schemeClr val="tx1"/>
                </a:solidFill>
                <a:latin typeface="Times New Roman" panose="02020603050405020304" pitchFamily="18" charset="0"/>
              </a:defRPr>
            </a:lvl2pPr>
            <a:lvl3pPr marL="1143000" indent="-228600" defTabSz="966788" eaLnBrk="0" hangingPunct="0">
              <a:defRPr sz="2400">
                <a:solidFill>
                  <a:schemeClr val="tx1"/>
                </a:solidFill>
                <a:latin typeface="Times New Roman" panose="02020603050405020304" pitchFamily="18" charset="0"/>
              </a:defRPr>
            </a:lvl3pPr>
            <a:lvl4pPr marL="1600200" indent="-228600" defTabSz="966788" eaLnBrk="0" hangingPunct="0">
              <a:defRPr sz="2400">
                <a:solidFill>
                  <a:schemeClr val="tx1"/>
                </a:solidFill>
                <a:latin typeface="Times New Roman" panose="02020603050405020304" pitchFamily="18" charset="0"/>
              </a:defRPr>
            </a:lvl4pPr>
            <a:lvl5pPr marL="2057400" indent="-228600" defTabSz="966788" eaLnBrk="0" hangingPunct="0">
              <a:defRPr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CFEBBCF-305A-4AC8-933F-4461685E6F76}" type="slidenum">
              <a:rPr lang="en-US" sz="1300"/>
              <a:pPr eaLnBrk="1" hangingPunct="1"/>
              <a:t>6</a:t>
            </a:fld>
            <a:endParaRPr 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6354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Times New Roman" panose="02020603050405020304" pitchFamily="18" charset="0"/>
              </a:defRPr>
            </a:lvl1pPr>
            <a:lvl2pPr marL="742950" indent="-285750" defTabSz="966788" eaLnBrk="0" hangingPunct="0">
              <a:defRPr sz="2400">
                <a:solidFill>
                  <a:schemeClr val="tx1"/>
                </a:solidFill>
                <a:latin typeface="Times New Roman" panose="02020603050405020304" pitchFamily="18" charset="0"/>
              </a:defRPr>
            </a:lvl2pPr>
            <a:lvl3pPr marL="1143000" indent="-228600" defTabSz="966788" eaLnBrk="0" hangingPunct="0">
              <a:defRPr sz="2400">
                <a:solidFill>
                  <a:schemeClr val="tx1"/>
                </a:solidFill>
                <a:latin typeface="Times New Roman" panose="02020603050405020304" pitchFamily="18" charset="0"/>
              </a:defRPr>
            </a:lvl3pPr>
            <a:lvl4pPr marL="1600200" indent="-228600" defTabSz="966788" eaLnBrk="0" hangingPunct="0">
              <a:defRPr sz="2400">
                <a:solidFill>
                  <a:schemeClr val="tx1"/>
                </a:solidFill>
                <a:latin typeface="Times New Roman" panose="02020603050405020304" pitchFamily="18" charset="0"/>
              </a:defRPr>
            </a:lvl4pPr>
            <a:lvl5pPr marL="2057400" indent="-228600" defTabSz="966788" eaLnBrk="0" hangingPunct="0">
              <a:defRPr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CFEBBCF-305A-4AC8-933F-4461685E6F76}" type="slidenum">
              <a:rPr lang="en-US" sz="1300"/>
              <a:pPr eaLnBrk="1" hangingPunct="1"/>
              <a:t>7</a:t>
            </a:fld>
            <a:endParaRPr 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568272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Times New Roman" panose="02020603050405020304" pitchFamily="18" charset="0"/>
              </a:defRPr>
            </a:lvl1pPr>
            <a:lvl2pPr marL="742950" indent="-285750" defTabSz="966788" eaLnBrk="0" hangingPunct="0">
              <a:defRPr sz="2400">
                <a:solidFill>
                  <a:schemeClr val="tx1"/>
                </a:solidFill>
                <a:latin typeface="Times New Roman" panose="02020603050405020304" pitchFamily="18" charset="0"/>
              </a:defRPr>
            </a:lvl2pPr>
            <a:lvl3pPr marL="1143000" indent="-228600" defTabSz="966788" eaLnBrk="0" hangingPunct="0">
              <a:defRPr sz="2400">
                <a:solidFill>
                  <a:schemeClr val="tx1"/>
                </a:solidFill>
                <a:latin typeface="Times New Roman" panose="02020603050405020304" pitchFamily="18" charset="0"/>
              </a:defRPr>
            </a:lvl3pPr>
            <a:lvl4pPr marL="1600200" indent="-228600" defTabSz="966788" eaLnBrk="0" hangingPunct="0">
              <a:defRPr sz="2400">
                <a:solidFill>
                  <a:schemeClr val="tx1"/>
                </a:solidFill>
                <a:latin typeface="Times New Roman" panose="02020603050405020304" pitchFamily="18" charset="0"/>
              </a:defRPr>
            </a:lvl4pPr>
            <a:lvl5pPr marL="2057400" indent="-228600" defTabSz="966788" eaLnBrk="0" hangingPunct="0">
              <a:defRPr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CFEBBCF-305A-4AC8-933F-4461685E6F76}" type="slidenum">
              <a:rPr lang="en-US" sz="1300"/>
              <a:pPr eaLnBrk="1" hangingPunct="1"/>
              <a:t>8</a:t>
            </a:fld>
            <a:endParaRPr 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047299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Times New Roman" panose="02020603050405020304" pitchFamily="18" charset="0"/>
              </a:defRPr>
            </a:lvl1pPr>
            <a:lvl2pPr marL="742950" indent="-285750" defTabSz="966788" eaLnBrk="0" hangingPunct="0">
              <a:defRPr sz="2400">
                <a:solidFill>
                  <a:schemeClr val="tx1"/>
                </a:solidFill>
                <a:latin typeface="Times New Roman" panose="02020603050405020304" pitchFamily="18" charset="0"/>
              </a:defRPr>
            </a:lvl2pPr>
            <a:lvl3pPr marL="1143000" indent="-228600" defTabSz="966788" eaLnBrk="0" hangingPunct="0">
              <a:defRPr sz="2400">
                <a:solidFill>
                  <a:schemeClr val="tx1"/>
                </a:solidFill>
                <a:latin typeface="Times New Roman" panose="02020603050405020304" pitchFamily="18" charset="0"/>
              </a:defRPr>
            </a:lvl3pPr>
            <a:lvl4pPr marL="1600200" indent="-228600" defTabSz="966788" eaLnBrk="0" hangingPunct="0">
              <a:defRPr sz="2400">
                <a:solidFill>
                  <a:schemeClr val="tx1"/>
                </a:solidFill>
                <a:latin typeface="Times New Roman" panose="02020603050405020304" pitchFamily="18" charset="0"/>
              </a:defRPr>
            </a:lvl4pPr>
            <a:lvl5pPr marL="2057400" indent="-228600" defTabSz="966788" eaLnBrk="0" hangingPunct="0">
              <a:defRPr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CFEBBCF-305A-4AC8-933F-4461685E6F76}" type="slidenum">
              <a:rPr lang="en-US" sz="1300"/>
              <a:pPr eaLnBrk="1" hangingPunct="1"/>
              <a:t>9</a:t>
            </a:fld>
            <a:endParaRPr 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627709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Times New Roman" panose="02020603050405020304" pitchFamily="18" charset="0"/>
              </a:defRPr>
            </a:lvl1pPr>
            <a:lvl2pPr marL="742950" indent="-285750" defTabSz="966788" eaLnBrk="0" hangingPunct="0">
              <a:defRPr sz="2400">
                <a:solidFill>
                  <a:schemeClr val="tx1"/>
                </a:solidFill>
                <a:latin typeface="Times New Roman" panose="02020603050405020304" pitchFamily="18" charset="0"/>
              </a:defRPr>
            </a:lvl2pPr>
            <a:lvl3pPr marL="1143000" indent="-228600" defTabSz="966788" eaLnBrk="0" hangingPunct="0">
              <a:defRPr sz="2400">
                <a:solidFill>
                  <a:schemeClr val="tx1"/>
                </a:solidFill>
                <a:latin typeface="Times New Roman" panose="02020603050405020304" pitchFamily="18" charset="0"/>
              </a:defRPr>
            </a:lvl3pPr>
            <a:lvl4pPr marL="1600200" indent="-228600" defTabSz="966788" eaLnBrk="0" hangingPunct="0">
              <a:defRPr sz="2400">
                <a:solidFill>
                  <a:schemeClr val="tx1"/>
                </a:solidFill>
                <a:latin typeface="Times New Roman" panose="02020603050405020304" pitchFamily="18" charset="0"/>
              </a:defRPr>
            </a:lvl4pPr>
            <a:lvl5pPr marL="2057400" indent="-228600" defTabSz="966788" eaLnBrk="0" hangingPunct="0">
              <a:defRPr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CFEBBCF-305A-4AC8-933F-4461685E6F76}" type="slidenum">
              <a:rPr lang="en-US" sz="1300"/>
              <a:pPr eaLnBrk="1" hangingPunct="1"/>
              <a:t>10</a:t>
            </a:fld>
            <a:endParaRPr 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993773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Times New Roman" panose="02020603050405020304" pitchFamily="18" charset="0"/>
              </a:defRPr>
            </a:lvl1pPr>
            <a:lvl2pPr marL="742950" indent="-285750" defTabSz="966788" eaLnBrk="0" hangingPunct="0">
              <a:defRPr sz="2400">
                <a:solidFill>
                  <a:schemeClr val="tx1"/>
                </a:solidFill>
                <a:latin typeface="Times New Roman" panose="02020603050405020304" pitchFamily="18" charset="0"/>
              </a:defRPr>
            </a:lvl2pPr>
            <a:lvl3pPr marL="1143000" indent="-228600" defTabSz="966788" eaLnBrk="0" hangingPunct="0">
              <a:defRPr sz="2400">
                <a:solidFill>
                  <a:schemeClr val="tx1"/>
                </a:solidFill>
                <a:latin typeface="Times New Roman" panose="02020603050405020304" pitchFamily="18" charset="0"/>
              </a:defRPr>
            </a:lvl3pPr>
            <a:lvl4pPr marL="1600200" indent="-228600" defTabSz="966788" eaLnBrk="0" hangingPunct="0">
              <a:defRPr sz="2400">
                <a:solidFill>
                  <a:schemeClr val="tx1"/>
                </a:solidFill>
                <a:latin typeface="Times New Roman" panose="02020603050405020304" pitchFamily="18" charset="0"/>
              </a:defRPr>
            </a:lvl4pPr>
            <a:lvl5pPr marL="2057400" indent="-228600" defTabSz="966788" eaLnBrk="0" hangingPunct="0">
              <a:defRPr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CFEBBCF-305A-4AC8-933F-4461685E6F76}" type="slidenum">
              <a:rPr lang="en-US" sz="1300"/>
              <a:pPr eaLnBrk="1" hangingPunct="1"/>
              <a:t>11</a:t>
            </a:fld>
            <a:endParaRPr 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40936941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Times New Roman" panose="02020603050405020304" pitchFamily="18" charset="0"/>
              </a:defRPr>
            </a:lvl1pPr>
            <a:lvl2pPr marL="742950" indent="-285750" defTabSz="966788" eaLnBrk="0" hangingPunct="0">
              <a:defRPr sz="2400">
                <a:solidFill>
                  <a:schemeClr val="tx1"/>
                </a:solidFill>
                <a:latin typeface="Times New Roman" panose="02020603050405020304" pitchFamily="18" charset="0"/>
              </a:defRPr>
            </a:lvl2pPr>
            <a:lvl3pPr marL="1143000" indent="-228600" defTabSz="966788" eaLnBrk="0" hangingPunct="0">
              <a:defRPr sz="2400">
                <a:solidFill>
                  <a:schemeClr val="tx1"/>
                </a:solidFill>
                <a:latin typeface="Times New Roman" panose="02020603050405020304" pitchFamily="18" charset="0"/>
              </a:defRPr>
            </a:lvl3pPr>
            <a:lvl4pPr marL="1600200" indent="-228600" defTabSz="966788" eaLnBrk="0" hangingPunct="0">
              <a:defRPr sz="2400">
                <a:solidFill>
                  <a:schemeClr val="tx1"/>
                </a:solidFill>
                <a:latin typeface="Times New Roman" panose="02020603050405020304" pitchFamily="18" charset="0"/>
              </a:defRPr>
            </a:lvl4pPr>
            <a:lvl5pPr marL="2057400" indent="-228600" defTabSz="966788" eaLnBrk="0" hangingPunct="0">
              <a:defRPr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CFEBBCF-305A-4AC8-933F-4461685E6F76}" type="slidenum">
              <a:rPr lang="en-US" sz="1300"/>
              <a:pPr eaLnBrk="1" hangingPunct="1"/>
              <a:t>12</a:t>
            </a:fld>
            <a:endParaRPr 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314526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Times New Roman" panose="02020603050405020304" pitchFamily="18" charset="0"/>
              </a:defRPr>
            </a:lvl1pPr>
            <a:lvl2pPr marL="742950" indent="-285750" defTabSz="966788" eaLnBrk="0" hangingPunct="0">
              <a:defRPr sz="2400">
                <a:solidFill>
                  <a:schemeClr val="tx1"/>
                </a:solidFill>
                <a:latin typeface="Times New Roman" panose="02020603050405020304" pitchFamily="18" charset="0"/>
              </a:defRPr>
            </a:lvl2pPr>
            <a:lvl3pPr marL="1143000" indent="-228600" defTabSz="966788" eaLnBrk="0" hangingPunct="0">
              <a:defRPr sz="2400">
                <a:solidFill>
                  <a:schemeClr val="tx1"/>
                </a:solidFill>
                <a:latin typeface="Times New Roman" panose="02020603050405020304" pitchFamily="18" charset="0"/>
              </a:defRPr>
            </a:lvl3pPr>
            <a:lvl4pPr marL="1600200" indent="-228600" defTabSz="966788" eaLnBrk="0" hangingPunct="0">
              <a:defRPr sz="2400">
                <a:solidFill>
                  <a:schemeClr val="tx1"/>
                </a:solidFill>
                <a:latin typeface="Times New Roman" panose="02020603050405020304" pitchFamily="18" charset="0"/>
              </a:defRPr>
            </a:lvl4pPr>
            <a:lvl5pPr marL="2057400" indent="-228600" defTabSz="966788" eaLnBrk="0" hangingPunct="0">
              <a:defRPr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CFEBBCF-305A-4AC8-933F-4461685E6F76}" type="slidenum">
              <a:rPr lang="en-US" sz="1300"/>
              <a:pPr eaLnBrk="1" hangingPunct="1"/>
              <a:t>13</a:t>
            </a:fld>
            <a:endParaRPr 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2041935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Times New Roman" panose="02020603050405020304" pitchFamily="18" charset="0"/>
              </a:defRPr>
            </a:lvl1pPr>
            <a:lvl2pPr marL="742950" indent="-285750" defTabSz="966788" eaLnBrk="0" hangingPunct="0">
              <a:defRPr sz="2400">
                <a:solidFill>
                  <a:schemeClr val="tx1"/>
                </a:solidFill>
                <a:latin typeface="Times New Roman" panose="02020603050405020304" pitchFamily="18" charset="0"/>
              </a:defRPr>
            </a:lvl2pPr>
            <a:lvl3pPr marL="1143000" indent="-228600" defTabSz="966788" eaLnBrk="0" hangingPunct="0">
              <a:defRPr sz="2400">
                <a:solidFill>
                  <a:schemeClr val="tx1"/>
                </a:solidFill>
                <a:latin typeface="Times New Roman" panose="02020603050405020304" pitchFamily="18" charset="0"/>
              </a:defRPr>
            </a:lvl3pPr>
            <a:lvl4pPr marL="1600200" indent="-228600" defTabSz="966788" eaLnBrk="0" hangingPunct="0">
              <a:defRPr sz="2400">
                <a:solidFill>
                  <a:schemeClr val="tx1"/>
                </a:solidFill>
                <a:latin typeface="Times New Roman" panose="02020603050405020304" pitchFamily="18" charset="0"/>
              </a:defRPr>
            </a:lvl4pPr>
            <a:lvl5pPr marL="2057400" indent="-228600" defTabSz="966788" eaLnBrk="0" hangingPunct="0">
              <a:defRPr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CFEBBCF-305A-4AC8-933F-4461685E6F76}" type="slidenum">
              <a:rPr lang="en-US" sz="1300"/>
              <a:pPr eaLnBrk="1" hangingPunct="1"/>
              <a:t>14</a:t>
            </a:fld>
            <a:endParaRPr 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296922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b="1">
                <a:solidFill>
                  <a:schemeClr val="tx1"/>
                </a:solidFill>
                <a:latin typeface="Times New Roman" panose="02020603050405020304" pitchFamily="18" charset="0"/>
              </a:defRPr>
            </a:lvl1pPr>
            <a:lvl2pPr marL="742950" indent="-285750" defTabSz="966788" eaLnBrk="0" hangingPunct="0">
              <a:defRPr sz="2400" b="1">
                <a:solidFill>
                  <a:schemeClr val="tx1"/>
                </a:solidFill>
                <a:latin typeface="Times New Roman" panose="02020603050405020304" pitchFamily="18" charset="0"/>
              </a:defRPr>
            </a:lvl2pPr>
            <a:lvl3pPr marL="1143000" indent="-228600" defTabSz="966788" eaLnBrk="0" hangingPunct="0">
              <a:defRPr sz="2400" b="1">
                <a:solidFill>
                  <a:schemeClr val="tx1"/>
                </a:solidFill>
                <a:latin typeface="Times New Roman" panose="02020603050405020304" pitchFamily="18" charset="0"/>
              </a:defRPr>
            </a:lvl3pPr>
            <a:lvl4pPr marL="1600200" indent="-228600" defTabSz="966788" eaLnBrk="0" hangingPunct="0">
              <a:defRPr sz="2400" b="1">
                <a:solidFill>
                  <a:schemeClr val="tx1"/>
                </a:solidFill>
                <a:latin typeface="Times New Roman" panose="02020603050405020304" pitchFamily="18" charset="0"/>
              </a:defRPr>
            </a:lvl4pPr>
            <a:lvl5pPr marL="2057400" indent="-228600" defTabSz="966788" eaLnBrk="0" hangingPunct="0">
              <a:defRPr sz="24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fld id="{1FC57D79-1700-496C-BDA4-81FE74DE7C88}" type="slidenum">
              <a:rPr lang="en-US" sz="1300" b="0"/>
              <a:pPr eaLnBrk="1" hangingPunct="1"/>
              <a:t>15</a:t>
            </a:fld>
            <a:endParaRPr lang="en-US" sz="1300" b="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7288809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b="1">
                <a:solidFill>
                  <a:schemeClr val="tx1"/>
                </a:solidFill>
                <a:latin typeface="Times New Roman" panose="02020603050405020304" pitchFamily="18" charset="0"/>
              </a:defRPr>
            </a:lvl1pPr>
            <a:lvl2pPr marL="742950" indent="-285750" defTabSz="966788" eaLnBrk="0" hangingPunct="0">
              <a:defRPr sz="2400" b="1">
                <a:solidFill>
                  <a:schemeClr val="tx1"/>
                </a:solidFill>
                <a:latin typeface="Times New Roman" panose="02020603050405020304" pitchFamily="18" charset="0"/>
              </a:defRPr>
            </a:lvl2pPr>
            <a:lvl3pPr marL="1143000" indent="-228600" defTabSz="966788" eaLnBrk="0" hangingPunct="0">
              <a:defRPr sz="2400" b="1">
                <a:solidFill>
                  <a:schemeClr val="tx1"/>
                </a:solidFill>
                <a:latin typeface="Times New Roman" panose="02020603050405020304" pitchFamily="18" charset="0"/>
              </a:defRPr>
            </a:lvl3pPr>
            <a:lvl4pPr marL="1600200" indent="-228600" defTabSz="966788" eaLnBrk="0" hangingPunct="0">
              <a:defRPr sz="2400" b="1">
                <a:solidFill>
                  <a:schemeClr val="tx1"/>
                </a:solidFill>
                <a:latin typeface="Times New Roman" panose="02020603050405020304" pitchFamily="18" charset="0"/>
              </a:defRPr>
            </a:lvl4pPr>
            <a:lvl5pPr marL="2057400" indent="-228600" defTabSz="966788" eaLnBrk="0" hangingPunct="0">
              <a:defRPr sz="24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fld id="{1FC57D79-1700-496C-BDA4-81FE74DE7C88}" type="slidenum">
              <a:rPr lang="en-US" sz="1300" b="0"/>
              <a:pPr eaLnBrk="1" hangingPunct="1"/>
              <a:t>16</a:t>
            </a:fld>
            <a:endParaRPr lang="en-US" sz="1300" b="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194365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Times New Roman" panose="02020603050405020304" pitchFamily="18" charset="0"/>
              </a:defRPr>
            </a:lvl1pPr>
            <a:lvl2pPr marL="742950" indent="-285750" defTabSz="966788" eaLnBrk="0" hangingPunct="0">
              <a:defRPr sz="2400">
                <a:solidFill>
                  <a:schemeClr val="tx1"/>
                </a:solidFill>
                <a:latin typeface="Times New Roman" panose="02020603050405020304" pitchFamily="18" charset="0"/>
              </a:defRPr>
            </a:lvl2pPr>
            <a:lvl3pPr marL="1143000" indent="-228600" defTabSz="966788" eaLnBrk="0" hangingPunct="0">
              <a:defRPr sz="2400">
                <a:solidFill>
                  <a:schemeClr val="tx1"/>
                </a:solidFill>
                <a:latin typeface="Times New Roman" panose="02020603050405020304" pitchFamily="18" charset="0"/>
              </a:defRPr>
            </a:lvl3pPr>
            <a:lvl4pPr marL="1600200" indent="-228600" defTabSz="966788" eaLnBrk="0" hangingPunct="0">
              <a:defRPr sz="2400">
                <a:solidFill>
                  <a:schemeClr val="tx1"/>
                </a:solidFill>
                <a:latin typeface="Times New Roman" panose="02020603050405020304" pitchFamily="18" charset="0"/>
              </a:defRPr>
            </a:lvl4pPr>
            <a:lvl5pPr marL="2057400" indent="-228600" defTabSz="966788" eaLnBrk="0" hangingPunct="0">
              <a:defRPr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CFEBBCF-305A-4AC8-933F-4461685E6F76}" type="slidenum">
              <a:rPr lang="en-US" sz="1300"/>
              <a:pPr eaLnBrk="1" hangingPunct="1"/>
              <a:t>17</a:t>
            </a:fld>
            <a:endParaRPr 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5796059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b="1">
                <a:solidFill>
                  <a:schemeClr val="tx1"/>
                </a:solidFill>
                <a:latin typeface="Times New Roman" panose="02020603050405020304" pitchFamily="18" charset="0"/>
              </a:defRPr>
            </a:lvl1pPr>
            <a:lvl2pPr marL="742950" indent="-285750" defTabSz="966788" eaLnBrk="0" hangingPunct="0">
              <a:defRPr sz="2400" b="1">
                <a:solidFill>
                  <a:schemeClr val="tx1"/>
                </a:solidFill>
                <a:latin typeface="Times New Roman" panose="02020603050405020304" pitchFamily="18" charset="0"/>
              </a:defRPr>
            </a:lvl2pPr>
            <a:lvl3pPr marL="1143000" indent="-228600" defTabSz="966788" eaLnBrk="0" hangingPunct="0">
              <a:defRPr sz="2400" b="1">
                <a:solidFill>
                  <a:schemeClr val="tx1"/>
                </a:solidFill>
                <a:latin typeface="Times New Roman" panose="02020603050405020304" pitchFamily="18" charset="0"/>
              </a:defRPr>
            </a:lvl3pPr>
            <a:lvl4pPr marL="1600200" indent="-228600" defTabSz="966788" eaLnBrk="0" hangingPunct="0">
              <a:defRPr sz="2400" b="1">
                <a:solidFill>
                  <a:schemeClr val="tx1"/>
                </a:solidFill>
                <a:latin typeface="Times New Roman" panose="02020603050405020304" pitchFamily="18" charset="0"/>
              </a:defRPr>
            </a:lvl4pPr>
            <a:lvl5pPr marL="2057400" indent="-228600" defTabSz="966788" eaLnBrk="0" hangingPunct="0">
              <a:defRPr sz="24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fld id="{1FC57D79-1700-496C-BDA4-81FE74DE7C88}" type="slidenum">
              <a:rPr lang="en-US" sz="1300" b="0"/>
              <a:pPr eaLnBrk="1" hangingPunct="1"/>
              <a:t>18</a:t>
            </a:fld>
            <a:endParaRPr lang="en-US" sz="1300" b="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440271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Times New Roman" panose="02020603050405020304" pitchFamily="18" charset="0"/>
              </a:defRPr>
            </a:lvl1pPr>
            <a:lvl2pPr marL="742950" indent="-285750" defTabSz="966788" eaLnBrk="0" hangingPunct="0">
              <a:defRPr sz="2400">
                <a:solidFill>
                  <a:schemeClr val="tx1"/>
                </a:solidFill>
                <a:latin typeface="Times New Roman" panose="02020603050405020304" pitchFamily="18" charset="0"/>
              </a:defRPr>
            </a:lvl2pPr>
            <a:lvl3pPr marL="1143000" indent="-228600" defTabSz="966788" eaLnBrk="0" hangingPunct="0">
              <a:defRPr sz="2400">
                <a:solidFill>
                  <a:schemeClr val="tx1"/>
                </a:solidFill>
                <a:latin typeface="Times New Roman" panose="02020603050405020304" pitchFamily="18" charset="0"/>
              </a:defRPr>
            </a:lvl3pPr>
            <a:lvl4pPr marL="1600200" indent="-228600" defTabSz="966788" eaLnBrk="0" hangingPunct="0">
              <a:defRPr sz="2400">
                <a:solidFill>
                  <a:schemeClr val="tx1"/>
                </a:solidFill>
                <a:latin typeface="Times New Roman" panose="02020603050405020304" pitchFamily="18" charset="0"/>
              </a:defRPr>
            </a:lvl4pPr>
            <a:lvl5pPr marL="2057400" indent="-228600" defTabSz="966788" eaLnBrk="0" hangingPunct="0">
              <a:defRPr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CFEBBCF-305A-4AC8-933F-4461685E6F76}" type="slidenum">
              <a:rPr lang="en-US" sz="1300"/>
              <a:pPr eaLnBrk="1" hangingPunct="1"/>
              <a:t>19</a:t>
            </a:fld>
            <a:endParaRPr 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4845808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Times New Roman" panose="02020603050405020304" pitchFamily="18" charset="0"/>
              </a:defRPr>
            </a:lvl1pPr>
            <a:lvl2pPr marL="742950" indent="-285750" defTabSz="966788" eaLnBrk="0" hangingPunct="0">
              <a:defRPr sz="2400">
                <a:solidFill>
                  <a:schemeClr val="tx1"/>
                </a:solidFill>
                <a:latin typeface="Times New Roman" panose="02020603050405020304" pitchFamily="18" charset="0"/>
              </a:defRPr>
            </a:lvl2pPr>
            <a:lvl3pPr marL="1143000" indent="-228600" defTabSz="966788" eaLnBrk="0" hangingPunct="0">
              <a:defRPr sz="2400">
                <a:solidFill>
                  <a:schemeClr val="tx1"/>
                </a:solidFill>
                <a:latin typeface="Times New Roman" panose="02020603050405020304" pitchFamily="18" charset="0"/>
              </a:defRPr>
            </a:lvl3pPr>
            <a:lvl4pPr marL="1600200" indent="-228600" defTabSz="966788" eaLnBrk="0" hangingPunct="0">
              <a:defRPr sz="2400">
                <a:solidFill>
                  <a:schemeClr val="tx1"/>
                </a:solidFill>
                <a:latin typeface="Times New Roman" panose="02020603050405020304" pitchFamily="18" charset="0"/>
              </a:defRPr>
            </a:lvl4pPr>
            <a:lvl5pPr marL="2057400" indent="-228600" defTabSz="966788" eaLnBrk="0" hangingPunct="0">
              <a:defRPr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CFEBBCF-305A-4AC8-933F-4461685E6F76}" type="slidenum">
              <a:rPr lang="en-US" sz="1300"/>
              <a:pPr eaLnBrk="1" hangingPunct="1"/>
              <a:t>20</a:t>
            </a:fld>
            <a:endParaRPr 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161258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b="1">
                <a:solidFill>
                  <a:schemeClr val="tx1"/>
                </a:solidFill>
                <a:latin typeface="Times New Roman" panose="02020603050405020304" pitchFamily="18" charset="0"/>
              </a:defRPr>
            </a:lvl1pPr>
            <a:lvl2pPr marL="742950" indent="-285750" defTabSz="966788" eaLnBrk="0" hangingPunct="0">
              <a:defRPr sz="2400" b="1">
                <a:solidFill>
                  <a:schemeClr val="tx1"/>
                </a:solidFill>
                <a:latin typeface="Times New Roman" panose="02020603050405020304" pitchFamily="18" charset="0"/>
              </a:defRPr>
            </a:lvl2pPr>
            <a:lvl3pPr marL="1143000" indent="-228600" defTabSz="966788" eaLnBrk="0" hangingPunct="0">
              <a:defRPr sz="2400" b="1">
                <a:solidFill>
                  <a:schemeClr val="tx1"/>
                </a:solidFill>
                <a:latin typeface="Times New Roman" panose="02020603050405020304" pitchFamily="18" charset="0"/>
              </a:defRPr>
            </a:lvl3pPr>
            <a:lvl4pPr marL="1600200" indent="-228600" defTabSz="966788" eaLnBrk="0" hangingPunct="0">
              <a:defRPr sz="2400" b="1">
                <a:solidFill>
                  <a:schemeClr val="tx1"/>
                </a:solidFill>
                <a:latin typeface="Times New Roman" panose="02020603050405020304" pitchFamily="18" charset="0"/>
              </a:defRPr>
            </a:lvl4pPr>
            <a:lvl5pPr marL="2057400" indent="-228600" defTabSz="966788" eaLnBrk="0" hangingPunct="0">
              <a:defRPr sz="24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fld id="{1FC57D79-1700-496C-BDA4-81FE74DE7C88}" type="slidenum">
              <a:rPr lang="en-US" sz="1300" b="0"/>
              <a:pPr eaLnBrk="1" hangingPunct="1"/>
              <a:t>21</a:t>
            </a:fld>
            <a:endParaRPr lang="en-US" sz="1300" b="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4647808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Times New Roman" panose="02020603050405020304" pitchFamily="18" charset="0"/>
              </a:defRPr>
            </a:lvl1pPr>
            <a:lvl2pPr marL="742950" indent="-285750" defTabSz="966788" eaLnBrk="0" hangingPunct="0">
              <a:defRPr sz="2400">
                <a:solidFill>
                  <a:schemeClr val="tx1"/>
                </a:solidFill>
                <a:latin typeface="Times New Roman" panose="02020603050405020304" pitchFamily="18" charset="0"/>
              </a:defRPr>
            </a:lvl2pPr>
            <a:lvl3pPr marL="1143000" indent="-228600" defTabSz="966788" eaLnBrk="0" hangingPunct="0">
              <a:defRPr sz="2400">
                <a:solidFill>
                  <a:schemeClr val="tx1"/>
                </a:solidFill>
                <a:latin typeface="Times New Roman" panose="02020603050405020304" pitchFamily="18" charset="0"/>
              </a:defRPr>
            </a:lvl3pPr>
            <a:lvl4pPr marL="1600200" indent="-228600" defTabSz="966788" eaLnBrk="0" hangingPunct="0">
              <a:defRPr sz="2400">
                <a:solidFill>
                  <a:schemeClr val="tx1"/>
                </a:solidFill>
                <a:latin typeface="Times New Roman" panose="02020603050405020304" pitchFamily="18" charset="0"/>
              </a:defRPr>
            </a:lvl4pPr>
            <a:lvl5pPr marL="2057400" indent="-228600" defTabSz="966788" eaLnBrk="0" hangingPunct="0">
              <a:defRPr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CFEBBCF-305A-4AC8-933F-4461685E6F76}" type="slidenum">
              <a:rPr lang="en-US" sz="1300"/>
              <a:pPr eaLnBrk="1" hangingPunct="1"/>
              <a:t>22</a:t>
            </a:fld>
            <a:endParaRPr 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8362373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Times New Roman" panose="02020603050405020304" pitchFamily="18" charset="0"/>
              </a:defRPr>
            </a:lvl1pPr>
            <a:lvl2pPr marL="742950" indent="-285750" defTabSz="966788" eaLnBrk="0" hangingPunct="0">
              <a:defRPr sz="2400">
                <a:solidFill>
                  <a:schemeClr val="tx1"/>
                </a:solidFill>
                <a:latin typeface="Times New Roman" panose="02020603050405020304" pitchFamily="18" charset="0"/>
              </a:defRPr>
            </a:lvl2pPr>
            <a:lvl3pPr marL="1143000" indent="-228600" defTabSz="966788" eaLnBrk="0" hangingPunct="0">
              <a:defRPr sz="2400">
                <a:solidFill>
                  <a:schemeClr val="tx1"/>
                </a:solidFill>
                <a:latin typeface="Times New Roman" panose="02020603050405020304" pitchFamily="18" charset="0"/>
              </a:defRPr>
            </a:lvl3pPr>
            <a:lvl4pPr marL="1600200" indent="-228600" defTabSz="966788" eaLnBrk="0" hangingPunct="0">
              <a:defRPr sz="2400">
                <a:solidFill>
                  <a:schemeClr val="tx1"/>
                </a:solidFill>
                <a:latin typeface="Times New Roman" panose="02020603050405020304" pitchFamily="18" charset="0"/>
              </a:defRPr>
            </a:lvl4pPr>
            <a:lvl5pPr marL="2057400" indent="-228600" defTabSz="966788" eaLnBrk="0" hangingPunct="0">
              <a:defRPr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CFEBBCF-305A-4AC8-933F-4461685E6F76}" type="slidenum">
              <a:rPr lang="en-US" sz="1300"/>
              <a:pPr eaLnBrk="1" hangingPunct="1"/>
              <a:t>23</a:t>
            </a:fld>
            <a:endParaRPr 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2504015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Times New Roman" panose="02020603050405020304" pitchFamily="18" charset="0"/>
              </a:defRPr>
            </a:lvl1pPr>
            <a:lvl2pPr marL="742950" indent="-285750" defTabSz="966788" eaLnBrk="0" hangingPunct="0">
              <a:defRPr sz="2400">
                <a:solidFill>
                  <a:schemeClr val="tx1"/>
                </a:solidFill>
                <a:latin typeface="Times New Roman" panose="02020603050405020304" pitchFamily="18" charset="0"/>
              </a:defRPr>
            </a:lvl2pPr>
            <a:lvl3pPr marL="1143000" indent="-228600" defTabSz="966788" eaLnBrk="0" hangingPunct="0">
              <a:defRPr sz="2400">
                <a:solidFill>
                  <a:schemeClr val="tx1"/>
                </a:solidFill>
                <a:latin typeface="Times New Roman" panose="02020603050405020304" pitchFamily="18" charset="0"/>
              </a:defRPr>
            </a:lvl3pPr>
            <a:lvl4pPr marL="1600200" indent="-228600" defTabSz="966788" eaLnBrk="0" hangingPunct="0">
              <a:defRPr sz="2400">
                <a:solidFill>
                  <a:schemeClr val="tx1"/>
                </a:solidFill>
                <a:latin typeface="Times New Roman" panose="02020603050405020304" pitchFamily="18" charset="0"/>
              </a:defRPr>
            </a:lvl4pPr>
            <a:lvl5pPr marL="2057400" indent="-228600" defTabSz="966788" eaLnBrk="0" hangingPunct="0">
              <a:defRPr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CFEBBCF-305A-4AC8-933F-4461685E6F76}" type="slidenum">
              <a:rPr lang="en-US" sz="1300"/>
              <a:pPr eaLnBrk="1" hangingPunct="1"/>
              <a:t>24</a:t>
            </a:fld>
            <a:endParaRPr 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0392487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b="1">
                <a:solidFill>
                  <a:schemeClr val="tx1"/>
                </a:solidFill>
                <a:latin typeface="Times New Roman" panose="02020603050405020304" pitchFamily="18" charset="0"/>
              </a:defRPr>
            </a:lvl1pPr>
            <a:lvl2pPr marL="742950" indent="-285750" defTabSz="966788" eaLnBrk="0" hangingPunct="0">
              <a:defRPr sz="2400" b="1">
                <a:solidFill>
                  <a:schemeClr val="tx1"/>
                </a:solidFill>
                <a:latin typeface="Times New Roman" panose="02020603050405020304" pitchFamily="18" charset="0"/>
              </a:defRPr>
            </a:lvl2pPr>
            <a:lvl3pPr marL="1143000" indent="-228600" defTabSz="966788" eaLnBrk="0" hangingPunct="0">
              <a:defRPr sz="2400" b="1">
                <a:solidFill>
                  <a:schemeClr val="tx1"/>
                </a:solidFill>
                <a:latin typeface="Times New Roman" panose="02020603050405020304" pitchFamily="18" charset="0"/>
              </a:defRPr>
            </a:lvl3pPr>
            <a:lvl4pPr marL="1600200" indent="-228600" defTabSz="966788" eaLnBrk="0" hangingPunct="0">
              <a:defRPr sz="2400" b="1">
                <a:solidFill>
                  <a:schemeClr val="tx1"/>
                </a:solidFill>
                <a:latin typeface="Times New Roman" panose="02020603050405020304" pitchFamily="18" charset="0"/>
              </a:defRPr>
            </a:lvl4pPr>
            <a:lvl5pPr marL="2057400" indent="-228600" defTabSz="966788" eaLnBrk="0" hangingPunct="0">
              <a:defRPr sz="24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fld id="{1FC57D79-1700-496C-BDA4-81FE74DE7C88}" type="slidenum">
              <a:rPr lang="en-US" sz="1300" b="0"/>
              <a:pPr eaLnBrk="1" hangingPunct="1"/>
              <a:t>25</a:t>
            </a:fld>
            <a:endParaRPr lang="en-US" sz="1300" b="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4074459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b="1">
                <a:solidFill>
                  <a:schemeClr val="tx1"/>
                </a:solidFill>
                <a:latin typeface="Times New Roman" panose="02020603050405020304" pitchFamily="18" charset="0"/>
              </a:defRPr>
            </a:lvl1pPr>
            <a:lvl2pPr marL="742950" indent="-285750" defTabSz="966788" eaLnBrk="0" hangingPunct="0">
              <a:defRPr sz="2400" b="1">
                <a:solidFill>
                  <a:schemeClr val="tx1"/>
                </a:solidFill>
                <a:latin typeface="Times New Roman" panose="02020603050405020304" pitchFamily="18" charset="0"/>
              </a:defRPr>
            </a:lvl2pPr>
            <a:lvl3pPr marL="1143000" indent="-228600" defTabSz="966788" eaLnBrk="0" hangingPunct="0">
              <a:defRPr sz="2400" b="1">
                <a:solidFill>
                  <a:schemeClr val="tx1"/>
                </a:solidFill>
                <a:latin typeface="Times New Roman" panose="02020603050405020304" pitchFamily="18" charset="0"/>
              </a:defRPr>
            </a:lvl3pPr>
            <a:lvl4pPr marL="1600200" indent="-228600" defTabSz="966788" eaLnBrk="0" hangingPunct="0">
              <a:defRPr sz="2400" b="1">
                <a:solidFill>
                  <a:schemeClr val="tx1"/>
                </a:solidFill>
                <a:latin typeface="Times New Roman" panose="02020603050405020304" pitchFamily="18" charset="0"/>
              </a:defRPr>
            </a:lvl4pPr>
            <a:lvl5pPr marL="2057400" indent="-228600" defTabSz="966788" eaLnBrk="0" hangingPunct="0">
              <a:defRPr sz="24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fld id="{1FC57D79-1700-496C-BDA4-81FE74DE7C88}" type="slidenum">
              <a:rPr lang="en-US" sz="1300" b="0"/>
              <a:pPr eaLnBrk="1" hangingPunct="1"/>
              <a:t>26</a:t>
            </a:fld>
            <a:endParaRPr lang="en-US" sz="1300" b="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8967232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b="1">
                <a:solidFill>
                  <a:schemeClr val="tx1"/>
                </a:solidFill>
                <a:latin typeface="Times New Roman" panose="02020603050405020304" pitchFamily="18" charset="0"/>
              </a:defRPr>
            </a:lvl1pPr>
            <a:lvl2pPr marL="742950" indent="-285750" defTabSz="966788" eaLnBrk="0" hangingPunct="0">
              <a:defRPr sz="2400" b="1">
                <a:solidFill>
                  <a:schemeClr val="tx1"/>
                </a:solidFill>
                <a:latin typeface="Times New Roman" panose="02020603050405020304" pitchFamily="18" charset="0"/>
              </a:defRPr>
            </a:lvl2pPr>
            <a:lvl3pPr marL="1143000" indent="-228600" defTabSz="966788" eaLnBrk="0" hangingPunct="0">
              <a:defRPr sz="2400" b="1">
                <a:solidFill>
                  <a:schemeClr val="tx1"/>
                </a:solidFill>
                <a:latin typeface="Times New Roman" panose="02020603050405020304" pitchFamily="18" charset="0"/>
              </a:defRPr>
            </a:lvl3pPr>
            <a:lvl4pPr marL="1600200" indent="-228600" defTabSz="966788" eaLnBrk="0" hangingPunct="0">
              <a:defRPr sz="2400" b="1">
                <a:solidFill>
                  <a:schemeClr val="tx1"/>
                </a:solidFill>
                <a:latin typeface="Times New Roman" panose="02020603050405020304" pitchFamily="18" charset="0"/>
              </a:defRPr>
            </a:lvl4pPr>
            <a:lvl5pPr marL="2057400" indent="-228600" defTabSz="966788" eaLnBrk="0" hangingPunct="0">
              <a:defRPr sz="24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fld id="{1FC57D79-1700-496C-BDA4-81FE74DE7C88}" type="slidenum">
              <a:rPr lang="en-US" sz="1300" b="0"/>
              <a:pPr eaLnBrk="1" hangingPunct="1"/>
              <a:t>27</a:t>
            </a:fld>
            <a:endParaRPr lang="en-US" sz="1300" b="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1259000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b="1">
                <a:solidFill>
                  <a:schemeClr val="tx1"/>
                </a:solidFill>
                <a:latin typeface="Times New Roman" panose="02020603050405020304" pitchFamily="18" charset="0"/>
              </a:defRPr>
            </a:lvl1pPr>
            <a:lvl2pPr marL="742950" indent="-285750" defTabSz="966788" eaLnBrk="0" hangingPunct="0">
              <a:defRPr sz="2400" b="1">
                <a:solidFill>
                  <a:schemeClr val="tx1"/>
                </a:solidFill>
                <a:latin typeface="Times New Roman" panose="02020603050405020304" pitchFamily="18" charset="0"/>
              </a:defRPr>
            </a:lvl2pPr>
            <a:lvl3pPr marL="1143000" indent="-228600" defTabSz="966788" eaLnBrk="0" hangingPunct="0">
              <a:defRPr sz="2400" b="1">
                <a:solidFill>
                  <a:schemeClr val="tx1"/>
                </a:solidFill>
                <a:latin typeface="Times New Roman" panose="02020603050405020304" pitchFamily="18" charset="0"/>
              </a:defRPr>
            </a:lvl3pPr>
            <a:lvl4pPr marL="1600200" indent="-228600" defTabSz="966788" eaLnBrk="0" hangingPunct="0">
              <a:defRPr sz="2400" b="1">
                <a:solidFill>
                  <a:schemeClr val="tx1"/>
                </a:solidFill>
                <a:latin typeface="Times New Roman" panose="02020603050405020304" pitchFamily="18" charset="0"/>
              </a:defRPr>
            </a:lvl4pPr>
            <a:lvl5pPr marL="2057400" indent="-228600" defTabSz="966788" eaLnBrk="0" hangingPunct="0">
              <a:defRPr sz="24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fld id="{1FC57D79-1700-496C-BDA4-81FE74DE7C88}" type="slidenum">
              <a:rPr lang="en-US" sz="1300" b="0"/>
              <a:pPr eaLnBrk="1" hangingPunct="1"/>
              <a:t>28</a:t>
            </a:fld>
            <a:endParaRPr lang="en-US" sz="1300" b="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2602143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b="1">
                <a:solidFill>
                  <a:schemeClr val="tx1"/>
                </a:solidFill>
                <a:latin typeface="Times New Roman" panose="02020603050405020304" pitchFamily="18" charset="0"/>
              </a:defRPr>
            </a:lvl1pPr>
            <a:lvl2pPr marL="742950" indent="-285750" defTabSz="966788" eaLnBrk="0" hangingPunct="0">
              <a:defRPr sz="2400" b="1">
                <a:solidFill>
                  <a:schemeClr val="tx1"/>
                </a:solidFill>
                <a:latin typeface="Times New Roman" panose="02020603050405020304" pitchFamily="18" charset="0"/>
              </a:defRPr>
            </a:lvl2pPr>
            <a:lvl3pPr marL="1143000" indent="-228600" defTabSz="966788" eaLnBrk="0" hangingPunct="0">
              <a:defRPr sz="2400" b="1">
                <a:solidFill>
                  <a:schemeClr val="tx1"/>
                </a:solidFill>
                <a:latin typeface="Times New Roman" panose="02020603050405020304" pitchFamily="18" charset="0"/>
              </a:defRPr>
            </a:lvl3pPr>
            <a:lvl4pPr marL="1600200" indent="-228600" defTabSz="966788" eaLnBrk="0" hangingPunct="0">
              <a:defRPr sz="2400" b="1">
                <a:solidFill>
                  <a:schemeClr val="tx1"/>
                </a:solidFill>
                <a:latin typeface="Times New Roman" panose="02020603050405020304" pitchFamily="18" charset="0"/>
              </a:defRPr>
            </a:lvl4pPr>
            <a:lvl5pPr marL="2057400" indent="-228600" defTabSz="966788" eaLnBrk="0" hangingPunct="0">
              <a:defRPr sz="24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fld id="{1FC57D79-1700-496C-BDA4-81FE74DE7C88}" type="slidenum">
              <a:rPr lang="en-US" sz="1300" b="0"/>
              <a:pPr eaLnBrk="1" hangingPunct="1"/>
              <a:t>29</a:t>
            </a:fld>
            <a:endParaRPr lang="en-US" sz="1300" b="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3458560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b="1">
                <a:solidFill>
                  <a:schemeClr val="tx1"/>
                </a:solidFill>
                <a:latin typeface="Times New Roman" panose="02020603050405020304" pitchFamily="18" charset="0"/>
              </a:defRPr>
            </a:lvl1pPr>
            <a:lvl2pPr marL="742950" indent="-285750" defTabSz="966788" eaLnBrk="0" hangingPunct="0">
              <a:defRPr sz="2400" b="1">
                <a:solidFill>
                  <a:schemeClr val="tx1"/>
                </a:solidFill>
                <a:latin typeface="Times New Roman" panose="02020603050405020304" pitchFamily="18" charset="0"/>
              </a:defRPr>
            </a:lvl2pPr>
            <a:lvl3pPr marL="1143000" indent="-228600" defTabSz="966788" eaLnBrk="0" hangingPunct="0">
              <a:defRPr sz="2400" b="1">
                <a:solidFill>
                  <a:schemeClr val="tx1"/>
                </a:solidFill>
                <a:latin typeface="Times New Roman" panose="02020603050405020304" pitchFamily="18" charset="0"/>
              </a:defRPr>
            </a:lvl3pPr>
            <a:lvl4pPr marL="1600200" indent="-228600" defTabSz="966788" eaLnBrk="0" hangingPunct="0">
              <a:defRPr sz="2400" b="1">
                <a:solidFill>
                  <a:schemeClr val="tx1"/>
                </a:solidFill>
                <a:latin typeface="Times New Roman" panose="02020603050405020304" pitchFamily="18" charset="0"/>
              </a:defRPr>
            </a:lvl4pPr>
            <a:lvl5pPr marL="2057400" indent="-228600" defTabSz="966788" eaLnBrk="0" hangingPunct="0">
              <a:defRPr sz="24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fld id="{1FC57D79-1700-496C-BDA4-81FE74DE7C88}" type="slidenum">
              <a:rPr lang="en-US" sz="1300" b="0"/>
              <a:pPr eaLnBrk="1" hangingPunct="1"/>
              <a:t>30</a:t>
            </a:fld>
            <a:endParaRPr lang="en-US" sz="1300" b="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719955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b="1">
                <a:solidFill>
                  <a:schemeClr val="tx1"/>
                </a:solidFill>
                <a:latin typeface="Times New Roman" panose="02020603050405020304" pitchFamily="18" charset="0"/>
              </a:defRPr>
            </a:lvl1pPr>
            <a:lvl2pPr marL="742950" indent="-285750" defTabSz="966788" eaLnBrk="0" hangingPunct="0">
              <a:defRPr sz="2400" b="1">
                <a:solidFill>
                  <a:schemeClr val="tx1"/>
                </a:solidFill>
                <a:latin typeface="Times New Roman" panose="02020603050405020304" pitchFamily="18" charset="0"/>
              </a:defRPr>
            </a:lvl2pPr>
            <a:lvl3pPr marL="1143000" indent="-228600" defTabSz="966788" eaLnBrk="0" hangingPunct="0">
              <a:defRPr sz="2400" b="1">
                <a:solidFill>
                  <a:schemeClr val="tx1"/>
                </a:solidFill>
                <a:latin typeface="Times New Roman" panose="02020603050405020304" pitchFamily="18" charset="0"/>
              </a:defRPr>
            </a:lvl3pPr>
            <a:lvl4pPr marL="1600200" indent="-228600" defTabSz="966788" eaLnBrk="0" hangingPunct="0">
              <a:defRPr sz="2400" b="1">
                <a:solidFill>
                  <a:schemeClr val="tx1"/>
                </a:solidFill>
                <a:latin typeface="Times New Roman" panose="02020603050405020304" pitchFamily="18" charset="0"/>
              </a:defRPr>
            </a:lvl4pPr>
            <a:lvl5pPr marL="2057400" indent="-228600" defTabSz="966788" eaLnBrk="0" hangingPunct="0">
              <a:defRPr sz="24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fld id="{1FC57D79-1700-496C-BDA4-81FE74DE7C88}" type="slidenum">
              <a:rPr lang="en-US" sz="1300" b="0"/>
              <a:pPr eaLnBrk="1" hangingPunct="1"/>
              <a:t>31</a:t>
            </a:fld>
            <a:endParaRPr lang="en-US" sz="1300" b="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285037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2400" b="1">
                <a:solidFill>
                  <a:schemeClr val="tx1"/>
                </a:solidFill>
                <a:latin typeface="Times New Roman" panose="02020603050405020304" pitchFamily="18" charset="0"/>
              </a:defRPr>
            </a:lvl1pPr>
            <a:lvl2pPr marL="742950" indent="-285750" defTabSz="966788" eaLnBrk="0" hangingPunct="0">
              <a:defRPr sz="2400" b="1">
                <a:solidFill>
                  <a:schemeClr val="tx1"/>
                </a:solidFill>
                <a:latin typeface="Times New Roman" panose="02020603050405020304" pitchFamily="18" charset="0"/>
              </a:defRPr>
            </a:lvl2pPr>
            <a:lvl3pPr marL="1143000" indent="-228600" defTabSz="966788" eaLnBrk="0" hangingPunct="0">
              <a:defRPr sz="2400" b="1">
                <a:solidFill>
                  <a:schemeClr val="tx1"/>
                </a:solidFill>
                <a:latin typeface="Times New Roman" panose="02020603050405020304" pitchFamily="18" charset="0"/>
              </a:defRPr>
            </a:lvl3pPr>
            <a:lvl4pPr marL="1600200" indent="-228600" defTabSz="966788" eaLnBrk="0" hangingPunct="0">
              <a:defRPr sz="2400" b="1">
                <a:solidFill>
                  <a:schemeClr val="tx1"/>
                </a:solidFill>
                <a:latin typeface="Times New Roman" panose="02020603050405020304" pitchFamily="18" charset="0"/>
              </a:defRPr>
            </a:lvl4pPr>
            <a:lvl5pPr marL="2057400" indent="-228600" defTabSz="966788" eaLnBrk="0" hangingPunct="0">
              <a:defRPr sz="24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fld id="{1FC57D79-1700-496C-BDA4-81FE74DE7C88}" type="slidenum">
              <a:rPr lang="en-US" sz="1300" b="0"/>
              <a:pPr eaLnBrk="1" hangingPunct="1"/>
              <a:t>32</a:t>
            </a:fld>
            <a:endParaRPr lang="en-US" sz="1300" b="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208798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9"/>
          <p:cNvSpPr>
            <a:spLocks noGrp="1" noChangeArrowheads="1"/>
          </p:cNvSpPr>
          <p:nvPr>
            <p:ph type="sldNum" sz="quarter" idx="10"/>
          </p:nvPr>
        </p:nvSpPr>
        <p:spPr>
          <a:ln/>
        </p:spPr>
        <p:txBody>
          <a:bodyPr/>
          <a:lstStyle>
            <a:lvl1pPr>
              <a:defRPr/>
            </a:lvl1pPr>
          </a:lstStyle>
          <a:p>
            <a:endParaRPr lang="en-US"/>
          </a:p>
          <a:p>
            <a:fld id="{81EA9474-1442-463F-B863-D58E6BA0704C}" type="slidenum">
              <a:rPr lang="de-DE"/>
              <a:pPr/>
              <a:t>‹#›</a:t>
            </a:fld>
            <a:endParaRPr lang="de-DE"/>
          </a:p>
        </p:txBody>
      </p:sp>
    </p:spTree>
    <p:extLst>
      <p:ext uri="{BB962C8B-B14F-4D97-AF65-F5344CB8AC3E}">
        <p14:creationId xmlns:p14="http://schemas.microsoft.com/office/powerpoint/2010/main" val="2617162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12" descr="ETH.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7200" y="-30163"/>
            <a:ext cx="2743200" cy="838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descr="Copyright.emf"/>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813050" y="6459538"/>
            <a:ext cx="35179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userDrawn="1"/>
        </p:nvSpPr>
        <p:spPr>
          <a:xfrm>
            <a:off x="152400" y="6438900"/>
            <a:ext cx="1752600" cy="276225"/>
          </a:xfrm>
          <a:prstGeom prst="rect">
            <a:avLst/>
          </a:prstGeom>
          <a:noFill/>
        </p:spPr>
        <p:txBody>
          <a:bodyPr>
            <a:spAutoFit/>
          </a:bodyPr>
          <a:lstStyle/>
          <a:p>
            <a:pPr>
              <a:defRPr/>
            </a:pPr>
            <a:r>
              <a:rPr lang="en-US" sz="1200" dirty="0" smtClean="0">
                <a:solidFill>
                  <a:srgbClr val="009900"/>
                </a:solidFill>
                <a:latin typeface="Arial" pitchFamily="34" charset="0"/>
                <a:cs typeface="Arial" pitchFamily="34" charset="0"/>
              </a:rPr>
              <a:t>January 16, 2014</a:t>
            </a:r>
            <a:endParaRPr lang="en-US" sz="1200" dirty="0">
              <a:solidFill>
                <a:srgbClr val="009900"/>
              </a:solidFill>
              <a:latin typeface="Arial" pitchFamily="34" charset="0"/>
              <a:cs typeface="Arial" pitchFamily="34" charset="0"/>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3"/>
          <p:cNvSpPr>
            <a:spLocks noGrp="1"/>
          </p:cNvSpPr>
          <p:nvPr>
            <p:ph type="sldNum" sz="quarter" idx="10"/>
          </p:nvPr>
        </p:nvSpPr>
        <p:spPr/>
        <p:txBody>
          <a:bodyPr/>
          <a:lstStyle>
            <a:lvl1pPr>
              <a:defRPr/>
            </a:lvl1pPr>
          </a:lstStyle>
          <a:p>
            <a:endParaRPr lang="en-US"/>
          </a:p>
          <a:p>
            <a:fld id="{AD39703B-F910-4915-8A2B-B34FAE9D90CA}" type="slidenum">
              <a:rPr lang="de-DE"/>
              <a:pPr/>
              <a:t>‹#›</a:t>
            </a:fld>
            <a:endParaRPr lang="de-DE"/>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14800" y="147056"/>
            <a:ext cx="4853940" cy="693420"/>
          </a:xfrm>
          <a:prstGeom prst="rect">
            <a:avLst/>
          </a:prstGeom>
        </p:spPr>
      </p:pic>
    </p:spTree>
    <p:extLst>
      <p:ext uri="{BB962C8B-B14F-4D97-AF65-F5344CB8AC3E}">
        <p14:creationId xmlns:p14="http://schemas.microsoft.com/office/powerpoint/2010/main" val="19983054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9"/>
          <p:cNvSpPr>
            <a:spLocks noGrp="1" noChangeArrowheads="1"/>
          </p:cNvSpPr>
          <p:nvPr>
            <p:ph type="sldNum" sz="quarter" idx="10"/>
          </p:nvPr>
        </p:nvSpPr>
        <p:spPr>
          <a:ln/>
        </p:spPr>
        <p:txBody>
          <a:bodyPr/>
          <a:lstStyle>
            <a:lvl1pPr>
              <a:defRPr/>
            </a:lvl1pPr>
          </a:lstStyle>
          <a:p>
            <a:endParaRPr lang="en-US"/>
          </a:p>
          <a:p>
            <a:fld id="{D9065A2C-780E-4F52-8633-DDACDBCAABB8}" type="slidenum">
              <a:rPr lang="de-DE"/>
              <a:pPr/>
              <a:t>‹#›</a:t>
            </a:fld>
            <a:endParaRPr lang="de-DE"/>
          </a:p>
        </p:txBody>
      </p:sp>
    </p:spTree>
    <p:extLst>
      <p:ext uri="{BB962C8B-B14F-4D97-AF65-F5344CB8AC3E}">
        <p14:creationId xmlns:p14="http://schemas.microsoft.com/office/powerpoint/2010/main" val="1283413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9"/>
          <p:cNvSpPr>
            <a:spLocks noGrp="1" noChangeArrowheads="1"/>
          </p:cNvSpPr>
          <p:nvPr>
            <p:ph type="sldNum" sz="quarter" idx="10"/>
          </p:nvPr>
        </p:nvSpPr>
        <p:spPr>
          <a:ln/>
        </p:spPr>
        <p:txBody>
          <a:bodyPr/>
          <a:lstStyle>
            <a:lvl1pPr>
              <a:defRPr/>
            </a:lvl1pPr>
          </a:lstStyle>
          <a:p>
            <a:endParaRPr lang="en-US"/>
          </a:p>
          <a:p>
            <a:fld id="{6174B122-EE95-468B-B9D0-50A0838147F9}" type="slidenum">
              <a:rPr lang="de-DE"/>
              <a:pPr/>
              <a:t>‹#›</a:t>
            </a:fld>
            <a:endParaRPr lang="de-DE"/>
          </a:p>
        </p:txBody>
      </p:sp>
    </p:spTree>
    <p:extLst>
      <p:ext uri="{BB962C8B-B14F-4D97-AF65-F5344CB8AC3E}">
        <p14:creationId xmlns:p14="http://schemas.microsoft.com/office/powerpoint/2010/main" val="271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9"/>
          <p:cNvSpPr>
            <a:spLocks noGrp="1" noChangeArrowheads="1"/>
          </p:cNvSpPr>
          <p:nvPr>
            <p:ph type="sldNum" sz="quarter" idx="10"/>
          </p:nvPr>
        </p:nvSpPr>
        <p:spPr>
          <a:ln/>
        </p:spPr>
        <p:txBody>
          <a:bodyPr/>
          <a:lstStyle>
            <a:lvl1pPr>
              <a:defRPr/>
            </a:lvl1pPr>
          </a:lstStyle>
          <a:p>
            <a:endParaRPr lang="en-US"/>
          </a:p>
          <a:p>
            <a:fld id="{F26E161F-068D-4902-88D9-6F45CFFEE988}" type="slidenum">
              <a:rPr lang="de-DE"/>
              <a:pPr/>
              <a:t>‹#›</a:t>
            </a:fld>
            <a:endParaRPr lang="de-DE"/>
          </a:p>
        </p:txBody>
      </p:sp>
    </p:spTree>
    <p:extLst>
      <p:ext uri="{BB962C8B-B14F-4D97-AF65-F5344CB8AC3E}">
        <p14:creationId xmlns:p14="http://schemas.microsoft.com/office/powerpoint/2010/main" val="1198327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12" descr="ETH.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7200" y="-30163"/>
            <a:ext cx="2743200" cy="838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3" descr="class.emf"/>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952875" y="228600"/>
            <a:ext cx="49625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4" descr="Copyright.emf"/>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13050" y="6459538"/>
            <a:ext cx="35179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userDrawn="1"/>
        </p:nvSpPr>
        <p:spPr>
          <a:xfrm>
            <a:off x="152400" y="6438900"/>
            <a:ext cx="1752600" cy="276225"/>
          </a:xfrm>
          <a:prstGeom prst="rect">
            <a:avLst/>
          </a:prstGeom>
          <a:noFill/>
        </p:spPr>
        <p:txBody>
          <a:bodyPr>
            <a:spAutoFit/>
          </a:bodyPr>
          <a:lstStyle/>
          <a:p>
            <a:pPr>
              <a:defRPr/>
            </a:pPr>
            <a:r>
              <a:rPr lang="en-US" sz="1200" dirty="0">
                <a:solidFill>
                  <a:srgbClr val="009900"/>
                </a:solidFill>
                <a:latin typeface="Arial" pitchFamily="34" charset="0"/>
                <a:cs typeface="Arial" pitchFamily="34" charset="0"/>
              </a:rPr>
              <a:t>October 11, 2012</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7" name="Slide Number Placeholder 2"/>
          <p:cNvSpPr>
            <a:spLocks noGrp="1"/>
          </p:cNvSpPr>
          <p:nvPr>
            <p:ph type="sldNum" sz="quarter" idx="10"/>
          </p:nvPr>
        </p:nvSpPr>
        <p:spPr/>
        <p:txBody>
          <a:bodyPr/>
          <a:lstStyle>
            <a:lvl1pPr>
              <a:defRPr/>
            </a:lvl1pPr>
          </a:lstStyle>
          <a:p>
            <a:endParaRPr lang="en-US"/>
          </a:p>
          <a:p>
            <a:fld id="{123DBD5C-78DB-49B9-A086-46C3E3443517}" type="slidenum">
              <a:rPr lang="de-DE"/>
              <a:pPr/>
              <a:t>‹#›</a:t>
            </a:fld>
            <a:endParaRPr lang="de-DE"/>
          </a:p>
        </p:txBody>
      </p:sp>
    </p:spTree>
    <p:extLst>
      <p:ext uri="{BB962C8B-B14F-4D97-AF65-F5344CB8AC3E}">
        <p14:creationId xmlns:p14="http://schemas.microsoft.com/office/powerpoint/2010/main" val="2207682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9"/>
          <p:cNvSpPr>
            <a:spLocks noGrp="1" noChangeArrowheads="1"/>
          </p:cNvSpPr>
          <p:nvPr>
            <p:ph type="sldNum" sz="quarter" idx="10"/>
          </p:nvPr>
        </p:nvSpPr>
        <p:spPr>
          <a:ln/>
        </p:spPr>
        <p:txBody>
          <a:bodyPr/>
          <a:lstStyle>
            <a:lvl1pPr>
              <a:defRPr/>
            </a:lvl1pPr>
          </a:lstStyle>
          <a:p>
            <a:endParaRPr lang="en-US"/>
          </a:p>
          <a:p>
            <a:fld id="{25661379-FFDE-47DA-8ADF-93B400ADE5A7}" type="slidenum">
              <a:rPr lang="de-DE"/>
              <a:pPr/>
              <a:t>‹#›</a:t>
            </a:fld>
            <a:endParaRPr lang="de-DE"/>
          </a:p>
        </p:txBody>
      </p:sp>
    </p:spTree>
    <p:extLst>
      <p:ext uri="{BB962C8B-B14F-4D97-AF65-F5344CB8AC3E}">
        <p14:creationId xmlns:p14="http://schemas.microsoft.com/office/powerpoint/2010/main" val="118911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9"/>
          <p:cNvSpPr>
            <a:spLocks noGrp="1" noChangeArrowheads="1"/>
          </p:cNvSpPr>
          <p:nvPr>
            <p:ph type="sldNum" sz="quarter" idx="10"/>
          </p:nvPr>
        </p:nvSpPr>
        <p:spPr>
          <a:ln/>
        </p:spPr>
        <p:txBody>
          <a:bodyPr/>
          <a:lstStyle>
            <a:lvl1pPr>
              <a:defRPr/>
            </a:lvl1pPr>
          </a:lstStyle>
          <a:p>
            <a:endParaRPr lang="en-US"/>
          </a:p>
          <a:p>
            <a:fld id="{A111C21C-5D19-4222-8564-DC3DB8EDF3B6}" type="slidenum">
              <a:rPr lang="de-DE"/>
              <a:pPr/>
              <a:t>‹#›</a:t>
            </a:fld>
            <a:endParaRPr lang="de-DE"/>
          </a:p>
        </p:txBody>
      </p:sp>
    </p:spTree>
    <p:extLst>
      <p:ext uri="{BB962C8B-B14F-4D97-AF65-F5344CB8AC3E}">
        <p14:creationId xmlns:p14="http://schemas.microsoft.com/office/powerpoint/2010/main" val="301047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9"/>
          <p:cNvSpPr>
            <a:spLocks noGrp="1" noChangeArrowheads="1"/>
          </p:cNvSpPr>
          <p:nvPr>
            <p:ph type="sldNum" sz="quarter" idx="10"/>
          </p:nvPr>
        </p:nvSpPr>
        <p:spPr>
          <a:ln/>
        </p:spPr>
        <p:txBody>
          <a:bodyPr/>
          <a:lstStyle>
            <a:lvl1pPr>
              <a:defRPr/>
            </a:lvl1pPr>
          </a:lstStyle>
          <a:p>
            <a:endParaRPr lang="en-US"/>
          </a:p>
          <a:p>
            <a:fld id="{BA13F980-15CC-461F-8502-565C8D14853F}" type="slidenum">
              <a:rPr lang="de-DE"/>
              <a:pPr/>
              <a:t>‹#›</a:t>
            </a:fld>
            <a:endParaRPr lang="de-DE"/>
          </a:p>
        </p:txBody>
      </p:sp>
    </p:spTree>
    <p:extLst>
      <p:ext uri="{BB962C8B-B14F-4D97-AF65-F5344CB8AC3E}">
        <p14:creationId xmlns:p14="http://schemas.microsoft.com/office/powerpoint/2010/main" val="313508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9"/>
          <p:cNvSpPr>
            <a:spLocks noGrp="1" noChangeArrowheads="1"/>
          </p:cNvSpPr>
          <p:nvPr>
            <p:ph type="sldNum" sz="quarter" idx="10"/>
          </p:nvPr>
        </p:nvSpPr>
        <p:spPr>
          <a:ln/>
        </p:spPr>
        <p:txBody>
          <a:bodyPr/>
          <a:lstStyle>
            <a:lvl1pPr>
              <a:defRPr/>
            </a:lvl1pPr>
          </a:lstStyle>
          <a:p>
            <a:endParaRPr lang="en-US"/>
          </a:p>
          <a:p>
            <a:fld id="{EC3D7CD1-EE44-4BC6-B5C5-2A8853FF3BD9}" type="slidenum">
              <a:rPr lang="de-DE"/>
              <a:pPr/>
              <a:t>‹#›</a:t>
            </a:fld>
            <a:endParaRPr lang="de-DE"/>
          </a:p>
        </p:txBody>
      </p:sp>
    </p:spTree>
    <p:extLst>
      <p:ext uri="{BB962C8B-B14F-4D97-AF65-F5344CB8AC3E}">
        <p14:creationId xmlns:p14="http://schemas.microsoft.com/office/powerpoint/2010/main" val="3435497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43000"/>
            <a:ext cx="2057400" cy="4983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43000"/>
            <a:ext cx="6019800" cy="49831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9"/>
          <p:cNvSpPr>
            <a:spLocks noGrp="1" noChangeArrowheads="1"/>
          </p:cNvSpPr>
          <p:nvPr>
            <p:ph type="sldNum" sz="quarter" idx="10"/>
          </p:nvPr>
        </p:nvSpPr>
        <p:spPr>
          <a:ln/>
        </p:spPr>
        <p:txBody>
          <a:bodyPr/>
          <a:lstStyle>
            <a:lvl1pPr>
              <a:defRPr/>
            </a:lvl1pPr>
          </a:lstStyle>
          <a:p>
            <a:endParaRPr lang="en-US"/>
          </a:p>
          <a:p>
            <a:fld id="{8F95B694-315B-4562-82AA-491E371E9AE8}" type="slidenum">
              <a:rPr lang="de-DE"/>
              <a:pPr/>
              <a:t>‹#›</a:t>
            </a:fld>
            <a:endParaRPr lang="de-DE"/>
          </a:p>
        </p:txBody>
      </p:sp>
    </p:spTree>
    <p:extLst>
      <p:ext uri="{BB962C8B-B14F-4D97-AF65-F5344CB8AC3E}">
        <p14:creationId xmlns:p14="http://schemas.microsoft.com/office/powerpoint/2010/main" val="431827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userDrawn="1"/>
        </p:nvSpPr>
        <p:spPr bwMode="auto">
          <a:xfrm>
            <a:off x="0" y="0"/>
            <a:ext cx="9144000" cy="6858000"/>
          </a:xfrm>
          <a:prstGeom prst="rect">
            <a:avLst/>
          </a:prstGeom>
          <a:gradFill rotWithShape="0">
            <a:gsLst>
              <a:gs pos="0">
                <a:srgbClr val="CDFFCD"/>
              </a:gs>
              <a:gs pos="100000">
                <a:schemeClr val="bg1"/>
              </a:gs>
            </a:gsLst>
            <a:path path="shape">
              <a:fillToRect l="50000" t="50000" r="50000" b="50000"/>
            </a:path>
          </a:gradFill>
          <a:ln w="9525">
            <a:noFill/>
            <a:miter lim="800000"/>
            <a:headEnd/>
            <a:tailEnd/>
          </a:ln>
          <a:effec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032" name="Rectangle 8"/>
          <p:cNvSpPr>
            <a:spLocks noChangeArrowheads="1"/>
          </p:cNvSpPr>
          <p:nvPr userDrawn="1"/>
        </p:nvSpPr>
        <p:spPr bwMode="auto">
          <a:xfrm>
            <a:off x="0" y="6324600"/>
            <a:ext cx="9144000" cy="609600"/>
          </a:xfrm>
          <a:prstGeom prst="rect">
            <a:avLst/>
          </a:prstGeom>
          <a:gradFill rotWithShape="0">
            <a:gsLst>
              <a:gs pos="0">
                <a:schemeClr val="bg1"/>
              </a:gs>
              <a:gs pos="100000">
                <a:srgbClr val="CDFFCD"/>
              </a:gs>
            </a:gsLst>
            <a:lin ang="5400000" scaled="1"/>
          </a:gradFill>
          <a:ln w="9525">
            <a:noFill/>
            <a:miter lim="800000"/>
            <a:headEnd/>
            <a:tailEnd/>
          </a:ln>
          <a:effec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033" name="Rectangle 9"/>
          <p:cNvSpPr>
            <a:spLocks noChangeArrowheads="1"/>
          </p:cNvSpPr>
          <p:nvPr userDrawn="1"/>
        </p:nvSpPr>
        <p:spPr bwMode="auto">
          <a:xfrm>
            <a:off x="0" y="0"/>
            <a:ext cx="9144000" cy="990600"/>
          </a:xfrm>
          <a:prstGeom prst="rect">
            <a:avLst/>
          </a:prstGeom>
          <a:gradFill rotWithShape="0">
            <a:gsLst>
              <a:gs pos="0">
                <a:srgbClr val="CDFFCD"/>
              </a:gs>
              <a:gs pos="100000">
                <a:srgbClr val="FDFFFF"/>
              </a:gs>
            </a:gsLst>
            <a:lin ang="5400000" scaled="1"/>
          </a:gradFill>
          <a:ln w="9525">
            <a:noFill/>
            <a:miter lim="800000"/>
            <a:headEnd/>
            <a:tailEnd/>
          </a:ln>
          <a:effec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029" name="Rectangle 10"/>
          <p:cNvSpPr>
            <a:spLocks noGrp="1" noChangeArrowheads="1"/>
          </p:cNvSpPr>
          <p:nvPr>
            <p:ph type="title"/>
          </p:nvPr>
        </p:nvSpPr>
        <p:spPr bwMode="auto">
          <a:xfrm>
            <a:off x="685800" y="114300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smtClean="0"/>
              <a:t/>
            </a:r>
            <a:br>
              <a:rPr lang="de-DE" smtClean="0"/>
            </a:br>
            <a:r>
              <a:rPr lang="de-DE" smtClean="0"/>
              <a:t/>
            </a:r>
            <a:br>
              <a:rPr lang="de-DE" smtClean="0"/>
            </a:br>
            <a:r>
              <a:rPr lang="de-DE" smtClean="0"/>
              <a:t/>
            </a:r>
            <a:br>
              <a:rPr lang="de-DE" smtClean="0"/>
            </a:br>
            <a:r>
              <a:rPr lang="de-DE" smtClean="0"/>
              <a:t/>
            </a:r>
            <a:br>
              <a:rPr lang="de-DE" smtClean="0"/>
            </a:br>
            <a:endParaRPr lang="de-DE" smtClean="0"/>
          </a:p>
        </p:txBody>
      </p:sp>
      <p:sp>
        <p:nvSpPr>
          <p:cNvPr id="1038" name="Line 14"/>
          <p:cNvSpPr>
            <a:spLocks noChangeShapeType="1"/>
          </p:cNvSpPr>
          <p:nvPr userDrawn="1"/>
        </p:nvSpPr>
        <p:spPr bwMode="auto">
          <a:xfrm>
            <a:off x="0" y="990600"/>
            <a:ext cx="9144000" cy="0"/>
          </a:xfrm>
          <a:prstGeom prst="line">
            <a:avLst/>
          </a:prstGeom>
          <a:noFill/>
          <a:ln w="9525">
            <a:solidFill>
              <a:schemeClr val="tx1"/>
            </a:solidFill>
            <a:round/>
            <a:headEnd/>
            <a:tailEnd/>
          </a:ln>
          <a:effectLst/>
        </p:spPr>
        <p:txBody>
          <a:bodyPr/>
          <a:lstStyle/>
          <a:p>
            <a:pPr>
              <a:defRPr/>
            </a:pPr>
            <a:endParaRPr lang="en-US"/>
          </a:p>
        </p:txBody>
      </p:sp>
      <p:sp>
        <p:nvSpPr>
          <p:cNvPr id="1043" name="Line 19"/>
          <p:cNvSpPr>
            <a:spLocks noChangeShapeType="1"/>
          </p:cNvSpPr>
          <p:nvPr userDrawn="1"/>
        </p:nvSpPr>
        <p:spPr bwMode="auto">
          <a:xfrm>
            <a:off x="0" y="6324600"/>
            <a:ext cx="9144000" cy="0"/>
          </a:xfrm>
          <a:prstGeom prst="line">
            <a:avLst/>
          </a:prstGeom>
          <a:noFill/>
          <a:ln w="9525">
            <a:solidFill>
              <a:schemeClr val="tx1"/>
            </a:solidFill>
            <a:round/>
            <a:headEnd/>
            <a:tailEnd/>
          </a:ln>
          <a:effectLst/>
        </p:spPr>
        <p:txBody>
          <a:bodyPr/>
          <a:lstStyle/>
          <a:p>
            <a:pPr>
              <a:defRPr/>
            </a:pPr>
            <a:endParaRPr lang="en-US"/>
          </a:p>
        </p:txBody>
      </p:sp>
      <p:sp>
        <p:nvSpPr>
          <p:cNvPr id="1054" name="Line 30"/>
          <p:cNvSpPr>
            <a:spLocks noChangeShapeType="1"/>
          </p:cNvSpPr>
          <p:nvPr userDrawn="1"/>
        </p:nvSpPr>
        <p:spPr bwMode="auto">
          <a:xfrm>
            <a:off x="685800" y="6324600"/>
            <a:ext cx="7772400" cy="0"/>
          </a:xfrm>
          <a:prstGeom prst="line">
            <a:avLst/>
          </a:prstGeom>
          <a:noFill/>
          <a:ln w="9525">
            <a:solidFill>
              <a:schemeClr val="tx1"/>
            </a:solidFill>
            <a:round/>
            <a:headEnd/>
            <a:tailEnd/>
          </a:ln>
          <a:effectLst/>
        </p:spPr>
        <p:txBody>
          <a:bodyPr/>
          <a:lstStyle/>
          <a:p>
            <a:pPr>
              <a:defRPr/>
            </a:pPr>
            <a:endParaRPr lang="en-US"/>
          </a:p>
        </p:txBody>
      </p:sp>
      <p:sp>
        <p:nvSpPr>
          <p:cNvPr id="1053" name="Rectangle 29"/>
          <p:cNvSpPr>
            <a:spLocks noGrp="1" noChangeArrowheads="1"/>
          </p:cNvSpPr>
          <p:nvPr>
            <p:ph type="sldNum" sz="quarter" idx="4"/>
          </p:nvPr>
        </p:nvSpPr>
        <p:spPr bwMode="auto">
          <a:xfrm>
            <a:off x="7239000" y="63246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endParaRPr lang="en-US"/>
          </a:p>
          <a:p>
            <a:fld id="{1E9F56E3-5C2F-4BD5-A566-1D4BD444620F}" type="slidenum">
              <a:rPr lang="de-DE"/>
              <a:pPr/>
              <a:t>‹#›</a:t>
            </a:fld>
            <a:endParaRPr lang="de-DE"/>
          </a:p>
        </p:txBody>
      </p:sp>
      <p:sp>
        <p:nvSpPr>
          <p:cNvPr id="1059" name="Rectangle 35">
            <a:hlinkClick r:id="" action="ppaction://hlinkshowjump?jump=firstslide"/>
          </p:cNvPr>
          <p:cNvSpPr>
            <a:spLocks noChangeArrowheads="1"/>
          </p:cNvSpPr>
          <p:nvPr userDrawn="1"/>
        </p:nvSpPr>
        <p:spPr bwMode="auto">
          <a:xfrm>
            <a:off x="6858000" y="6438900"/>
            <a:ext cx="1600200" cy="419100"/>
          </a:xfrm>
          <a:prstGeom prst="rect">
            <a:avLst/>
          </a:prstGeom>
          <a:noFill/>
          <a:ln w="9525">
            <a:noFill/>
            <a:miter lim="800000"/>
            <a:headEnd/>
            <a:tailEnd/>
          </a:ln>
          <a:effectLst/>
        </p:spPr>
        <p:txBody>
          <a:bodyPr lIns="92075" tIns="46038" rIns="92075" bIns="46038"/>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20000"/>
              </a:spcBef>
            </a:pPr>
            <a:r>
              <a:rPr kumimoji="1" lang="en-US" sz="1200">
                <a:solidFill>
                  <a:schemeClr val="folHlink"/>
                </a:solidFill>
                <a:latin typeface="Arial" panose="020B0604020202020204" pitchFamily="34" charset="0"/>
              </a:rPr>
              <a:t>Start Presentation</a:t>
            </a:r>
            <a:endParaRPr kumimoji="1" lang="en-US" sz="1200">
              <a:solidFill>
                <a:schemeClr val="folHlink"/>
              </a:solidFill>
              <a:latin typeface="Arial" panose="020B0604020202020204" pitchFamily="34" charset="0"/>
              <a:hlinkClick r:id="" action="ppaction://hlinkshowjump?jump=firstslide"/>
            </a:endParaRPr>
          </a:p>
        </p:txBody>
      </p:sp>
      <p:sp>
        <p:nvSpPr>
          <p:cNvPr id="1060" name="AutoShape 36">
            <a:hlinkClick r:id="" action="ppaction://hlinkshowjump?jump=previousslide"/>
          </p:cNvPr>
          <p:cNvSpPr>
            <a:spLocks noChangeArrowheads="1"/>
          </p:cNvSpPr>
          <p:nvPr userDrawn="1"/>
        </p:nvSpPr>
        <p:spPr bwMode="auto">
          <a:xfrm>
            <a:off x="8502650" y="6494463"/>
            <a:ext cx="193675" cy="227012"/>
          </a:xfrm>
          <a:prstGeom prst="leftArrow">
            <a:avLst>
              <a:gd name="adj1" fmla="val 50000"/>
              <a:gd name="adj2" fmla="val 63796"/>
            </a:avLst>
          </a:prstGeom>
          <a:solidFill>
            <a:schemeClr val="bg1"/>
          </a:solidFill>
          <a:ln w="12700" cap="sq">
            <a:solidFill>
              <a:schemeClr val="folHlink"/>
            </a:solidFill>
            <a:miter lim="800000"/>
            <a:headEnd/>
            <a:tailEnd/>
          </a:ln>
          <a:effec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061" name="AutoShape 37">
            <a:hlinkClick r:id="" action="ppaction://hlinkshowjump?jump=nextslide"/>
          </p:cNvPr>
          <p:cNvSpPr>
            <a:spLocks noChangeArrowheads="1"/>
          </p:cNvSpPr>
          <p:nvPr userDrawn="1"/>
        </p:nvSpPr>
        <p:spPr bwMode="auto">
          <a:xfrm>
            <a:off x="8731250" y="6496050"/>
            <a:ext cx="193675" cy="227013"/>
          </a:xfrm>
          <a:prstGeom prst="rightArrow">
            <a:avLst>
              <a:gd name="adj1" fmla="val 50000"/>
              <a:gd name="adj2" fmla="val 63806"/>
            </a:avLst>
          </a:prstGeom>
          <a:solidFill>
            <a:schemeClr val="bg1"/>
          </a:solidFill>
          <a:ln w="12700" cap="sq">
            <a:solidFill>
              <a:schemeClr val="folHlink"/>
            </a:solidFill>
            <a:miter lim="800000"/>
            <a:headEnd/>
            <a:tailEnd/>
          </a:ln>
          <a:effec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Tree>
  </p:cSld>
  <p:clrMap bg1="lt1" tx1="dk1" bg2="lt2" tx2="dk2" accent1="accent1" accent2="accent2" accent3="accent3" accent4="accent4" accent5="accent5" accent6="accent6" hlink="hlink" folHlink="folHlink"/>
  <p:sldLayoutIdLst>
    <p:sldLayoutId id="2147483727" r:id="rId1"/>
    <p:sldLayoutId id="2147483736" r:id="rId2"/>
    <p:sldLayoutId id="2147483728" r:id="rId3"/>
    <p:sldLayoutId id="2147483729" r:id="rId4"/>
    <p:sldLayoutId id="2147483730" r:id="rId5"/>
    <p:sldLayoutId id="2147483737" r:id="rId6"/>
    <p:sldLayoutId id="2147483731" r:id="rId7"/>
    <p:sldLayoutId id="2147483732" r:id="rId8"/>
    <p:sldLayoutId id="2147483733" r:id="rId9"/>
    <p:sldLayoutId id="2147483734" r:id="rId10"/>
    <p:sldLayoutId id="2147483735" r:id="rId11"/>
  </p:sldLayoutIdLst>
  <p:txStyles>
    <p:titleStyle>
      <a:lvl1pPr algn="ctr" rtl="0" eaLnBrk="0" fontAlgn="base" hangingPunct="0">
        <a:spcBef>
          <a:spcPct val="0"/>
        </a:spcBef>
        <a:spcAft>
          <a:spcPct val="0"/>
        </a:spcAft>
        <a:defRPr sz="3600" u="sng">
          <a:solidFill>
            <a:schemeClr val="tx2"/>
          </a:solidFill>
          <a:latin typeface="+mj-lt"/>
          <a:ea typeface="+mj-ea"/>
          <a:cs typeface="+mj-cs"/>
        </a:defRPr>
      </a:lvl1pPr>
      <a:lvl2pPr algn="ctr" rtl="0" eaLnBrk="0" fontAlgn="base" hangingPunct="0">
        <a:spcBef>
          <a:spcPct val="0"/>
        </a:spcBef>
        <a:spcAft>
          <a:spcPct val="0"/>
        </a:spcAft>
        <a:defRPr sz="3600" u="sng">
          <a:solidFill>
            <a:schemeClr val="tx2"/>
          </a:solidFill>
          <a:latin typeface="Times New Roman" pitchFamily="18" charset="0"/>
        </a:defRPr>
      </a:lvl2pPr>
      <a:lvl3pPr algn="ctr" rtl="0" eaLnBrk="0" fontAlgn="base" hangingPunct="0">
        <a:spcBef>
          <a:spcPct val="0"/>
        </a:spcBef>
        <a:spcAft>
          <a:spcPct val="0"/>
        </a:spcAft>
        <a:defRPr sz="3600" u="sng">
          <a:solidFill>
            <a:schemeClr val="tx2"/>
          </a:solidFill>
          <a:latin typeface="Times New Roman" pitchFamily="18" charset="0"/>
        </a:defRPr>
      </a:lvl3pPr>
      <a:lvl4pPr algn="ctr" rtl="0" eaLnBrk="0" fontAlgn="base" hangingPunct="0">
        <a:spcBef>
          <a:spcPct val="0"/>
        </a:spcBef>
        <a:spcAft>
          <a:spcPct val="0"/>
        </a:spcAft>
        <a:defRPr sz="3600" u="sng">
          <a:solidFill>
            <a:schemeClr val="tx2"/>
          </a:solidFill>
          <a:latin typeface="Times New Roman" pitchFamily="18" charset="0"/>
        </a:defRPr>
      </a:lvl4pPr>
      <a:lvl5pPr algn="ctr" rtl="0" eaLnBrk="0" fontAlgn="base" hangingPunct="0">
        <a:spcBef>
          <a:spcPct val="0"/>
        </a:spcBef>
        <a:spcAft>
          <a:spcPct val="0"/>
        </a:spcAft>
        <a:defRPr sz="3600" u="sng">
          <a:solidFill>
            <a:schemeClr val="tx2"/>
          </a:solidFill>
          <a:latin typeface="Times New Roman" pitchFamily="18" charset="0"/>
        </a:defRPr>
      </a:lvl5pPr>
      <a:lvl6pPr marL="457200" algn="ctr" rtl="0" fontAlgn="base">
        <a:spcBef>
          <a:spcPct val="0"/>
        </a:spcBef>
        <a:spcAft>
          <a:spcPct val="0"/>
        </a:spcAft>
        <a:defRPr sz="3600" u="sng">
          <a:solidFill>
            <a:schemeClr val="tx2"/>
          </a:solidFill>
          <a:latin typeface="Times New Roman" pitchFamily="18" charset="0"/>
        </a:defRPr>
      </a:lvl6pPr>
      <a:lvl7pPr marL="914400" algn="ctr" rtl="0" fontAlgn="base">
        <a:spcBef>
          <a:spcPct val="0"/>
        </a:spcBef>
        <a:spcAft>
          <a:spcPct val="0"/>
        </a:spcAft>
        <a:defRPr sz="3600" u="sng">
          <a:solidFill>
            <a:schemeClr val="tx2"/>
          </a:solidFill>
          <a:latin typeface="Times New Roman" pitchFamily="18" charset="0"/>
        </a:defRPr>
      </a:lvl7pPr>
      <a:lvl8pPr marL="1371600" algn="ctr" rtl="0" fontAlgn="base">
        <a:spcBef>
          <a:spcPct val="0"/>
        </a:spcBef>
        <a:spcAft>
          <a:spcPct val="0"/>
        </a:spcAft>
        <a:defRPr sz="3600" u="sng">
          <a:solidFill>
            <a:schemeClr val="tx2"/>
          </a:solidFill>
          <a:latin typeface="Times New Roman" pitchFamily="18" charset="0"/>
        </a:defRPr>
      </a:lvl8pPr>
      <a:lvl9pPr marL="1828800" algn="ctr" rtl="0" fontAlgn="base">
        <a:spcBef>
          <a:spcPct val="0"/>
        </a:spcBef>
        <a:spcAft>
          <a:spcPct val="0"/>
        </a:spcAft>
        <a:defRPr sz="3600" u="sng">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1524000"/>
            <a:ext cx="7772400" cy="1905000"/>
          </a:xfrm>
        </p:spPr>
        <p:txBody>
          <a:bodyPr/>
          <a:lstStyle/>
          <a:p>
            <a:pPr eaLnBrk="1" hangingPunct="1"/>
            <a:r>
              <a:rPr lang="en-US" b="1" u="none" dirty="0" smtClean="0">
                <a:solidFill>
                  <a:srgbClr val="800000"/>
                </a:solidFill>
                <a:latin typeface="Arial Black" panose="020B0A04020102020204" pitchFamily="34" charset="0"/>
              </a:rPr>
              <a:t>On the Importance of</a:t>
            </a:r>
            <a:br>
              <a:rPr lang="en-US" b="1" u="none" dirty="0" smtClean="0">
                <a:solidFill>
                  <a:srgbClr val="800000"/>
                </a:solidFill>
                <a:latin typeface="Arial Black" panose="020B0A04020102020204" pitchFamily="34" charset="0"/>
              </a:rPr>
            </a:br>
            <a:r>
              <a:rPr lang="en-US" b="1" u="none" dirty="0" smtClean="0">
                <a:solidFill>
                  <a:srgbClr val="800000"/>
                </a:solidFill>
                <a:latin typeface="Arial Black" panose="020B0A04020102020204" pitchFamily="34" charset="0"/>
              </a:rPr>
              <a:t>Quantized State Systems</a:t>
            </a:r>
            <a:br>
              <a:rPr lang="en-US" b="1" u="none" dirty="0" smtClean="0">
                <a:solidFill>
                  <a:srgbClr val="800000"/>
                </a:solidFill>
                <a:latin typeface="Arial Black" panose="020B0A04020102020204" pitchFamily="34" charset="0"/>
              </a:rPr>
            </a:br>
            <a:r>
              <a:rPr lang="en-US" b="1" u="none" dirty="0" smtClean="0">
                <a:solidFill>
                  <a:srgbClr val="800000"/>
                </a:solidFill>
                <a:latin typeface="Arial Black" panose="020B0A04020102020204" pitchFamily="34" charset="0"/>
              </a:rPr>
              <a:t>in Applied Mathematics</a:t>
            </a:r>
          </a:p>
        </p:txBody>
      </p:sp>
      <p:sp>
        <p:nvSpPr>
          <p:cNvPr id="5" name="Rectangle 2"/>
          <p:cNvSpPr txBox="1">
            <a:spLocks noChangeArrowheads="1"/>
          </p:cNvSpPr>
          <p:nvPr/>
        </p:nvSpPr>
        <p:spPr bwMode="auto">
          <a:xfrm>
            <a:off x="838200" y="3810000"/>
            <a:ext cx="77724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600" u="sng">
                <a:solidFill>
                  <a:schemeClr val="tx2"/>
                </a:solidFill>
                <a:latin typeface="+mj-lt"/>
                <a:ea typeface="+mj-ea"/>
                <a:cs typeface="+mj-cs"/>
              </a:defRPr>
            </a:lvl1pPr>
            <a:lvl2pPr algn="ctr" rtl="0" eaLnBrk="0" fontAlgn="base" hangingPunct="0">
              <a:spcBef>
                <a:spcPct val="0"/>
              </a:spcBef>
              <a:spcAft>
                <a:spcPct val="0"/>
              </a:spcAft>
              <a:defRPr sz="3600" u="sng">
                <a:solidFill>
                  <a:schemeClr val="tx2"/>
                </a:solidFill>
                <a:latin typeface="Times New Roman" pitchFamily="18" charset="0"/>
              </a:defRPr>
            </a:lvl2pPr>
            <a:lvl3pPr algn="ctr" rtl="0" eaLnBrk="0" fontAlgn="base" hangingPunct="0">
              <a:spcBef>
                <a:spcPct val="0"/>
              </a:spcBef>
              <a:spcAft>
                <a:spcPct val="0"/>
              </a:spcAft>
              <a:defRPr sz="3600" u="sng">
                <a:solidFill>
                  <a:schemeClr val="tx2"/>
                </a:solidFill>
                <a:latin typeface="Times New Roman" pitchFamily="18" charset="0"/>
              </a:defRPr>
            </a:lvl3pPr>
            <a:lvl4pPr algn="ctr" rtl="0" eaLnBrk="0" fontAlgn="base" hangingPunct="0">
              <a:spcBef>
                <a:spcPct val="0"/>
              </a:spcBef>
              <a:spcAft>
                <a:spcPct val="0"/>
              </a:spcAft>
              <a:defRPr sz="3600" u="sng">
                <a:solidFill>
                  <a:schemeClr val="tx2"/>
                </a:solidFill>
                <a:latin typeface="Times New Roman" pitchFamily="18" charset="0"/>
              </a:defRPr>
            </a:lvl4pPr>
            <a:lvl5pPr algn="ctr" rtl="0" eaLnBrk="0" fontAlgn="base" hangingPunct="0">
              <a:spcBef>
                <a:spcPct val="0"/>
              </a:spcBef>
              <a:spcAft>
                <a:spcPct val="0"/>
              </a:spcAft>
              <a:defRPr sz="3600" u="sng">
                <a:solidFill>
                  <a:schemeClr val="tx2"/>
                </a:solidFill>
                <a:latin typeface="Times New Roman" pitchFamily="18" charset="0"/>
              </a:defRPr>
            </a:lvl5pPr>
            <a:lvl6pPr marL="457200" algn="ctr" rtl="0" fontAlgn="base">
              <a:spcBef>
                <a:spcPct val="0"/>
              </a:spcBef>
              <a:spcAft>
                <a:spcPct val="0"/>
              </a:spcAft>
              <a:defRPr sz="3600" u="sng">
                <a:solidFill>
                  <a:schemeClr val="tx2"/>
                </a:solidFill>
                <a:latin typeface="Times New Roman" pitchFamily="18" charset="0"/>
              </a:defRPr>
            </a:lvl6pPr>
            <a:lvl7pPr marL="914400" algn="ctr" rtl="0" fontAlgn="base">
              <a:spcBef>
                <a:spcPct val="0"/>
              </a:spcBef>
              <a:spcAft>
                <a:spcPct val="0"/>
              </a:spcAft>
              <a:defRPr sz="3600" u="sng">
                <a:solidFill>
                  <a:schemeClr val="tx2"/>
                </a:solidFill>
                <a:latin typeface="Times New Roman" pitchFamily="18" charset="0"/>
              </a:defRPr>
            </a:lvl7pPr>
            <a:lvl8pPr marL="1371600" algn="ctr" rtl="0" fontAlgn="base">
              <a:spcBef>
                <a:spcPct val="0"/>
              </a:spcBef>
              <a:spcAft>
                <a:spcPct val="0"/>
              </a:spcAft>
              <a:defRPr sz="3600" u="sng">
                <a:solidFill>
                  <a:schemeClr val="tx2"/>
                </a:solidFill>
                <a:latin typeface="Times New Roman" pitchFamily="18" charset="0"/>
              </a:defRPr>
            </a:lvl8pPr>
            <a:lvl9pPr marL="1828800" algn="ctr" rtl="0" fontAlgn="base">
              <a:spcBef>
                <a:spcPct val="0"/>
              </a:spcBef>
              <a:spcAft>
                <a:spcPct val="0"/>
              </a:spcAft>
              <a:defRPr sz="3600" u="sng">
                <a:solidFill>
                  <a:schemeClr val="tx2"/>
                </a:solidFill>
                <a:latin typeface="Times New Roman" pitchFamily="18" charset="0"/>
              </a:defRPr>
            </a:lvl9pPr>
          </a:lstStyle>
          <a:p>
            <a:pPr eaLnBrk="1" hangingPunct="1"/>
            <a:r>
              <a:rPr lang="en-US" sz="2400" b="1" u="none" kern="0" dirty="0" smtClean="0">
                <a:solidFill>
                  <a:schemeClr val="tx1"/>
                </a:solidFill>
                <a:latin typeface="Arial" panose="020B0604020202020204" pitchFamily="34" charset="0"/>
                <a:cs typeface="Arial" panose="020B0604020202020204" pitchFamily="34" charset="0"/>
              </a:rPr>
              <a:t>Fran</a:t>
            </a:r>
            <a:r>
              <a:rPr lang="es-ES_tradnl" sz="2400" b="1" u="none" kern="0" dirty="0" err="1" smtClean="0">
                <a:solidFill>
                  <a:schemeClr val="tx1"/>
                </a:solidFill>
                <a:latin typeface="Arial" panose="020B0604020202020204" pitchFamily="34" charset="0"/>
                <a:cs typeface="Arial" panose="020B0604020202020204" pitchFamily="34" charset="0"/>
              </a:rPr>
              <a:t>çois</a:t>
            </a:r>
            <a:r>
              <a:rPr lang="es-ES_tradnl" sz="2400" b="1" u="none" kern="0" dirty="0" smtClean="0">
                <a:solidFill>
                  <a:schemeClr val="tx1"/>
                </a:solidFill>
                <a:latin typeface="Arial" panose="020B0604020202020204" pitchFamily="34" charset="0"/>
                <a:cs typeface="Arial" panose="020B0604020202020204" pitchFamily="34" charset="0"/>
              </a:rPr>
              <a:t> E. Cellier</a:t>
            </a:r>
            <a:r>
              <a:rPr lang="en-US" sz="2400" b="1" u="none" kern="0" dirty="0" smtClean="0">
                <a:solidFill>
                  <a:schemeClr val="tx1"/>
                </a:solidFill>
                <a:latin typeface="Arial" panose="020B0604020202020204" pitchFamily="34" charset="0"/>
                <a:cs typeface="Arial" panose="020B0604020202020204" pitchFamily="34" charset="0"/>
              </a:rPr>
              <a:t/>
            </a:r>
            <a:br>
              <a:rPr lang="en-US" sz="2400" b="1" u="none" kern="0" dirty="0" smtClean="0">
                <a:solidFill>
                  <a:schemeClr val="tx1"/>
                </a:solidFill>
                <a:latin typeface="Arial" panose="020B0604020202020204" pitchFamily="34" charset="0"/>
                <a:cs typeface="Arial" panose="020B0604020202020204" pitchFamily="34" charset="0"/>
              </a:rPr>
            </a:br>
            <a:r>
              <a:rPr lang="en-US" sz="2400" b="1" u="none" kern="0" dirty="0" smtClean="0">
                <a:solidFill>
                  <a:schemeClr val="tx1"/>
                </a:solidFill>
                <a:latin typeface="Arial" panose="020B0604020202020204" pitchFamily="34" charset="0"/>
                <a:cs typeface="Arial" panose="020B0604020202020204" pitchFamily="34" charset="0"/>
              </a:rPr>
              <a:t>Computer Science Department</a:t>
            </a:r>
            <a:br>
              <a:rPr lang="en-US" sz="2400" b="1" u="none" kern="0" dirty="0" smtClean="0">
                <a:solidFill>
                  <a:schemeClr val="tx1"/>
                </a:solidFill>
                <a:latin typeface="Arial" panose="020B0604020202020204" pitchFamily="34" charset="0"/>
                <a:cs typeface="Arial" panose="020B0604020202020204" pitchFamily="34" charset="0"/>
              </a:rPr>
            </a:br>
            <a:r>
              <a:rPr lang="en-US" sz="2400" b="1" u="none" kern="0" dirty="0" smtClean="0">
                <a:solidFill>
                  <a:schemeClr val="tx1"/>
                </a:solidFill>
                <a:latin typeface="Arial" panose="020B0604020202020204" pitchFamily="34" charset="0"/>
                <a:cs typeface="Arial" panose="020B0604020202020204" pitchFamily="34" charset="0"/>
              </a:rPr>
              <a:t>ETH Zurich</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1143000"/>
            <a:ext cx="8458200" cy="609600"/>
          </a:xfrm>
        </p:spPr>
        <p:txBody>
          <a:bodyPr/>
          <a:lstStyle/>
          <a:p>
            <a:pPr eaLnBrk="1" hangingPunct="1"/>
            <a:r>
              <a:rPr lang="en-US" b="1" u="none" dirty="0" smtClean="0"/>
              <a:t>History of Physical System Simulation I</a:t>
            </a:r>
          </a:p>
        </p:txBody>
      </p:sp>
      <p:sp>
        <p:nvSpPr>
          <p:cNvPr id="39939" name="Rectangle 3"/>
          <p:cNvSpPr>
            <a:spLocks noGrp="1" noChangeArrowheads="1"/>
          </p:cNvSpPr>
          <p:nvPr>
            <p:ph type="body" idx="1"/>
          </p:nvPr>
        </p:nvSpPr>
        <p:spPr bwMode="auto">
          <a:xfrm>
            <a:off x="685800" y="2057400"/>
            <a:ext cx="7924800" cy="403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sz="2400" dirty="0" smtClean="0"/>
              <a:t>In the early days of digital physical system simulation (1955-1990), simulation software, such as </a:t>
            </a:r>
            <a:r>
              <a:rPr lang="en-US" sz="2400" b="1" i="1" dirty="0" smtClean="0">
                <a:solidFill>
                  <a:srgbClr val="0070C0"/>
                </a:solidFill>
              </a:rPr>
              <a:t>ACSL</a:t>
            </a:r>
            <a:r>
              <a:rPr lang="en-US" sz="2400" dirty="0" smtClean="0"/>
              <a:t>, employed mostly explicit ODE solvers as their default algorithms.</a:t>
            </a:r>
          </a:p>
          <a:p>
            <a:pPr algn="just" eaLnBrk="1" hangingPunct="1"/>
            <a:r>
              <a:rPr lang="en-US" sz="2400" dirty="0" smtClean="0"/>
              <a:t>These allowed for a clean separation between model and solver equations.</a:t>
            </a:r>
          </a:p>
          <a:p>
            <a:pPr algn="just" eaLnBrk="1" hangingPunct="1"/>
            <a:r>
              <a:rPr lang="en-US" sz="2400" dirty="0" smtClean="0"/>
              <a:t>Models to be simulated were usually of low order; they were therefore rarely stiff, and a </a:t>
            </a:r>
            <a:r>
              <a:rPr lang="en-US" sz="2400" b="1" i="1" dirty="0" smtClean="0">
                <a:solidFill>
                  <a:srgbClr val="0070C0"/>
                </a:solidFill>
              </a:rPr>
              <a:t>forth-order </a:t>
            </a:r>
            <a:r>
              <a:rPr lang="en-US" sz="2400" b="1" i="1" dirty="0" err="1" smtClean="0">
                <a:solidFill>
                  <a:srgbClr val="0070C0"/>
                </a:solidFill>
              </a:rPr>
              <a:t>Runge-Kutta</a:t>
            </a:r>
            <a:r>
              <a:rPr lang="en-US" sz="2400" b="1" i="1" dirty="0" smtClean="0">
                <a:solidFill>
                  <a:srgbClr val="0070C0"/>
                </a:solidFill>
              </a:rPr>
              <a:t> algorithm</a:t>
            </a:r>
            <a:r>
              <a:rPr lang="en-US" sz="2400" dirty="0" smtClean="0"/>
              <a:t> was appropriate for most applications.</a:t>
            </a:r>
          </a:p>
          <a:p>
            <a:pPr algn="just" eaLnBrk="1" hangingPunct="1"/>
            <a:r>
              <a:rPr lang="en-US" sz="2400" dirty="0" smtClean="0"/>
              <a:t>In case a model turned out to be stiff nevertheless, a stiff system solver was offered as an alternative.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dissolve">
                                      <p:cBhvr>
                                        <p:cTn id="12" dur="500"/>
                                        <p:tgtEl>
                                          <p:spTgt spid="399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Effect transition="in" filter="dissolve">
                                      <p:cBhvr>
                                        <p:cTn id="17" dur="500"/>
                                        <p:tgtEl>
                                          <p:spTgt spid="399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39">
                                            <p:txEl>
                                              <p:pRg st="3" end="3"/>
                                            </p:txEl>
                                          </p:spTgt>
                                        </p:tgtEl>
                                        <p:attrNameLst>
                                          <p:attrName>style.visibility</p:attrName>
                                        </p:attrNameLst>
                                      </p:cBhvr>
                                      <p:to>
                                        <p:strVal val="visible"/>
                                      </p:to>
                                    </p:set>
                                    <p:animEffect transition="in" filter="dissolve">
                                      <p:cBhvr>
                                        <p:cTn id="22" dur="500"/>
                                        <p:tgtEl>
                                          <p:spTgt spid="399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1143000"/>
            <a:ext cx="8458200" cy="609600"/>
          </a:xfrm>
        </p:spPr>
        <p:txBody>
          <a:bodyPr/>
          <a:lstStyle/>
          <a:p>
            <a:pPr eaLnBrk="1" hangingPunct="1"/>
            <a:r>
              <a:rPr lang="en-US" b="1" u="none" dirty="0" smtClean="0"/>
              <a:t>The Importance of Higher Order Solvers</a:t>
            </a:r>
          </a:p>
        </p:txBody>
      </p:sp>
      <p:sp>
        <p:nvSpPr>
          <p:cNvPr id="39939" name="Rectangle 3"/>
          <p:cNvSpPr>
            <a:spLocks noGrp="1" noChangeArrowheads="1"/>
          </p:cNvSpPr>
          <p:nvPr>
            <p:ph type="body" idx="1"/>
          </p:nvPr>
        </p:nvSpPr>
        <p:spPr bwMode="auto">
          <a:xfrm>
            <a:off x="4343400" y="1981200"/>
            <a:ext cx="4267200" cy="426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sz="2400" dirty="0" smtClean="0"/>
              <a:t>To achieve high accuracy, low-order algorithms turn out to be very expensive.</a:t>
            </a:r>
          </a:p>
          <a:p>
            <a:pPr algn="just" eaLnBrk="1" hangingPunct="1"/>
            <a:r>
              <a:rPr lang="en-US" sz="2400" dirty="0" smtClean="0"/>
              <a:t>As a rule of thumb, in order to achieve </a:t>
            </a:r>
            <a:r>
              <a:rPr lang="en-US" sz="2400" i="1" dirty="0" smtClean="0">
                <a:solidFill>
                  <a:srgbClr val="0070C0"/>
                </a:solidFill>
              </a:rPr>
              <a:t>n</a:t>
            </a:r>
            <a:r>
              <a:rPr lang="en-US" sz="2400" dirty="0" smtClean="0"/>
              <a:t> digits of accuracy, an </a:t>
            </a:r>
            <a:r>
              <a:rPr lang="en-US" sz="2400" i="1" dirty="0" smtClean="0">
                <a:solidFill>
                  <a:srgbClr val="0070C0"/>
                </a:solidFill>
              </a:rPr>
              <a:t>n</a:t>
            </a:r>
            <a:r>
              <a:rPr lang="en-US" sz="2400" i="1" baseline="30000" dirty="0" smtClean="0">
                <a:solidFill>
                  <a:srgbClr val="0070C0"/>
                </a:solidFill>
              </a:rPr>
              <a:t>th</a:t>
            </a:r>
            <a:r>
              <a:rPr lang="en-US" sz="2400" dirty="0" smtClean="0"/>
              <a:t> order algorithm should be employed.</a:t>
            </a:r>
          </a:p>
          <a:p>
            <a:pPr algn="just" eaLnBrk="1" hangingPunct="1"/>
            <a:r>
              <a:rPr lang="en-US" sz="2400" dirty="0" smtClean="0"/>
              <a:t>As simulations of engineering systems usually call for 3-4 digits accuracy, a 3</a:t>
            </a:r>
            <a:r>
              <a:rPr lang="en-US" sz="2400" baseline="30000" dirty="0" smtClean="0"/>
              <a:t>rd</a:t>
            </a:r>
            <a:r>
              <a:rPr lang="en-US" sz="2400" dirty="0" smtClean="0"/>
              <a:t> or 4</a:t>
            </a:r>
            <a:r>
              <a:rPr lang="en-US" sz="2400" baseline="30000" dirty="0" smtClean="0"/>
              <a:t>th</a:t>
            </a:r>
            <a:r>
              <a:rPr lang="en-US" sz="2400" dirty="0" smtClean="0"/>
              <a:t> order algorithm is appropriate.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376" y="2087880"/>
            <a:ext cx="3849624" cy="3779520"/>
          </a:xfrm>
          <a:prstGeom prst="rect">
            <a:avLst/>
          </a:prstGeom>
          <a:ln w="19050">
            <a:solidFill>
              <a:srgbClr val="FF0000"/>
            </a:solidFill>
          </a:ln>
        </p:spPr>
      </p:pic>
    </p:spTree>
    <p:extLst>
      <p:ext uri="{BB962C8B-B14F-4D97-AF65-F5344CB8AC3E}">
        <p14:creationId xmlns:p14="http://schemas.microsoft.com/office/powerpoint/2010/main" val="7010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39">
                                            <p:txEl>
                                              <p:pRg st="0" end="0"/>
                                            </p:txEl>
                                          </p:spTgt>
                                        </p:tgtEl>
                                        <p:attrNameLst>
                                          <p:attrName>style.visibility</p:attrName>
                                        </p:attrNameLst>
                                      </p:cBhvr>
                                      <p:to>
                                        <p:strVal val="visible"/>
                                      </p:to>
                                    </p:set>
                                    <p:animEffect transition="in" filter="dissolve">
                                      <p:cBhvr>
                                        <p:cTn id="12" dur="500"/>
                                        <p:tgtEl>
                                          <p:spTgt spid="399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39">
                                            <p:txEl>
                                              <p:pRg st="1" end="1"/>
                                            </p:txEl>
                                          </p:spTgt>
                                        </p:tgtEl>
                                        <p:attrNameLst>
                                          <p:attrName>style.visibility</p:attrName>
                                        </p:attrNameLst>
                                      </p:cBhvr>
                                      <p:to>
                                        <p:strVal val="visible"/>
                                      </p:to>
                                    </p:set>
                                    <p:animEffect transition="in" filter="dissolve">
                                      <p:cBhvr>
                                        <p:cTn id="17" dur="500"/>
                                        <p:tgtEl>
                                          <p:spTgt spid="399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39">
                                            <p:txEl>
                                              <p:pRg st="2" end="2"/>
                                            </p:txEl>
                                          </p:spTgt>
                                        </p:tgtEl>
                                        <p:attrNameLst>
                                          <p:attrName>style.visibility</p:attrName>
                                        </p:attrNameLst>
                                      </p:cBhvr>
                                      <p:to>
                                        <p:strVal val="visible"/>
                                      </p:to>
                                    </p:set>
                                    <p:animEffect transition="in" filter="dissolve">
                                      <p:cBhvr>
                                        <p:cTn id="22" dur="500"/>
                                        <p:tgtEl>
                                          <p:spTgt spid="39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1143000"/>
            <a:ext cx="8458200" cy="609600"/>
          </a:xfrm>
        </p:spPr>
        <p:txBody>
          <a:bodyPr/>
          <a:lstStyle/>
          <a:p>
            <a:pPr eaLnBrk="1" hangingPunct="1"/>
            <a:r>
              <a:rPr lang="en-US" b="1" u="none" dirty="0" smtClean="0"/>
              <a:t>Lessons to be Learned I</a:t>
            </a:r>
          </a:p>
        </p:txBody>
      </p:sp>
      <p:sp>
        <p:nvSpPr>
          <p:cNvPr id="39939" name="Rectangle 3"/>
          <p:cNvSpPr>
            <a:spLocks noGrp="1" noChangeArrowheads="1"/>
          </p:cNvSpPr>
          <p:nvPr>
            <p:ph type="body" idx="1"/>
          </p:nvPr>
        </p:nvSpPr>
        <p:spPr bwMode="auto">
          <a:xfrm>
            <a:off x="685800" y="1905000"/>
            <a:ext cx="7924800" cy="39044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sz="3600" b="1" i="1" dirty="0" smtClean="0">
                <a:solidFill>
                  <a:srgbClr val="C00000"/>
                </a:solidFill>
              </a:rPr>
              <a:t>Never</a:t>
            </a:r>
            <a:r>
              <a:rPr lang="en-US" sz="2400" dirty="0" smtClean="0"/>
              <a:t> compare your favorite ODE solver against a </a:t>
            </a:r>
            <a:r>
              <a:rPr lang="en-US" sz="2400" b="1" i="1" dirty="0" smtClean="0">
                <a:solidFill>
                  <a:srgbClr val="0070C0"/>
                </a:solidFill>
              </a:rPr>
              <a:t>Forward or Backward Euler algorithm</a:t>
            </a:r>
            <a:r>
              <a:rPr lang="en-US" sz="2400" dirty="0" smtClean="0"/>
              <a:t>.</a:t>
            </a:r>
          </a:p>
          <a:p>
            <a:pPr algn="just" eaLnBrk="1" hangingPunct="1"/>
            <a:r>
              <a:rPr lang="en-US" sz="2400" dirty="0" smtClean="0"/>
              <a:t>These are first-order accurate algorithms only, and therefore, they are not useful for any practical purposes.  They are </a:t>
            </a:r>
            <a:r>
              <a:rPr lang="en-US" sz="2400" b="1" i="1" dirty="0" smtClean="0">
                <a:solidFill>
                  <a:srgbClr val="0070C0"/>
                </a:solidFill>
              </a:rPr>
              <a:t>toy algorithms</a:t>
            </a:r>
            <a:r>
              <a:rPr lang="en-US" sz="2400" dirty="0" smtClean="0"/>
              <a:t>, only useful for introducing the concept of numerical simulation to students during the first lecture on that topic.</a:t>
            </a:r>
          </a:p>
          <a:p>
            <a:pPr algn="just" eaLnBrk="1" hangingPunct="1"/>
            <a:r>
              <a:rPr lang="en-US" sz="2400" b="1" i="1" dirty="0" smtClean="0">
                <a:solidFill>
                  <a:srgbClr val="006600"/>
                </a:solidFill>
              </a:rPr>
              <a:t>If you compare your own algorithm against Euler, you are automatically and instantaneously discrediting your work.</a:t>
            </a:r>
          </a:p>
        </p:txBody>
      </p:sp>
    </p:spTree>
    <p:extLst>
      <p:ext uri="{BB962C8B-B14F-4D97-AF65-F5344CB8AC3E}">
        <p14:creationId xmlns:p14="http://schemas.microsoft.com/office/powerpoint/2010/main" val="22245924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dissolve">
                                      <p:cBhvr>
                                        <p:cTn id="12" dur="500"/>
                                        <p:tgtEl>
                                          <p:spTgt spid="399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Effect transition="in" filter="dissolve">
                                      <p:cBhvr>
                                        <p:cTn id="17" dur="500"/>
                                        <p:tgtEl>
                                          <p:spTgt spid="39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1143000"/>
            <a:ext cx="8458200" cy="609600"/>
          </a:xfrm>
        </p:spPr>
        <p:txBody>
          <a:bodyPr/>
          <a:lstStyle/>
          <a:p>
            <a:pPr eaLnBrk="1" hangingPunct="1"/>
            <a:r>
              <a:rPr lang="en-US" b="1" u="none" dirty="0" smtClean="0"/>
              <a:t>The Analytical Stability</a:t>
            </a:r>
          </a:p>
        </p:txBody>
      </p:sp>
      <p:sp>
        <p:nvSpPr>
          <p:cNvPr id="39939" name="Rectangle 3"/>
          <p:cNvSpPr>
            <a:spLocks noGrp="1" noChangeArrowheads="1"/>
          </p:cNvSpPr>
          <p:nvPr>
            <p:ph type="body" idx="1"/>
          </p:nvPr>
        </p:nvSpPr>
        <p:spPr bwMode="auto">
          <a:xfrm>
            <a:off x="4181856" y="1981200"/>
            <a:ext cx="4428744" cy="426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sz="2400" dirty="0" smtClean="0"/>
              <a:t>A linear system is analytically stable if and only if all of its eigenvalues have negative real parts.</a:t>
            </a:r>
          </a:p>
          <a:p>
            <a:pPr algn="just" eaLnBrk="1" hangingPunct="1"/>
            <a:r>
              <a:rPr lang="en-US" sz="2400" dirty="0" smtClean="0"/>
              <a:t>A non-linear system is analytic-ally stable if all eigenvalues of its linear part (the </a:t>
            </a:r>
            <a:r>
              <a:rPr lang="en-US" sz="2400" b="1" i="1" dirty="0" err="1" smtClean="0">
                <a:solidFill>
                  <a:srgbClr val="0070C0"/>
                </a:solidFill>
              </a:rPr>
              <a:t>Jacobian</a:t>
            </a:r>
            <a:r>
              <a:rPr lang="en-US" sz="2400" b="1" i="1" dirty="0" smtClean="0">
                <a:solidFill>
                  <a:srgbClr val="0070C0"/>
                </a:solidFill>
              </a:rPr>
              <a:t> matrix</a:t>
            </a:r>
            <a:r>
              <a:rPr lang="en-US" sz="2400" dirty="0" smtClean="0"/>
              <a:t>) have negative real parts.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2133600"/>
            <a:ext cx="1052763" cy="381000"/>
          </a:xfrm>
          <a:prstGeom prst="rect">
            <a:avLst/>
          </a:prstGeom>
        </p:spPr>
      </p:pic>
      <p:grpSp>
        <p:nvGrpSpPr>
          <p:cNvPr id="8" name="Group 7"/>
          <p:cNvGrpSpPr/>
          <p:nvPr/>
        </p:nvGrpSpPr>
        <p:grpSpPr>
          <a:xfrm>
            <a:off x="1609344" y="2133600"/>
            <a:ext cx="2276856" cy="381000"/>
            <a:chOff x="1609344" y="2133600"/>
            <a:chExt cx="2276856" cy="38100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4737" y="2133600"/>
              <a:ext cx="1951463" cy="381000"/>
            </a:xfrm>
            <a:prstGeom prst="rect">
              <a:avLst/>
            </a:prstGeom>
          </p:spPr>
        </p:pic>
        <p:sp>
          <p:nvSpPr>
            <p:cNvPr id="5" name="Right Arrow 4"/>
            <p:cNvSpPr/>
            <p:nvPr/>
          </p:nvSpPr>
          <p:spPr>
            <a:xfrm>
              <a:off x="1609344" y="2182368"/>
              <a:ext cx="182137" cy="304800"/>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p:cNvGrpSpPr/>
          <p:nvPr/>
        </p:nvGrpSpPr>
        <p:grpSpPr>
          <a:xfrm>
            <a:off x="612648" y="2895600"/>
            <a:ext cx="3173359" cy="400812"/>
            <a:chOff x="612648" y="2895600"/>
            <a:chExt cx="3173359" cy="400812"/>
          </a:xfrm>
        </p:grpSpPr>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0600" y="2895600"/>
              <a:ext cx="2795407" cy="400812"/>
            </a:xfrm>
            <a:prstGeom prst="rect">
              <a:avLst/>
            </a:prstGeom>
          </p:spPr>
        </p:pic>
        <p:sp>
          <p:nvSpPr>
            <p:cNvPr id="9" name="Right Arrow 8"/>
            <p:cNvSpPr/>
            <p:nvPr/>
          </p:nvSpPr>
          <p:spPr>
            <a:xfrm>
              <a:off x="612648" y="2944368"/>
              <a:ext cx="182137" cy="304800"/>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4800" y="3672840"/>
            <a:ext cx="3733800" cy="2423160"/>
          </a:xfrm>
          <a:prstGeom prst="rect">
            <a:avLst/>
          </a:prstGeom>
          <a:ln w="19050">
            <a:solidFill>
              <a:srgbClr val="FF0000"/>
            </a:solidFill>
          </a:ln>
        </p:spPr>
      </p:pic>
    </p:spTree>
    <p:extLst>
      <p:ext uri="{BB962C8B-B14F-4D97-AF65-F5344CB8AC3E}">
        <p14:creationId xmlns:p14="http://schemas.microsoft.com/office/powerpoint/2010/main" val="2099378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39">
                                            <p:txEl>
                                              <p:pRg st="0" end="0"/>
                                            </p:txEl>
                                          </p:spTgt>
                                        </p:tgtEl>
                                        <p:attrNameLst>
                                          <p:attrName>style.visibility</p:attrName>
                                        </p:attrNameLst>
                                      </p:cBhvr>
                                      <p:to>
                                        <p:strVal val="visible"/>
                                      </p:to>
                                    </p:set>
                                    <p:animEffect transition="in" filter="dissolve">
                                      <p:cBhvr>
                                        <p:cTn id="17" dur="500"/>
                                        <p:tgtEl>
                                          <p:spTgt spid="3993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9939">
                                            <p:txEl>
                                              <p:pRg st="1" end="1"/>
                                            </p:txEl>
                                          </p:spTgt>
                                        </p:tgtEl>
                                        <p:attrNameLst>
                                          <p:attrName>style.visibility</p:attrName>
                                        </p:attrNameLst>
                                      </p:cBhvr>
                                      <p:to>
                                        <p:strVal val="visible"/>
                                      </p:to>
                                    </p:set>
                                    <p:animEffect transition="in" filter="dissolve">
                                      <p:cBhvr>
                                        <p:cTn id="28" dur="500"/>
                                        <p:tgtEl>
                                          <p:spTgt spid="39939">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8" presetClass="entr" presetSubtype="16"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diamond(in)">
                                      <p:cBhvr>
                                        <p:cTn id="3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1143000"/>
            <a:ext cx="8458200" cy="609600"/>
          </a:xfrm>
        </p:spPr>
        <p:txBody>
          <a:bodyPr/>
          <a:lstStyle/>
          <a:p>
            <a:pPr eaLnBrk="1" hangingPunct="1"/>
            <a:r>
              <a:rPr lang="en-US" b="1" u="none" dirty="0" smtClean="0"/>
              <a:t>The Numerical Stability Domain I</a:t>
            </a:r>
          </a:p>
        </p:txBody>
      </p:sp>
      <p:sp>
        <p:nvSpPr>
          <p:cNvPr id="39939" name="Rectangle 3"/>
          <p:cNvSpPr>
            <a:spLocks noGrp="1" noChangeArrowheads="1"/>
          </p:cNvSpPr>
          <p:nvPr>
            <p:ph type="body" idx="1"/>
          </p:nvPr>
        </p:nvSpPr>
        <p:spPr bwMode="auto">
          <a:xfrm>
            <a:off x="4343400" y="1981200"/>
            <a:ext cx="4267200" cy="426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sz="2000" dirty="0" smtClean="0"/>
              <a:t>Every numerical ODE solver has a numerical stability domain in the </a:t>
            </a:r>
            <a:r>
              <a:rPr lang="en-US" sz="2000" i="1" dirty="0" err="1" smtClean="0">
                <a:solidFill>
                  <a:srgbClr val="0070C0"/>
                </a:solidFill>
                <a:latin typeface="Symbol" panose="05050102010706020507" pitchFamily="18" charset="2"/>
              </a:rPr>
              <a:t>l</a:t>
            </a:r>
            <a:r>
              <a:rPr lang="en-US" sz="2000" i="1" dirty="0" err="1" smtClean="0">
                <a:solidFill>
                  <a:srgbClr val="0070C0"/>
                </a:solidFill>
              </a:rPr>
              <a:t>·h</a:t>
            </a:r>
            <a:r>
              <a:rPr lang="en-US" sz="2000" dirty="0" smtClean="0"/>
              <a:t> plane.</a:t>
            </a:r>
          </a:p>
          <a:p>
            <a:pPr algn="just" eaLnBrk="1" hangingPunct="1"/>
            <a:r>
              <a:rPr lang="en-US" sz="2000" dirty="0" smtClean="0"/>
              <a:t>All eigenvalues of the </a:t>
            </a:r>
            <a:r>
              <a:rPr lang="en-US" sz="2000" dirty="0" err="1" smtClean="0"/>
              <a:t>Jacobian</a:t>
            </a:r>
            <a:r>
              <a:rPr lang="en-US" sz="2000" dirty="0" smtClean="0"/>
              <a:t> matrix, </a:t>
            </a:r>
            <a:r>
              <a:rPr lang="en-US" sz="2000" i="1" dirty="0" smtClean="0">
                <a:solidFill>
                  <a:srgbClr val="0070C0"/>
                </a:solidFill>
                <a:latin typeface="Symbol" panose="05050102010706020507" pitchFamily="18" charset="2"/>
              </a:rPr>
              <a:t>l</a:t>
            </a:r>
            <a:r>
              <a:rPr lang="en-US" sz="2000" dirty="0" smtClean="0"/>
              <a:t>, multiplied by the step size, </a:t>
            </a:r>
            <a:r>
              <a:rPr lang="en-US" sz="2000" i="1" dirty="0" smtClean="0">
                <a:solidFill>
                  <a:srgbClr val="0070C0"/>
                </a:solidFill>
              </a:rPr>
              <a:t>h</a:t>
            </a:r>
            <a:r>
              <a:rPr lang="en-US" sz="2000" dirty="0" smtClean="0"/>
              <a:t>, must lie inside the numerically stable region in order to achieve a numerically stable simulation.</a:t>
            </a:r>
          </a:p>
          <a:p>
            <a:pPr algn="just" eaLnBrk="1" hangingPunct="1"/>
            <a:r>
              <a:rPr lang="en-US" sz="2000" dirty="0" smtClean="0"/>
              <a:t>“Fast” eigenvalues (eigenvalues far out to the left) require a small step size to achieve a numerically stable simulation.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2133600"/>
            <a:ext cx="4495800" cy="3649980"/>
          </a:xfrm>
          <a:prstGeom prst="rect">
            <a:avLst/>
          </a:prstGeom>
          <a:ln w="19050">
            <a:solidFill>
              <a:srgbClr val="FF0000"/>
            </a:solidFill>
          </a:ln>
        </p:spPr>
      </p:pic>
    </p:spTree>
    <p:extLst>
      <p:ext uri="{BB962C8B-B14F-4D97-AF65-F5344CB8AC3E}">
        <p14:creationId xmlns:p14="http://schemas.microsoft.com/office/powerpoint/2010/main" val="199492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39">
                                            <p:txEl>
                                              <p:pRg st="0" end="0"/>
                                            </p:txEl>
                                          </p:spTgt>
                                        </p:tgtEl>
                                        <p:attrNameLst>
                                          <p:attrName>style.visibility</p:attrName>
                                        </p:attrNameLst>
                                      </p:cBhvr>
                                      <p:to>
                                        <p:strVal val="visible"/>
                                      </p:to>
                                    </p:set>
                                    <p:animEffect transition="in" filter="dissolve">
                                      <p:cBhvr>
                                        <p:cTn id="12" dur="500"/>
                                        <p:tgtEl>
                                          <p:spTgt spid="399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39">
                                            <p:txEl>
                                              <p:pRg st="1" end="1"/>
                                            </p:txEl>
                                          </p:spTgt>
                                        </p:tgtEl>
                                        <p:attrNameLst>
                                          <p:attrName>style.visibility</p:attrName>
                                        </p:attrNameLst>
                                      </p:cBhvr>
                                      <p:to>
                                        <p:strVal val="visible"/>
                                      </p:to>
                                    </p:set>
                                    <p:animEffect transition="in" filter="dissolve">
                                      <p:cBhvr>
                                        <p:cTn id="17" dur="500"/>
                                        <p:tgtEl>
                                          <p:spTgt spid="399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39">
                                            <p:txEl>
                                              <p:pRg st="2" end="2"/>
                                            </p:txEl>
                                          </p:spTgt>
                                        </p:tgtEl>
                                        <p:attrNameLst>
                                          <p:attrName>style.visibility</p:attrName>
                                        </p:attrNameLst>
                                      </p:cBhvr>
                                      <p:to>
                                        <p:strVal val="visible"/>
                                      </p:to>
                                    </p:set>
                                    <p:animEffect transition="in" filter="dissolve">
                                      <p:cBhvr>
                                        <p:cTn id="22" dur="500"/>
                                        <p:tgtEl>
                                          <p:spTgt spid="39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1143000"/>
            <a:ext cx="8458200" cy="609600"/>
          </a:xfrm>
        </p:spPr>
        <p:txBody>
          <a:bodyPr/>
          <a:lstStyle/>
          <a:p>
            <a:pPr eaLnBrk="1" hangingPunct="1"/>
            <a:r>
              <a:rPr lang="en-US" b="1" u="none" dirty="0" smtClean="0"/>
              <a:t>Stiff Systems</a:t>
            </a:r>
          </a:p>
        </p:txBody>
      </p:sp>
      <p:sp>
        <p:nvSpPr>
          <p:cNvPr id="39939" name="Rectangle 3"/>
          <p:cNvSpPr>
            <a:spLocks noGrp="1" noChangeArrowheads="1"/>
          </p:cNvSpPr>
          <p:nvPr>
            <p:ph type="body" idx="1"/>
          </p:nvPr>
        </p:nvSpPr>
        <p:spPr bwMode="auto">
          <a:xfrm>
            <a:off x="685800" y="1905000"/>
            <a:ext cx="7924800" cy="441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sz="2400" b="1" i="1" dirty="0" smtClean="0">
                <a:solidFill>
                  <a:srgbClr val="0070C0"/>
                </a:solidFill>
              </a:rPr>
              <a:t>Stiff systems </a:t>
            </a:r>
            <a:r>
              <a:rPr lang="en-US" sz="2400" dirty="0" smtClean="0"/>
              <a:t>are characterized by fast and slow eigenvalues of their </a:t>
            </a:r>
            <a:r>
              <a:rPr lang="en-US" sz="2400" dirty="0" err="1" smtClean="0"/>
              <a:t>Jacobian</a:t>
            </a:r>
            <a:r>
              <a:rPr lang="en-US" sz="2400" dirty="0" smtClean="0"/>
              <a:t> matrices.</a:t>
            </a:r>
          </a:p>
          <a:p>
            <a:pPr algn="just" eaLnBrk="1" hangingPunct="1"/>
            <a:r>
              <a:rPr lang="en-US" sz="2400" dirty="0" smtClean="0"/>
              <a:t>The slow eigenvalues determine the length of the simulation, whereas the fast eigenvalues determine the step size.</a:t>
            </a:r>
          </a:p>
          <a:p>
            <a:pPr algn="just" eaLnBrk="1" hangingPunct="1"/>
            <a:r>
              <a:rPr lang="en-US" sz="2400" dirty="0" smtClean="0"/>
              <a:t>Stiff systems call for very many steps, i.e., lead to a slow simulation when simulated using a </a:t>
            </a:r>
            <a:r>
              <a:rPr lang="en-US" sz="2400" dirty="0" err="1" smtClean="0"/>
              <a:t>Runge-Kutta</a:t>
            </a:r>
            <a:r>
              <a:rPr lang="en-US" sz="2400" dirty="0" smtClean="0"/>
              <a:t> algorithm.</a:t>
            </a:r>
          </a:p>
          <a:p>
            <a:pPr algn="just" eaLnBrk="1" hangingPunct="1"/>
            <a:r>
              <a:rPr lang="en-US" sz="2400" dirty="0" smtClean="0"/>
              <a:t>All </a:t>
            </a:r>
            <a:r>
              <a:rPr lang="en-US" sz="2400" b="1" i="1" dirty="0" smtClean="0">
                <a:solidFill>
                  <a:srgbClr val="0070C0"/>
                </a:solidFill>
              </a:rPr>
              <a:t>explicit ODE solvers </a:t>
            </a:r>
            <a:r>
              <a:rPr lang="en-US" sz="2400" dirty="0" smtClean="0"/>
              <a:t>have stability domains similar to those of the </a:t>
            </a:r>
            <a:r>
              <a:rPr lang="en-US" sz="2400" dirty="0" err="1" smtClean="0"/>
              <a:t>Runge-Kutta</a:t>
            </a:r>
            <a:r>
              <a:rPr lang="en-US" sz="2400" dirty="0" smtClean="0"/>
              <a:t> algorithms.</a:t>
            </a:r>
          </a:p>
          <a:p>
            <a:pPr algn="just" eaLnBrk="1" hangingPunct="1"/>
            <a:r>
              <a:rPr lang="en-US" sz="2400" b="1" i="1" dirty="0" smtClean="0">
                <a:solidFill>
                  <a:srgbClr val="006600"/>
                </a:solidFill>
              </a:rPr>
              <a:t>Explicit ODE solvers can never be efficient stiff system solvers.</a:t>
            </a:r>
          </a:p>
        </p:txBody>
      </p:sp>
    </p:spTree>
    <p:extLst>
      <p:ext uri="{BB962C8B-B14F-4D97-AF65-F5344CB8AC3E}">
        <p14:creationId xmlns:p14="http://schemas.microsoft.com/office/powerpoint/2010/main" val="14825123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dissolve">
                                      <p:cBhvr>
                                        <p:cTn id="12" dur="500"/>
                                        <p:tgtEl>
                                          <p:spTgt spid="399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Effect transition="in" filter="dissolve">
                                      <p:cBhvr>
                                        <p:cTn id="17" dur="500"/>
                                        <p:tgtEl>
                                          <p:spTgt spid="399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39">
                                            <p:txEl>
                                              <p:pRg st="3" end="3"/>
                                            </p:txEl>
                                          </p:spTgt>
                                        </p:tgtEl>
                                        <p:attrNameLst>
                                          <p:attrName>style.visibility</p:attrName>
                                        </p:attrNameLst>
                                      </p:cBhvr>
                                      <p:to>
                                        <p:strVal val="visible"/>
                                      </p:to>
                                    </p:set>
                                    <p:animEffect transition="in" filter="dissolve">
                                      <p:cBhvr>
                                        <p:cTn id="22" dur="500"/>
                                        <p:tgtEl>
                                          <p:spTgt spid="399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9939">
                                            <p:txEl>
                                              <p:pRg st="4" end="4"/>
                                            </p:txEl>
                                          </p:spTgt>
                                        </p:tgtEl>
                                        <p:attrNameLst>
                                          <p:attrName>style.visibility</p:attrName>
                                        </p:attrNameLst>
                                      </p:cBhvr>
                                      <p:to>
                                        <p:strVal val="visible"/>
                                      </p:to>
                                    </p:set>
                                    <p:animEffect transition="in" filter="dissolve">
                                      <p:cBhvr>
                                        <p:cTn id="27" dur="500"/>
                                        <p:tgtEl>
                                          <p:spTgt spid="399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1143000"/>
            <a:ext cx="8458200" cy="609600"/>
          </a:xfrm>
        </p:spPr>
        <p:txBody>
          <a:bodyPr/>
          <a:lstStyle/>
          <a:p>
            <a:pPr eaLnBrk="1" hangingPunct="1"/>
            <a:r>
              <a:rPr lang="en-US" b="1" u="none" dirty="0" smtClean="0"/>
              <a:t>History of Physical System Simulation II</a:t>
            </a:r>
          </a:p>
        </p:txBody>
      </p:sp>
      <p:sp>
        <p:nvSpPr>
          <p:cNvPr id="39939" name="Rectangle 3"/>
          <p:cNvSpPr>
            <a:spLocks noGrp="1" noChangeArrowheads="1"/>
          </p:cNvSpPr>
          <p:nvPr>
            <p:ph type="body" idx="1"/>
          </p:nvPr>
        </p:nvSpPr>
        <p:spPr bwMode="auto">
          <a:xfrm>
            <a:off x="685800" y="1905000"/>
            <a:ext cx="7924800" cy="434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sz="2400" dirty="0" smtClean="0"/>
              <a:t>Current tools (1990-2010) for the digital simulation of physical systems, such as </a:t>
            </a:r>
            <a:r>
              <a:rPr lang="en-US" sz="2400" b="1" i="1" dirty="0" err="1" smtClean="0">
                <a:solidFill>
                  <a:srgbClr val="0070C0"/>
                </a:solidFill>
              </a:rPr>
              <a:t>Modelica</a:t>
            </a:r>
            <a:r>
              <a:rPr lang="en-US" sz="2400" dirty="0" smtClean="0"/>
              <a:t>, make mostly use of implicit ODE solvers as their default algorithms.</a:t>
            </a:r>
          </a:p>
          <a:p>
            <a:pPr algn="just" eaLnBrk="1" hangingPunct="1"/>
            <a:r>
              <a:rPr lang="en-US" sz="2400" dirty="0" smtClean="0"/>
              <a:t>Physical system models to be simulated today usually contain a few dozen state variables.  Such models are almost always stiff (electro-mechanical systems exhibit mechanical </a:t>
            </a:r>
            <a:r>
              <a:rPr lang="en-US" sz="2400" dirty="0" smtClean="0"/>
              <a:t>modes (</a:t>
            </a:r>
            <a:r>
              <a:rPr lang="en-US" sz="2400" dirty="0" err="1" smtClean="0"/>
              <a:t>eigen</a:t>
            </a:r>
            <a:r>
              <a:rPr lang="en-US" sz="2400" dirty="0" smtClean="0"/>
              <a:t>-frequencies) </a:t>
            </a:r>
            <a:r>
              <a:rPr lang="en-US" sz="2400" dirty="0" smtClean="0"/>
              <a:t>in </a:t>
            </a:r>
            <a:r>
              <a:rPr lang="en-US" sz="2400" dirty="0" smtClean="0"/>
              <a:t>the order of 10-100 Hz and electrical </a:t>
            </a:r>
            <a:r>
              <a:rPr lang="en-US" sz="2400" dirty="0" smtClean="0"/>
              <a:t>modes </a:t>
            </a:r>
            <a:r>
              <a:rPr lang="en-US" sz="2400" dirty="0" smtClean="0"/>
              <a:t>in the order of 1-10 kHz).</a:t>
            </a:r>
          </a:p>
          <a:p>
            <a:pPr algn="just" eaLnBrk="1" hangingPunct="1"/>
            <a:r>
              <a:rPr lang="en-US" sz="2400" dirty="0" smtClean="0"/>
              <a:t>The most widely used implicit ODE solvers on the market today are the </a:t>
            </a:r>
            <a:r>
              <a:rPr lang="en-US" sz="2400" b="1" i="1" dirty="0" smtClean="0">
                <a:solidFill>
                  <a:srgbClr val="0070C0"/>
                </a:solidFill>
              </a:rPr>
              <a:t>backward difference formulae</a:t>
            </a:r>
            <a:r>
              <a:rPr lang="en-US" sz="2400" dirty="0" smtClean="0"/>
              <a:t>, with </a:t>
            </a:r>
            <a:r>
              <a:rPr lang="en-US" sz="2400" b="1" i="1" dirty="0" smtClean="0">
                <a:solidFill>
                  <a:srgbClr val="0070C0"/>
                </a:solidFill>
              </a:rPr>
              <a:t>DASSL</a:t>
            </a:r>
            <a:r>
              <a:rPr lang="en-US" sz="2400" dirty="0" smtClean="0"/>
              <a:t> being their most </a:t>
            </a:r>
            <a:r>
              <a:rPr lang="en-US" sz="2400" dirty="0" smtClean="0"/>
              <a:t>often </a:t>
            </a:r>
            <a:r>
              <a:rPr lang="en-US" sz="2400" dirty="0" smtClean="0"/>
              <a:t>used implementation.</a:t>
            </a:r>
          </a:p>
        </p:txBody>
      </p:sp>
    </p:spTree>
    <p:extLst>
      <p:ext uri="{BB962C8B-B14F-4D97-AF65-F5344CB8AC3E}">
        <p14:creationId xmlns:p14="http://schemas.microsoft.com/office/powerpoint/2010/main" val="31408279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dissolve">
                                      <p:cBhvr>
                                        <p:cTn id="12" dur="500"/>
                                        <p:tgtEl>
                                          <p:spTgt spid="399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Effect transition="in" filter="dissolve">
                                      <p:cBhvr>
                                        <p:cTn id="17" dur="500"/>
                                        <p:tgtEl>
                                          <p:spTgt spid="39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1143000"/>
            <a:ext cx="8458200" cy="609600"/>
          </a:xfrm>
        </p:spPr>
        <p:txBody>
          <a:bodyPr/>
          <a:lstStyle/>
          <a:p>
            <a:pPr eaLnBrk="1" hangingPunct="1"/>
            <a:r>
              <a:rPr lang="en-US" b="1" u="none" dirty="0" smtClean="0"/>
              <a:t>The Numerical Stability Domain II</a:t>
            </a:r>
          </a:p>
        </p:txBody>
      </p:sp>
      <p:sp>
        <p:nvSpPr>
          <p:cNvPr id="39939" name="Rectangle 3"/>
          <p:cNvSpPr>
            <a:spLocks noGrp="1" noChangeArrowheads="1"/>
          </p:cNvSpPr>
          <p:nvPr>
            <p:ph type="body" idx="1"/>
          </p:nvPr>
        </p:nvSpPr>
        <p:spPr bwMode="auto">
          <a:xfrm>
            <a:off x="4343400" y="1981200"/>
            <a:ext cx="4267200" cy="426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sz="2000" dirty="0" smtClean="0"/>
              <a:t>Some implicit numerical ODE solvers </a:t>
            </a:r>
            <a:r>
              <a:rPr lang="en-US" sz="2000" dirty="0" smtClean="0"/>
              <a:t>(but not all of them) exhibit </a:t>
            </a:r>
            <a:r>
              <a:rPr lang="en-US" sz="2000" dirty="0" smtClean="0"/>
              <a:t>numerical stability domains that loop in the right-half </a:t>
            </a:r>
            <a:r>
              <a:rPr lang="en-US" sz="2000" i="1" dirty="0" err="1" smtClean="0">
                <a:solidFill>
                  <a:srgbClr val="0070C0"/>
                </a:solidFill>
                <a:latin typeface="Symbol" panose="05050102010706020507" pitchFamily="18" charset="2"/>
              </a:rPr>
              <a:t>l</a:t>
            </a:r>
            <a:r>
              <a:rPr lang="en-US" sz="2000" i="1" dirty="0" err="1" smtClean="0">
                <a:solidFill>
                  <a:srgbClr val="0070C0"/>
                </a:solidFill>
              </a:rPr>
              <a:t>·h</a:t>
            </a:r>
            <a:r>
              <a:rPr lang="en-US" sz="2000" dirty="0" smtClean="0"/>
              <a:t> plane.</a:t>
            </a:r>
          </a:p>
          <a:p>
            <a:pPr algn="just" eaLnBrk="1" hangingPunct="1"/>
            <a:r>
              <a:rPr lang="en-US" sz="2000" dirty="0" smtClean="0"/>
              <a:t>Their simulations are numerically stable (but not necessarily accurate) everywhere except inside the enclosed area.</a:t>
            </a:r>
          </a:p>
          <a:p>
            <a:pPr algn="just" eaLnBrk="1" hangingPunct="1"/>
            <a:r>
              <a:rPr lang="en-US" sz="2000" dirty="0" smtClean="0"/>
              <a:t>“Fast” eigenvalues (eigenvalues far out to the left) do not limit the step size for the purpose of achieving numerically stable simulations.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057400"/>
            <a:ext cx="4419600" cy="3588327"/>
          </a:xfrm>
          <a:prstGeom prst="rect">
            <a:avLst/>
          </a:prstGeom>
          <a:ln w="19050">
            <a:solidFill>
              <a:srgbClr val="FF0000"/>
            </a:solidFill>
          </a:ln>
        </p:spPr>
      </p:pic>
    </p:spTree>
    <p:extLst>
      <p:ext uri="{BB962C8B-B14F-4D97-AF65-F5344CB8AC3E}">
        <p14:creationId xmlns:p14="http://schemas.microsoft.com/office/powerpoint/2010/main" val="1721242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39">
                                            <p:txEl>
                                              <p:pRg st="1" end="1"/>
                                            </p:txEl>
                                          </p:spTgt>
                                        </p:tgtEl>
                                        <p:attrNameLst>
                                          <p:attrName>style.visibility</p:attrName>
                                        </p:attrNameLst>
                                      </p:cBhvr>
                                      <p:to>
                                        <p:strVal val="visible"/>
                                      </p:to>
                                    </p:set>
                                    <p:animEffect transition="in" filter="dissolve">
                                      <p:cBhvr>
                                        <p:cTn id="17" dur="500"/>
                                        <p:tgtEl>
                                          <p:spTgt spid="399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39">
                                            <p:txEl>
                                              <p:pRg st="2" end="2"/>
                                            </p:txEl>
                                          </p:spTgt>
                                        </p:tgtEl>
                                        <p:attrNameLst>
                                          <p:attrName>style.visibility</p:attrName>
                                        </p:attrNameLst>
                                      </p:cBhvr>
                                      <p:to>
                                        <p:strVal val="visible"/>
                                      </p:to>
                                    </p:set>
                                    <p:animEffect transition="in" filter="dissolve">
                                      <p:cBhvr>
                                        <p:cTn id="22" dur="500"/>
                                        <p:tgtEl>
                                          <p:spTgt spid="39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1143000"/>
            <a:ext cx="8458200" cy="609600"/>
          </a:xfrm>
        </p:spPr>
        <p:txBody>
          <a:bodyPr/>
          <a:lstStyle/>
          <a:p>
            <a:pPr eaLnBrk="1" hangingPunct="1"/>
            <a:r>
              <a:rPr lang="en-US" b="1" u="none" dirty="0" smtClean="0"/>
              <a:t>Lessons to be Learned II</a:t>
            </a:r>
          </a:p>
        </p:txBody>
      </p:sp>
      <p:sp>
        <p:nvSpPr>
          <p:cNvPr id="39939" name="Rectangle 3"/>
          <p:cNvSpPr>
            <a:spLocks noGrp="1" noChangeArrowheads="1"/>
          </p:cNvSpPr>
          <p:nvPr>
            <p:ph type="body" idx="1"/>
          </p:nvPr>
        </p:nvSpPr>
        <p:spPr bwMode="auto">
          <a:xfrm>
            <a:off x="685800" y="1981200"/>
            <a:ext cx="7924800" cy="403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sz="2400" dirty="0" smtClean="0"/>
              <a:t>As the models to be simulated grow in size, they become invariably stiff.</a:t>
            </a:r>
          </a:p>
          <a:p>
            <a:pPr algn="just" eaLnBrk="1" hangingPunct="1"/>
            <a:r>
              <a:rPr lang="en-US" sz="2400" dirty="0" smtClean="0"/>
              <a:t>As the numerical stability domains of all explicit solvers loop in the left-half </a:t>
            </a:r>
            <a:r>
              <a:rPr lang="en-US" sz="2400" i="1" dirty="0" err="1" smtClean="0">
                <a:solidFill>
                  <a:srgbClr val="0070C0"/>
                </a:solidFill>
                <a:latin typeface="Symbol" panose="05050102010706020507" pitchFamily="18" charset="2"/>
              </a:rPr>
              <a:t>l</a:t>
            </a:r>
            <a:r>
              <a:rPr lang="en-US" sz="2400" i="1" dirty="0" err="1" smtClean="0">
                <a:solidFill>
                  <a:srgbClr val="0070C0"/>
                </a:solidFill>
              </a:rPr>
              <a:t>·h</a:t>
            </a:r>
            <a:r>
              <a:rPr lang="en-US" sz="2400" dirty="0" smtClean="0"/>
              <a:t> plane, explicit algorithms become ever less useful.</a:t>
            </a:r>
          </a:p>
          <a:p>
            <a:pPr algn="just" eaLnBrk="1" hangingPunct="1"/>
            <a:r>
              <a:rPr lang="en-US" sz="2400" dirty="0" smtClean="0"/>
              <a:t>Some (but not all) implicit solvers have numerical stability domains that loop in the right-half </a:t>
            </a:r>
            <a:r>
              <a:rPr lang="en-US" sz="2400" i="1" dirty="0" err="1" smtClean="0">
                <a:solidFill>
                  <a:srgbClr val="0070C0"/>
                </a:solidFill>
                <a:latin typeface="Symbol" panose="05050102010706020507" pitchFamily="18" charset="2"/>
              </a:rPr>
              <a:t>l</a:t>
            </a:r>
            <a:r>
              <a:rPr lang="en-US" sz="2400" i="1" dirty="0" err="1" smtClean="0">
                <a:solidFill>
                  <a:srgbClr val="0070C0"/>
                </a:solidFill>
              </a:rPr>
              <a:t>·h</a:t>
            </a:r>
            <a:r>
              <a:rPr lang="en-US" sz="2400" dirty="0" smtClean="0"/>
              <a:t> plane.  These are the algorithms of the future.</a:t>
            </a:r>
          </a:p>
          <a:p>
            <a:pPr algn="just" eaLnBrk="1" hangingPunct="1"/>
            <a:r>
              <a:rPr lang="en-US" sz="2400" b="1" i="1" dirty="0" smtClean="0">
                <a:solidFill>
                  <a:srgbClr val="006600"/>
                </a:solidFill>
              </a:rPr>
              <a:t>Numerical ODE solver research today is almost exclusively in the area of stiff system solvers.</a:t>
            </a:r>
          </a:p>
        </p:txBody>
      </p:sp>
    </p:spTree>
    <p:extLst>
      <p:ext uri="{BB962C8B-B14F-4D97-AF65-F5344CB8AC3E}">
        <p14:creationId xmlns:p14="http://schemas.microsoft.com/office/powerpoint/2010/main" val="4897801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dissolve">
                                      <p:cBhvr>
                                        <p:cTn id="12" dur="500"/>
                                        <p:tgtEl>
                                          <p:spTgt spid="399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Effect transition="in" filter="dissolve">
                                      <p:cBhvr>
                                        <p:cTn id="17" dur="500"/>
                                        <p:tgtEl>
                                          <p:spTgt spid="399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39">
                                            <p:txEl>
                                              <p:pRg st="3" end="3"/>
                                            </p:txEl>
                                          </p:spTgt>
                                        </p:tgtEl>
                                        <p:attrNameLst>
                                          <p:attrName>style.visibility</p:attrName>
                                        </p:attrNameLst>
                                      </p:cBhvr>
                                      <p:to>
                                        <p:strVal val="visible"/>
                                      </p:to>
                                    </p:set>
                                    <p:animEffect transition="in" filter="dissolve">
                                      <p:cBhvr>
                                        <p:cTn id="22" dur="500"/>
                                        <p:tgtEl>
                                          <p:spTgt spid="399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1152145"/>
            <a:ext cx="8458200" cy="609600"/>
          </a:xfrm>
        </p:spPr>
        <p:txBody>
          <a:bodyPr/>
          <a:lstStyle/>
          <a:p>
            <a:pPr eaLnBrk="1" hangingPunct="1"/>
            <a:r>
              <a:rPr lang="en-US" b="1" u="none" dirty="0" smtClean="0"/>
              <a:t>Lessons to be Learned III</a:t>
            </a:r>
          </a:p>
        </p:txBody>
      </p:sp>
      <p:sp>
        <p:nvSpPr>
          <p:cNvPr id="39939" name="Rectangle 3"/>
          <p:cNvSpPr>
            <a:spLocks noGrp="1" noChangeArrowheads="1"/>
          </p:cNvSpPr>
          <p:nvPr>
            <p:ph type="body" idx="1"/>
          </p:nvPr>
        </p:nvSpPr>
        <p:spPr bwMode="auto">
          <a:xfrm>
            <a:off x="685800" y="5257800"/>
            <a:ext cx="7924800" cy="91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sz="2400" b="1" i="1" dirty="0" smtClean="0">
                <a:solidFill>
                  <a:srgbClr val="006600"/>
                </a:solidFill>
              </a:rPr>
              <a:t>If your favorite ODE solver is an explicit algorithm, you just missed the party!</a:t>
            </a:r>
          </a:p>
        </p:txBody>
      </p:sp>
      <p:grpSp>
        <p:nvGrpSpPr>
          <p:cNvPr id="20" name="Group 19"/>
          <p:cNvGrpSpPr/>
          <p:nvPr/>
        </p:nvGrpSpPr>
        <p:grpSpPr>
          <a:xfrm>
            <a:off x="1676400" y="1981200"/>
            <a:ext cx="5715000" cy="3048000"/>
            <a:chOff x="2438400" y="1905000"/>
            <a:chExt cx="5715000" cy="3048000"/>
          </a:xfrm>
        </p:grpSpPr>
        <p:sp>
          <p:nvSpPr>
            <p:cNvPr id="15" name="TextBox 14"/>
            <p:cNvSpPr txBox="1"/>
            <p:nvPr/>
          </p:nvSpPr>
          <p:spPr>
            <a:xfrm>
              <a:off x="5257800" y="3886200"/>
              <a:ext cx="1524000" cy="738664"/>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solidFill>
                    <a:srgbClr val="0070C0"/>
                  </a:solidFill>
                </a:rPr>
                <a:t>Accuracy requirements invariant</a:t>
              </a:r>
              <a:endParaRPr lang="en-US" sz="1400" dirty="0">
                <a:solidFill>
                  <a:srgbClr val="0070C0"/>
                </a:solidFill>
              </a:endParaRPr>
            </a:p>
          </p:txBody>
        </p:sp>
        <p:grpSp>
          <p:nvGrpSpPr>
            <p:cNvPr id="19" name="Group 18"/>
            <p:cNvGrpSpPr/>
            <p:nvPr/>
          </p:nvGrpSpPr>
          <p:grpSpPr>
            <a:xfrm>
              <a:off x="2438400" y="1905000"/>
              <a:ext cx="5715000" cy="3048000"/>
              <a:chOff x="2438400" y="1905000"/>
              <a:chExt cx="5715000" cy="3048000"/>
            </a:xfrm>
          </p:grpSpPr>
          <p:cxnSp>
            <p:nvCxnSpPr>
              <p:cNvPr id="3" name="Straight Arrow Connector 2"/>
              <p:cNvCxnSpPr/>
              <p:nvPr/>
            </p:nvCxnSpPr>
            <p:spPr>
              <a:xfrm flipV="1">
                <a:off x="2667000" y="2209800"/>
                <a:ext cx="0" cy="24384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2667000" y="4648200"/>
                <a:ext cx="449580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667000" y="1981200"/>
                <a:ext cx="1295400" cy="523220"/>
              </a:xfrm>
              <a:prstGeom prst="rect">
                <a:avLst/>
              </a:prstGeom>
              <a:noFill/>
              <a:ln>
                <a:noFill/>
              </a:ln>
            </p:spPr>
            <p:txBody>
              <a:bodyPr wrap="square" rtlCol="0">
                <a:spAutoFit/>
              </a:bodyPr>
              <a:lstStyle/>
              <a:p>
                <a:r>
                  <a:rPr lang="en-US" sz="1400" dirty="0" smtClean="0"/>
                  <a:t>Computational effort</a:t>
                </a:r>
                <a:endParaRPr lang="en-US" sz="1400" dirty="0"/>
              </a:p>
            </p:txBody>
          </p:sp>
          <p:sp>
            <p:nvSpPr>
              <p:cNvPr id="9" name="TextBox 8"/>
              <p:cNvSpPr txBox="1"/>
              <p:nvPr/>
            </p:nvSpPr>
            <p:spPr>
              <a:xfrm>
                <a:off x="7162800" y="4353580"/>
                <a:ext cx="990600" cy="523220"/>
              </a:xfrm>
              <a:prstGeom prst="rect">
                <a:avLst/>
              </a:prstGeom>
              <a:noFill/>
              <a:ln>
                <a:noFill/>
              </a:ln>
            </p:spPr>
            <p:txBody>
              <a:bodyPr wrap="square" rtlCol="0">
                <a:spAutoFit/>
              </a:bodyPr>
              <a:lstStyle/>
              <a:p>
                <a:r>
                  <a:rPr lang="en-US" sz="1400" dirty="0" smtClean="0"/>
                  <a:t>Increasing stiffness</a:t>
                </a:r>
                <a:endParaRPr lang="en-US" sz="1400" dirty="0"/>
              </a:p>
            </p:txBody>
          </p:sp>
          <p:cxnSp>
            <p:nvCxnSpPr>
              <p:cNvPr id="8" name="Straight Connector 7"/>
              <p:cNvCxnSpPr/>
              <p:nvPr/>
            </p:nvCxnSpPr>
            <p:spPr>
              <a:xfrm flipV="1">
                <a:off x="2667000" y="2667000"/>
                <a:ext cx="3810000" cy="1219200"/>
              </a:xfrm>
              <a:prstGeom prst="line">
                <a:avLst/>
              </a:prstGeom>
              <a:ln w="1905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667000" y="3429000"/>
                <a:ext cx="3962400" cy="0"/>
              </a:xfrm>
              <a:prstGeom prst="line">
                <a:avLst/>
              </a:prstGeom>
              <a:ln w="19050">
                <a:solidFill>
                  <a:srgbClr val="80008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477000" y="2371344"/>
                <a:ext cx="1143000" cy="523220"/>
              </a:xfrm>
              <a:prstGeom prst="rect">
                <a:avLst/>
              </a:prstGeom>
              <a:noFill/>
              <a:ln>
                <a:solidFill>
                  <a:schemeClr val="bg1"/>
                </a:solidFill>
              </a:ln>
            </p:spPr>
            <p:txBody>
              <a:bodyPr wrap="square" rtlCol="0">
                <a:spAutoFit/>
              </a:bodyPr>
              <a:lstStyle/>
              <a:p>
                <a:r>
                  <a:rPr lang="en-US" sz="1400" b="1" dirty="0" smtClean="0">
                    <a:solidFill>
                      <a:srgbClr val="800000"/>
                    </a:solidFill>
                  </a:rPr>
                  <a:t>Explicit ODE solver</a:t>
                </a:r>
                <a:endParaRPr lang="en-US" sz="1400" b="1" dirty="0">
                  <a:solidFill>
                    <a:srgbClr val="800000"/>
                  </a:solidFill>
                </a:endParaRPr>
              </a:p>
            </p:txBody>
          </p:sp>
          <p:sp>
            <p:nvSpPr>
              <p:cNvPr id="17" name="TextBox 16"/>
              <p:cNvSpPr txBox="1"/>
              <p:nvPr/>
            </p:nvSpPr>
            <p:spPr>
              <a:xfrm>
                <a:off x="6638544" y="3143524"/>
                <a:ext cx="1143000" cy="523220"/>
              </a:xfrm>
              <a:prstGeom prst="rect">
                <a:avLst/>
              </a:prstGeom>
              <a:noFill/>
              <a:ln>
                <a:solidFill>
                  <a:schemeClr val="bg1"/>
                </a:solidFill>
              </a:ln>
            </p:spPr>
            <p:txBody>
              <a:bodyPr wrap="square" rtlCol="0">
                <a:spAutoFit/>
              </a:bodyPr>
              <a:lstStyle/>
              <a:p>
                <a:r>
                  <a:rPr lang="en-US" sz="1400" b="1" dirty="0" smtClean="0">
                    <a:solidFill>
                      <a:srgbClr val="800080"/>
                    </a:solidFill>
                  </a:rPr>
                  <a:t>Stiff system solver</a:t>
                </a:r>
                <a:endParaRPr lang="en-US" sz="1400" b="1" dirty="0">
                  <a:solidFill>
                    <a:srgbClr val="800080"/>
                  </a:solidFill>
                </a:endParaRPr>
              </a:p>
            </p:txBody>
          </p:sp>
          <p:sp>
            <p:nvSpPr>
              <p:cNvPr id="18" name="Rectangle 17"/>
              <p:cNvSpPr/>
              <p:nvPr/>
            </p:nvSpPr>
            <p:spPr>
              <a:xfrm>
                <a:off x="2438400" y="1905000"/>
                <a:ext cx="5715000" cy="30480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p:cNvSpPr txBox="1"/>
            <p:nvPr/>
          </p:nvSpPr>
          <p:spPr>
            <a:xfrm>
              <a:off x="3733800" y="3896380"/>
              <a:ext cx="1524000" cy="523220"/>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solidFill>
                    <a:srgbClr val="0070C0"/>
                  </a:solidFill>
                </a:rPr>
                <a:t>Model order invariant</a:t>
              </a:r>
            </a:p>
          </p:txBody>
        </p:sp>
      </p:grpSp>
    </p:spTree>
    <p:extLst>
      <p:ext uri="{BB962C8B-B14F-4D97-AF65-F5344CB8AC3E}">
        <p14:creationId xmlns:p14="http://schemas.microsoft.com/office/powerpoint/2010/main" val="1584851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39">
                                            <p:txEl>
                                              <p:pRg st="0" end="0"/>
                                            </p:txEl>
                                          </p:spTgt>
                                        </p:tgtEl>
                                        <p:attrNameLst>
                                          <p:attrName>style.visibility</p:attrName>
                                        </p:attrNameLst>
                                      </p:cBhvr>
                                      <p:to>
                                        <p:strVal val="visible"/>
                                      </p:to>
                                    </p:set>
                                    <p:animEffect transition="in" filter="dissolve">
                                      <p:cBhvr>
                                        <p:cTn id="12" dur="500"/>
                                        <p:tgtEl>
                                          <p:spTgt spid="399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1143000"/>
            <a:ext cx="8458200" cy="609600"/>
          </a:xfrm>
        </p:spPr>
        <p:txBody>
          <a:bodyPr/>
          <a:lstStyle/>
          <a:p>
            <a:pPr eaLnBrk="1" hangingPunct="1"/>
            <a:r>
              <a:rPr lang="en-US" b="1" u="none" dirty="0" smtClean="0"/>
              <a:t>Implicit ODE Solvers</a:t>
            </a:r>
          </a:p>
        </p:txBody>
      </p:sp>
      <p:sp>
        <p:nvSpPr>
          <p:cNvPr id="39939" name="Rectangle 3"/>
          <p:cNvSpPr>
            <a:spLocks noGrp="1" noChangeArrowheads="1"/>
          </p:cNvSpPr>
          <p:nvPr>
            <p:ph type="body" idx="1"/>
          </p:nvPr>
        </p:nvSpPr>
        <p:spPr bwMode="auto">
          <a:xfrm>
            <a:off x="762000" y="3429000"/>
            <a:ext cx="7924800" cy="1524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sz="2000" dirty="0" smtClean="0"/>
              <a:t>The model and solver equations together form an algebraic loop.</a:t>
            </a:r>
          </a:p>
          <a:p>
            <a:pPr algn="just" eaLnBrk="1" hangingPunct="1"/>
            <a:r>
              <a:rPr lang="en-US" sz="2000" dirty="0" smtClean="0"/>
              <a:t>The implicit ODE solver is set up as a </a:t>
            </a:r>
            <a:r>
              <a:rPr lang="en-US" sz="2000" b="1" i="1" dirty="0" smtClean="0">
                <a:solidFill>
                  <a:srgbClr val="0070C0"/>
                </a:solidFill>
              </a:rPr>
              <a:t>Newton iteration </a:t>
            </a:r>
            <a:r>
              <a:rPr lang="en-US" sz="2000" dirty="0" smtClean="0"/>
              <a:t>around the model and solver equations to solve for the future values of the state vector and state derivative vector simultaneously.</a:t>
            </a:r>
          </a:p>
        </p:txBody>
      </p:sp>
      <p:grpSp>
        <p:nvGrpSpPr>
          <p:cNvPr id="4" name="Group 3"/>
          <p:cNvGrpSpPr/>
          <p:nvPr/>
        </p:nvGrpSpPr>
        <p:grpSpPr>
          <a:xfrm>
            <a:off x="762000" y="1962090"/>
            <a:ext cx="4114800" cy="571620"/>
            <a:chOff x="762000" y="1962090"/>
            <a:chExt cx="4114800" cy="571620"/>
          </a:xfrm>
        </p:grpSpPr>
        <p:sp>
          <p:nvSpPr>
            <p:cNvPr id="2" name="TextBox 1"/>
            <p:cNvSpPr txBox="1"/>
            <p:nvPr/>
          </p:nvSpPr>
          <p:spPr>
            <a:xfrm>
              <a:off x="762000" y="2133600"/>
              <a:ext cx="4114800" cy="400110"/>
            </a:xfrm>
            <a:prstGeom prst="rect">
              <a:avLst/>
            </a:prstGeom>
            <a:noFill/>
          </p:spPr>
          <p:txBody>
            <a:bodyPr wrap="square" rtlCol="0">
              <a:spAutoFit/>
            </a:bodyPr>
            <a:lstStyle/>
            <a:p>
              <a:r>
                <a:rPr lang="en-US" sz="2000" dirty="0" smtClean="0">
                  <a:solidFill>
                    <a:srgbClr val="800000"/>
                  </a:solidFill>
                </a:rPr>
                <a:t>Model equations:</a:t>
              </a:r>
              <a:r>
                <a:rPr lang="en-US" sz="2000" dirty="0" smtClean="0"/>
                <a:t>	   </a:t>
              </a:r>
              <a:r>
                <a:rPr lang="en-US" sz="2000" b="1" dirty="0" smtClean="0">
                  <a:solidFill>
                    <a:srgbClr val="0070C0"/>
                  </a:solidFill>
                </a:rPr>
                <a:t>x</a:t>
              </a:r>
              <a:r>
                <a:rPr lang="en-US" sz="2000" dirty="0" smtClean="0">
                  <a:solidFill>
                    <a:srgbClr val="0070C0"/>
                  </a:solidFill>
                </a:rPr>
                <a:t>(</a:t>
              </a:r>
              <a:r>
                <a:rPr lang="en-US" sz="2000" i="1" dirty="0" smtClean="0">
                  <a:solidFill>
                    <a:srgbClr val="0070C0"/>
                  </a:solidFill>
                </a:rPr>
                <a:t>t</a:t>
              </a:r>
              <a:r>
                <a:rPr lang="de-CH" sz="2000" i="1" dirty="0" smtClean="0">
                  <a:solidFill>
                    <a:srgbClr val="0070C0"/>
                  </a:solidFill>
                </a:rPr>
                <a:t>+h</a:t>
              </a:r>
              <a:r>
                <a:rPr lang="de-CH" sz="2000" dirty="0" smtClean="0">
                  <a:solidFill>
                    <a:srgbClr val="0070C0"/>
                  </a:solidFill>
                </a:rPr>
                <a:t>) = </a:t>
              </a:r>
              <a:r>
                <a:rPr lang="de-CH" sz="2000" b="1" dirty="0" smtClean="0">
                  <a:solidFill>
                    <a:srgbClr val="0070C0"/>
                  </a:solidFill>
                </a:rPr>
                <a:t>f</a:t>
              </a:r>
              <a:r>
                <a:rPr lang="de-CH" sz="2000" dirty="0" smtClean="0">
                  <a:solidFill>
                    <a:srgbClr val="0070C0"/>
                  </a:solidFill>
                </a:rPr>
                <a:t>(</a:t>
              </a:r>
              <a:r>
                <a:rPr lang="de-CH" sz="2000" b="1" dirty="0" smtClean="0">
                  <a:solidFill>
                    <a:srgbClr val="0070C0"/>
                  </a:solidFill>
                </a:rPr>
                <a:t>x</a:t>
              </a:r>
              <a:r>
                <a:rPr lang="de-CH" sz="2000" dirty="0" smtClean="0">
                  <a:solidFill>
                    <a:srgbClr val="0070C0"/>
                  </a:solidFill>
                </a:rPr>
                <a:t>(</a:t>
              </a:r>
              <a:r>
                <a:rPr lang="de-CH" sz="2000" i="1" dirty="0" err="1" smtClean="0">
                  <a:solidFill>
                    <a:srgbClr val="0070C0"/>
                  </a:solidFill>
                </a:rPr>
                <a:t>t+h</a:t>
              </a:r>
              <a:r>
                <a:rPr lang="de-CH" sz="2000" dirty="0" smtClean="0">
                  <a:solidFill>
                    <a:srgbClr val="0070C0"/>
                  </a:solidFill>
                </a:rPr>
                <a:t>))</a:t>
              </a:r>
              <a:endParaRPr lang="en-US" sz="2000" dirty="0">
                <a:solidFill>
                  <a:srgbClr val="0070C0"/>
                </a:solidFill>
              </a:endParaRPr>
            </a:p>
          </p:txBody>
        </p:sp>
        <p:sp>
          <p:nvSpPr>
            <p:cNvPr id="3" name="TextBox 2"/>
            <p:cNvSpPr txBox="1"/>
            <p:nvPr/>
          </p:nvSpPr>
          <p:spPr>
            <a:xfrm>
              <a:off x="2819400" y="1962090"/>
              <a:ext cx="304800" cy="400110"/>
            </a:xfrm>
            <a:prstGeom prst="rect">
              <a:avLst/>
            </a:prstGeom>
            <a:noFill/>
          </p:spPr>
          <p:txBody>
            <a:bodyPr wrap="square" rtlCol="0">
              <a:spAutoFit/>
            </a:bodyPr>
            <a:lstStyle/>
            <a:p>
              <a:r>
                <a:rPr lang="de-CH" sz="2000" b="1" dirty="0" smtClean="0">
                  <a:solidFill>
                    <a:srgbClr val="0070C0"/>
                  </a:solidFill>
                </a:rPr>
                <a:t>.</a:t>
              </a:r>
              <a:endParaRPr lang="en-US" sz="2000" b="1" dirty="0">
                <a:solidFill>
                  <a:srgbClr val="0070C0"/>
                </a:solidFill>
              </a:endParaRPr>
            </a:p>
          </p:txBody>
        </p:sp>
      </p:grpSp>
      <p:grpSp>
        <p:nvGrpSpPr>
          <p:cNvPr id="6" name="Group 5"/>
          <p:cNvGrpSpPr/>
          <p:nvPr/>
        </p:nvGrpSpPr>
        <p:grpSpPr>
          <a:xfrm>
            <a:off x="762000" y="2380488"/>
            <a:ext cx="5029200" cy="667512"/>
            <a:chOff x="762000" y="2380488"/>
            <a:chExt cx="5029200" cy="667512"/>
          </a:xfrm>
        </p:grpSpPr>
        <p:sp>
          <p:nvSpPr>
            <p:cNvPr id="8" name="TextBox 7"/>
            <p:cNvSpPr txBox="1"/>
            <p:nvPr/>
          </p:nvSpPr>
          <p:spPr>
            <a:xfrm>
              <a:off x="762000" y="2647890"/>
              <a:ext cx="5029200" cy="400110"/>
            </a:xfrm>
            <a:prstGeom prst="rect">
              <a:avLst/>
            </a:prstGeom>
            <a:noFill/>
          </p:spPr>
          <p:txBody>
            <a:bodyPr wrap="square" rtlCol="0">
              <a:spAutoFit/>
            </a:bodyPr>
            <a:lstStyle/>
            <a:p>
              <a:r>
                <a:rPr lang="en-US" sz="2000" dirty="0" smtClean="0">
                  <a:solidFill>
                    <a:srgbClr val="800000"/>
                  </a:solidFill>
                </a:rPr>
                <a:t>Solver equations:	</a:t>
              </a:r>
              <a:r>
                <a:rPr lang="en-US" sz="2000" dirty="0" smtClean="0"/>
                <a:t>   </a:t>
              </a:r>
              <a:r>
                <a:rPr lang="en-US" sz="2000" b="1" dirty="0" smtClean="0">
                  <a:solidFill>
                    <a:srgbClr val="0070C0"/>
                  </a:solidFill>
                </a:rPr>
                <a:t>x</a:t>
              </a:r>
              <a:r>
                <a:rPr lang="en-US" sz="2000" dirty="0" smtClean="0">
                  <a:solidFill>
                    <a:srgbClr val="0070C0"/>
                  </a:solidFill>
                </a:rPr>
                <a:t>(</a:t>
              </a:r>
              <a:r>
                <a:rPr lang="en-US" sz="2000" i="1" dirty="0" smtClean="0">
                  <a:solidFill>
                    <a:srgbClr val="0070C0"/>
                  </a:solidFill>
                </a:rPr>
                <a:t>t</a:t>
              </a:r>
              <a:r>
                <a:rPr lang="de-CH" sz="2000" i="1" dirty="0" smtClean="0">
                  <a:solidFill>
                    <a:srgbClr val="0070C0"/>
                  </a:solidFill>
                </a:rPr>
                <a:t>+h</a:t>
              </a:r>
              <a:r>
                <a:rPr lang="de-CH" sz="2000" dirty="0" smtClean="0">
                  <a:solidFill>
                    <a:srgbClr val="0070C0"/>
                  </a:solidFill>
                </a:rPr>
                <a:t>) = </a:t>
              </a:r>
              <a:r>
                <a:rPr lang="de-CH" sz="2000" i="1" dirty="0" smtClean="0">
                  <a:solidFill>
                    <a:srgbClr val="0070C0"/>
                  </a:solidFill>
                </a:rPr>
                <a:t>h</a:t>
              </a:r>
              <a:r>
                <a:rPr lang="es-ES_tradnl" sz="2000" b="1" dirty="0" smtClean="0">
                  <a:solidFill>
                    <a:srgbClr val="0070C0"/>
                  </a:solidFill>
                </a:rPr>
                <a:t>·</a:t>
              </a:r>
              <a:r>
                <a:rPr lang="de-CH" sz="2000" b="1" dirty="0" smtClean="0">
                  <a:solidFill>
                    <a:srgbClr val="0070C0"/>
                  </a:solidFill>
                </a:rPr>
                <a:t>x</a:t>
              </a:r>
              <a:r>
                <a:rPr lang="de-CH" sz="2000" dirty="0" smtClean="0">
                  <a:solidFill>
                    <a:srgbClr val="0070C0"/>
                  </a:solidFill>
                </a:rPr>
                <a:t>(</a:t>
              </a:r>
              <a:r>
                <a:rPr lang="de-CH" sz="2000" i="1" dirty="0" err="1" smtClean="0">
                  <a:solidFill>
                    <a:srgbClr val="0070C0"/>
                  </a:solidFill>
                </a:rPr>
                <a:t>t+h</a:t>
              </a:r>
              <a:r>
                <a:rPr lang="de-CH" sz="2000" dirty="0" smtClean="0">
                  <a:solidFill>
                    <a:srgbClr val="0070C0"/>
                  </a:solidFill>
                </a:rPr>
                <a:t>)  + </a:t>
              </a:r>
              <a:r>
                <a:rPr lang="de-CH" sz="2000" dirty="0" err="1" smtClean="0">
                  <a:solidFill>
                    <a:srgbClr val="0070C0"/>
                  </a:solidFill>
                </a:rPr>
                <a:t>old</a:t>
              </a:r>
              <a:r>
                <a:rPr lang="de-CH" sz="2000" dirty="0" smtClean="0">
                  <a:solidFill>
                    <a:srgbClr val="0070C0"/>
                  </a:solidFill>
                </a:rPr>
                <a:t>(</a:t>
              </a:r>
              <a:r>
                <a:rPr lang="de-CH" sz="2000" b="1" dirty="0" smtClean="0">
                  <a:solidFill>
                    <a:srgbClr val="0070C0"/>
                  </a:solidFill>
                </a:rPr>
                <a:t>x</a:t>
              </a:r>
              <a:r>
                <a:rPr lang="de-CH" sz="2000" dirty="0" smtClean="0">
                  <a:solidFill>
                    <a:srgbClr val="0070C0"/>
                  </a:solidFill>
                </a:rPr>
                <a:t>)</a:t>
              </a:r>
              <a:endParaRPr lang="en-US" sz="2000" dirty="0">
                <a:solidFill>
                  <a:srgbClr val="0070C0"/>
                </a:solidFill>
              </a:endParaRPr>
            </a:p>
          </p:txBody>
        </p:sp>
        <p:sp>
          <p:nvSpPr>
            <p:cNvPr id="9" name="TextBox 8"/>
            <p:cNvSpPr txBox="1"/>
            <p:nvPr/>
          </p:nvSpPr>
          <p:spPr>
            <a:xfrm>
              <a:off x="3962400" y="2487168"/>
              <a:ext cx="304800" cy="400110"/>
            </a:xfrm>
            <a:prstGeom prst="rect">
              <a:avLst/>
            </a:prstGeom>
            <a:noFill/>
          </p:spPr>
          <p:txBody>
            <a:bodyPr wrap="square" rtlCol="0">
              <a:spAutoFit/>
            </a:bodyPr>
            <a:lstStyle/>
            <a:p>
              <a:r>
                <a:rPr lang="de-CH" sz="2000" b="1" dirty="0" smtClean="0">
                  <a:solidFill>
                    <a:srgbClr val="0070C0"/>
                  </a:solidFill>
                </a:rPr>
                <a:t>.</a:t>
              </a:r>
              <a:endParaRPr lang="en-US" sz="2000" b="1" dirty="0">
                <a:solidFill>
                  <a:srgbClr val="0070C0"/>
                </a:solidFill>
              </a:endParaRPr>
            </a:p>
          </p:txBody>
        </p:sp>
        <p:sp>
          <p:nvSpPr>
            <p:cNvPr id="5" name="TextBox 4"/>
            <p:cNvSpPr txBox="1"/>
            <p:nvPr/>
          </p:nvSpPr>
          <p:spPr>
            <a:xfrm>
              <a:off x="3733800" y="2380488"/>
              <a:ext cx="381000" cy="400110"/>
            </a:xfrm>
            <a:prstGeom prst="rect">
              <a:avLst/>
            </a:prstGeom>
            <a:noFill/>
          </p:spPr>
          <p:txBody>
            <a:bodyPr wrap="square" rtlCol="0">
              <a:spAutoFit/>
            </a:bodyPr>
            <a:lstStyle/>
            <a:p>
              <a:r>
                <a:rPr lang="es-ES_tradnl" sz="2000" dirty="0" smtClean="0">
                  <a:solidFill>
                    <a:srgbClr val="0070C0"/>
                  </a:solidFill>
                </a:rPr>
                <a:t>_</a:t>
              </a:r>
              <a:endParaRPr lang="en-US" sz="2000" dirty="0">
                <a:solidFill>
                  <a:srgbClr val="0070C0"/>
                </a:solidFill>
              </a:endParaRPr>
            </a:p>
          </p:txBody>
        </p:sp>
      </p:grpSp>
      <p:sp>
        <p:nvSpPr>
          <p:cNvPr id="12" name="Rectangle 3"/>
          <p:cNvSpPr txBox="1">
            <a:spLocks noChangeArrowheads="1"/>
          </p:cNvSpPr>
          <p:nvPr/>
        </p:nvSpPr>
        <p:spPr bwMode="auto">
          <a:xfrm>
            <a:off x="762000" y="4876800"/>
            <a:ext cx="7924800" cy="1219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just" eaLnBrk="1" hangingPunct="1">
              <a:buFont typeface="Wingdings" panose="05000000000000000000" pitchFamily="2" charset="2"/>
              <a:buChar char="Ø"/>
            </a:pPr>
            <a:r>
              <a:rPr lang="en-US" sz="2400" b="1" i="1" kern="0" dirty="0" smtClean="0">
                <a:solidFill>
                  <a:srgbClr val="006600"/>
                </a:solidFill>
              </a:rPr>
              <a:t>The computational effort of the ODE solution grows cubically in the number of state variables, i.e., in the size of the model!</a:t>
            </a:r>
          </a:p>
        </p:txBody>
      </p:sp>
    </p:spTree>
    <p:extLst>
      <p:ext uri="{BB962C8B-B14F-4D97-AF65-F5344CB8AC3E}">
        <p14:creationId xmlns:p14="http://schemas.microsoft.com/office/powerpoint/2010/main" val="5350879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39939">
                                            <p:txEl>
                                              <p:pRg st="0" end="0"/>
                                            </p:txEl>
                                          </p:spTgt>
                                        </p:tgtEl>
                                        <p:attrNameLst>
                                          <p:attrName>style.visibility</p:attrName>
                                        </p:attrNameLst>
                                      </p:cBhvr>
                                      <p:to>
                                        <p:strVal val="visible"/>
                                      </p:to>
                                    </p:set>
                                    <p:animEffect transition="in" filter="dissolve">
                                      <p:cBhvr>
                                        <p:cTn id="19" dur="500"/>
                                        <p:tgtEl>
                                          <p:spTgt spid="39939">
                                            <p:txEl>
                                              <p:pRg st="0" end="0"/>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9939">
                                            <p:txEl>
                                              <p:pRg st="1" end="1"/>
                                            </p:txEl>
                                          </p:spTgt>
                                        </p:tgtEl>
                                        <p:attrNameLst>
                                          <p:attrName>style.visibility</p:attrName>
                                        </p:attrNameLst>
                                      </p:cBhvr>
                                      <p:to>
                                        <p:strVal val="visible"/>
                                      </p:to>
                                    </p:set>
                                    <p:animEffect transition="in" filter="dissolve">
                                      <p:cBhvr>
                                        <p:cTn id="24" dur="500"/>
                                        <p:tgtEl>
                                          <p:spTgt spid="39939">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2">
                                            <p:txEl>
                                              <p:pRg st="0" end="0"/>
                                            </p:txEl>
                                          </p:spTgt>
                                        </p:tgtEl>
                                        <p:attrNameLst>
                                          <p:attrName>style.visibility</p:attrName>
                                        </p:attrNameLst>
                                      </p:cBhvr>
                                      <p:to>
                                        <p:strVal val="visible"/>
                                      </p:to>
                                    </p:set>
                                    <p:animEffect transition="in" filter="dissolve">
                                      <p:cBhvr>
                                        <p:cTn id="29"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P spid="1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1066800"/>
            <a:ext cx="8458200" cy="609600"/>
          </a:xfrm>
        </p:spPr>
        <p:txBody>
          <a:bodyPr/>
          <a:lstStyle/>
          <a:p>
            <a:pPr eaLnBrk="1" hangingPunct="1"/>
            <a:r>
              <a:rPr lang="en-US" b="1" u="none" dirty="0" smtClean="0"/>
              <a:t>The Curse of Complexity</a:t>
            </a:r>
          </a:p>
        </p:txBody>
      </p:sp>
      <p:sp>
        <p:nvSpPr>
          <p:cNvPr id="39939" name="Rectangle 3"/>
          <p:cNvSpPr>
            <a:spLocks noGrp="1" noChangeArrowheads="1"/>
          </p:cNvSpPr>
          <p:nvPr>
            <p:ph type="body" idx="1"/>
          </p:nvPr>
        </p:nvSpPr>
        <p:spPr bwMode="auto">
          <a:xfrm>
            <a:off x="582168" y="5284256"/>
            <a:ext cx="7924800" cy="91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sz="2400" b="1" i="1" dirty="0" smtClean="0">
                <a:solidFill>
                  <a:srgbClr val="006600"/>
                </a:solidFill>
              </a:rPr>
              <a:t>Classical stiff system solvers are not attractive for the simulation of high order systems!</a:t>
            </a:r>
          </a:p>
        </p:txBody>
      </p:sp>
      <p:grpSp>
        <p:nvGrpSpPr>
          <p:cNvPr id="24" name="Group 23"/>
          <p:cNvGrpSpPr/>
          <p:nvPr/>
        </p:nvGrpSpPr>
        <p:grpSpPr>
          <a:xfrm>
            <a:off x="1676400" y="1752600"/>
            <a:ext cx="6400800" cy="3352800"/>
            <a:chOff x="1676400" y="1752600"/>
            <a:chExt cx="6400800" cy="335280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2057400"/>
              <a:ext cx="5410200" cy="3048000"/>
            </a:xfrm>
            <a:prstGeom prst="rect">
              <a:avLst/>
            </a:prstGeom>
          </p:spPr>
        </p:pic>
        <p:cxnSp>
          <p:nvCxnSpPr>
            <p:cNvPr id="7" name="Straight Arrow Connector 6"/>
            <p:cNvCxnSpPr/>
            <p:nvPr/>
          </p:nvCxnSpPr>
          <p:spPr>
            <a:xfrm flipV="1">
              <a:off x="2380488" y="2020824"/>
              <a:ext cx="0" cy="27432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371344" y="1771924"/>
              <a:ext cx="1295400" cy="523220"/>
            </a:xfrm>
            <a:prstGeom prst="rect">
              <a:avLst/>
            </a:prstGeom>
            <a:noFill/>
            <a:ln>
              <a:noFill/>
            </a:ln>
          </p:spPr>
          <p:txBody>
            <a:bodyPr wrap="square" rtlCol="0">
              <a:spAutoFit/>
            </a:bodyPr>
            <a:lstStyle/>
            <a:p>
              <a:r>
                <a:rPr lang="en-US" sz="1400" dirty="0" smtClean="0"/>
                <a:t>Computational effort</a:t>
              </a:r>
              <a:endParaRPr lang="en-US" sz="1400" dirty="0"/>
            </a:p>
          </p:txBody>
        </p:sp>
        <p:cxnSp>
          <p:nvCxnSpPr>
            <p:cNvPr id="12" name="Straight Arrow Connector 11"/>
            <p:cNvCxnSpPr/>
            <p:nvPr/>
          </p:nvCxnSpPr>
          <p:spPr>
            <a:xfrm>
              <a:off x="2371344" y="4764024"/>
              <a:ext cx="4562856"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934200" y="4477512"/>
              <a:ext cx="1143000" cy="523220"/>
            </a:xfrm>
            <a:prstGeom prst="rect">
              <a:avLst/>
            </a:prstGeom>
            <a:noFill/>
            <a:ln>
              <a:noFill/>
            </a:ln>
          </p:spPr>
          <p:txBody>
            <a:bodyPr wrap="square" rtlCol="0">
              <a:spAutoFit/>
            </a:bodyPr>
            <a:lstStyle/>
            <a:p>
              <a:r>
                <a:rPr lang="en-US" sz="1400" dirty="0" smtClean="0"/>
                <a:t>Increasing system order</a:t>
              </a:r>
              <a:endParaRPr lang="en-US" sz="1400" dirty="0"/>
            </a:p>
          </p:txBody>
        </p:sp>
        <p:cxnSp>
          <p:nvCxnSpPr>
            <p:cNvPr id="16" name="Straight Connector 15"/>
            <p:cNvCxnSpPr/>
            <p:nvPr/>
          </p:nvCxnSpPr>
          <p:spPr>
            <a:xfrm flipV="1">
              <a:off x="3352800" y="2133600"/>
              <a:ext cx="2971800" cy="2630424"/>
            </a:xfrm>
            <a:prstGeom prst="line">
              <a:avLst/>
            </a:prstGeom>
            <a:ln w="19050">
              <a:solidFill>
                <a:srgbClr val="80008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324600" y="1752600"/>
              <a:ext cx="1143000" cy="523220"/>
            </a:xfrm>
            <a:prstGeom prst="rect">
              <a:avLst/>
            </a:prstGeom>
            <a:noFill/>
            <a:ln>
              <a:solidFill>
                <a:schemeClr val="bg1"/>
              </a:solidFill>
            </a:ln>
          </p:spPr>
          <p:txBody>
            <a:bodyPr wrap="square" rtlCol="0">
              <a:spAutoFit/>
            </a:bodyPr>
            <a:lstStyle/>
            <a:p>
              <a:r>
                <a:rPr lang="en-US" sz="1400" b="1" dirty="0" smtClean="0">
                  <a:solidFill>
                    <a:srgbClr val="800080"/>
                  </a:solidFill>
                </a:rPr>
                <a:t>Stiff system solver</a:t>
              </a:r>
              <a:endParaRPr lang="en-US" sz="1400" b="1" dirty="0">
                <a:solidFill>
                  <a:srgbClr val="800080"/>
                </a:solidFill>
              </a:endParaRPr>
            </a:p>
          </p:txBody>
        </p:sp>
        <p:cxnSp>
          <p:nvCxnSpPr>
            <p:cNvPr id="23" name="Straight Connector 22"/>
            <p:cNvCxnSpPr/>
            <p:nvPr/>
          </p:nvCxnSpPr>
          <p:spPr>
            <a:xfrm flipV="1">
              <a:off x="3352800" y="3011424"/>
              <a:ext cx="3124200" cy="924580"/>
            </a:xfrm>
            <a:prstGeom prst="line">
              <a:avLst/>
            </a:prstGeom>
            <a:ln w="19050">
              <a:solidFill>
                <a:srgbClr val="80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553200" y="2753380"/>
              <a:ext cx="1143000" cy="523220"/>
            </a:xfrm>
            <a:prstGeom prst="rect">
              <a:avLst/>
            </a:prstGeom>
            <a:noFill/>
            <a:ln>
              <a:solidFill>
                <a:schemeClr val="bg1"/>
              </a:solidFill>
            </a:ln>
          </p:spPr>
          <p:txBody>
            <a:bodyPr wrap="square" rtlCol="0">
              <a:spAutoFit/>
            </a:bodyPr>
            <a:lstStyle/>
            <a:p>
              <a:r>
                <a:rPr lang="en-US" sz="1400" b="1" dirty="0" smtClean="0">
                  <a:solidFill>
                    <a:srgbClr val="800000"/>
                  </a:solidFill>
                </a:rPr>
                <a:t>Explicit ODE solver</a:t>
              </a:r>
              <a:endParaRPr lang="en-US" sz="1400" b="1" dirty="0">
                <a:solidFill>
                  <a:srgbClr val="800000"/>
                </a:solidFill>
              </a:endParaRPr>
            </a:p>
          </p:txBody>
        </p:sp>
        <p:sp>
          <p:nvSpPr>
            <p:cNvPr id="15" name="TextBox 14"/>
            <p:cNvSpPr txBox="1"/>
            <p:nvPr/>
          </p:nvSpPr>
          <p:spPr>
            <a:xfrm>
              <a:off x="5105400" y="3962400"/>
              <a:ext cx="1524000" cy="738664"/>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solidFill>
                    <a:srgbClr val="0070C0"/>
                  </a:solidFill>
                </a:rPr>
                <a:t>Accuracy requirements invariant</a:t>
              </a:r>
              <a:endParaRPr lang="en-US" sz="1400" dirty="0">
                <a:solidFill>
                  <a:srgbClr val="0070C0"/>
                </a:solidFill>
              </a:endParaRPr>
            </a:p>
          </p:txBody>
        </p:sp>
        <p:sp>
          <p:nvSpPr>
            <p:cNvPr id="22" name="TextBox 21"/>
            <p:cNvSpPr txBox="1"/>
            <p:nvPr/>
          </p:nvSpPr>
          <p:spPr>
            <a:xfrm>
              <a:off x="4038600" y="4173748"/>
              <a:ext cx="1219200" cy="523220"/>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solidFill>
                    <a:srgbClr val="0070C0"/>
                  </a:solidFill>
                </a:rPr>
                <a:t>Stiffness invariant</a:t>
              </a:r>
            </a:p>
          </p:txBody>
        </p:sp>
      </p:grpSp>
    </p:spTree>
    <p:extLst>
      <p:ext uri="{BB962C8B-B14F-4D97-AF65-F5344CB8AC3E}">
        <p14:creationId xmlns:p14="http://schemas.microsoft.com/office/powerpoint/2010/main" val="685940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1143000"/>
            <a:ext cx="8458200" cy="609600"/>
          </a:xfrm>
        </p:spPr>
        <p:txBody>
          <a:bodyPr/>
          <a:lstStyle/>
          <a:p>
            <a:pPr eaLnBrk="1" hangingPunct="1"/>
            <a:r>
              <a:rPr lang="en-US" b="1" u="none" dirty="0" smtClean="0"/>
              <a:t>Lessons to be Learned IV</a:t>
            </a:r>
          </a:p>
        </p:txBody>
      </p:sp>
      <p:sp>
        <p:nvSpPr>
          <p:cNvPr id="39939" name="Rectangle 3"/>
          <p:cNvSpPr>
            <a:spLocks noGrp="1" noChangeArrowheads="1"/>
          </p:cNvSpPr>
          <p:nvPr>
            <p:ph type="body" idx="1"/>
          </p:nvPr>
        </p:nvSpPr>
        <p:spPr bwMode="auto">
          <a:xfrm>
            <a:off x="685800" y="1981200"/>
            <a:ext cx="7924800" cy="3733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sz="2400" dirty="0" smtClean="0"/>
              <a:t>Typical stiff engineering models of interest today (</a:t>
            </a:r>
            <a:r>
              <a:rPr lang="en-US" sz="2400" smtClean="0"/>
              <a:t>that usually consist </a:t>
            </a:r>
            <a:r>
              <a:rPr lang="en-US" sz="2400" dirty="0" smtClean="0"/>
              <a:t>of a few dozen state variables and a few hundred </a:t>
            </a:r>
            <a:r>
              <a:rPr lang="en-US" sz="2400" smtClean="0"/>
              <a:t>algebraic variables) </a:t>
            </a:r>
            <a:r>
              <a:rPr lang="en-US" sz="2400" dirty="0" smtClean="0"/>
              <a:t>can be simulated in </a:t>
            </a:r>
            <a:r>
              <a:rPr lang="en-US" sz="2400" b="1" i="1" dirty="0" err="1" smtClean="0">
                <a:solidFill>
                  <a:srgbClr val="0070C0"/>
                </a:solidFill>
              </a:rPr>
              <a:t>Modelica</a:t>
            </a:r>
            <a:r>
              <a:rPr lang="en-US" sz="2400" dirty="0" smtClean="0"/>
              <a:t> within a few seconds of simulation time using the default </a:t>
            </a:r>
            <a:r>
              <a:rPr lang="en-US" sz="2400" b="1" i="1" dirty="0" smtClean="0">
                <a:solidFill>
                  <a:srgbClr val="0070C0"/>
                </a:solidFill>
              </a:rPr>
              <a:t>DASSL</a:t>
            </a:r>
            <a:r>
              <a:rPr lang="en-US" sz="2400" dirty="0" smtClean="0"/>
              <a:t> stiff system solver.</a:t>
            </a:r>
          </a:p>
          <a:p>
            <a:pPr algn="just" eaLnBrk="1" hangingPunct="1"/>
            <a:r>
              <a:rPr lang="en-US" sz="2400" dirty="0" smtClean="0"/>
              <a:t>Models that are 10 times as big will take hours to simulate.</a:t>
            </a:r>
          </a:p>
          <a:p>
            <a:pPr algn="just" eaLnBrk="1" hangingPunct="1"/>
            <a:r>
              <a:rPr lang="en-US" sz="2400" dirty="0" smtClean="0"/>
              <a:t>Models that are 100 times as big will take longer to simulate than the life time of the computer.</a:t>
            </a:r>
          </a:p>
          <a:p>
            <a:pPr algn="just" eaLnBrk="1" hangingPunct="1"/>
            <a:r>
              <a:rPr lang="en-US" sz="2400" b="1" i="1" dirty="0" smtClean="0">
                <a:solidFill>
                  <a:srgbClr val="006600"/>
                </a:solidFill>
              </a:rPr>
              <a:t>The current stiff solver technology does not scale well!</a:t>
            </a:r>
          </a:p>
        </p:txBody>
      </p:sp>
    </p:spTree>
    <p:extLst>
      <p:ext uri="{BB962C8B-B14F-4D97-AF65-F5344CB8AC3E}">
        <p14:creationId xmlns:p14="http://schemas.microsoft.com/office/powerpoint/2010/main" val="13315088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dissolve">
                                      <p:cBhvr>
                                        <p:cTn id="12" dur="500"/>
                                        <p:tgtEl>
                                          <p:spTgt spid="399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Effect transition="in" filter="dissolve">
                                      <p:cBhvr>
                                        <p:cTn id="17" dur="500"/>
                                        <p:tgtEl>
                                          <p:spTgt spid="399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39">
                                            <p:txEl>
                                              <p:pRg st="3" end="3"/>
                                            </p:txEl>
                                          </p:spTgt>
                                        </p:tgtEl>
                                        <p:attrNameLst>
                                          <p:attrName>style.visibility</p:attrName>
                                        </p:attrNameLst>
                                      </p:cBhvr>
                                      <p:to>
                                        <p:strVal val="visible"/>
                                      </p:to>
                                    </p:set>
                                    <p:animEffect transition="in" filter="dissolve">
                                      <p:cBhvr>
                                        <p:cTn id="22" dur="500"/>
                                        <p:tgtEl>
                                          <p:spTgt spid="399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8878" y="1066800"/>
            <a:ext cx="9144000" cy="609600"/>
          </a:xfrm>
        </p:spPr>
        <p:txBody>
          <a:bodyPr/>
          <a:lstStyle/>
          <a:p>
            <a:pPr eaLnBrk="1" hangingPunct="1"/>
            <a:r>
              <a:rPr lang="en-US" sz="3200" b="1" u="none" dirty="0" smtClean="0"/>
              <a:t>Quantized State System (QSS) </a:t>
            </a:r>
            <a:r>
              <a:rPr lang="en-US" sz="3200" b="1" u="none" dirty="0" smtClean="0"/>
              <a:t>Solvers</a:t>
            </a:r>
          </a:p>
        </p:txBody>
      </p:sp>
      <p:sp>
        <p:nvSpPr>
          <p:cNvPr id="8" name="Rectangle 3"/>
          <p:cNvSpPr>
            <a:spLocks noChangeArrowheads="1"/>
          </p:cNvSpPr>
          <p:nvPr/>
        </p:nvSpPr>
        <p:spPr bwMode="auto">
          <a:xfrm>
            <a:off x="685800" y="1828800"/>
            <a:ext cx="77724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just" eaLnBrk="1" hangingPunct="1">
              <a:lnSpc>
                <a:spcPct val="90000"/>
              </a:lnSpc>
              <a:spcBef>
                <a:spcPct val="20000"/>
              </a:spcBef>
              <a:buFont typeface="Arial" panose="020B0604020202020204" pitchFamily="34" charset="0"/>
              <a:buChar char="•"/>
            </a:pPr>
            <a:r>
              <a:rPr lang="en-US" sz="2000" b="0" dirty="0" smtClean="0"/>
              <a:t>Traditional ODE and DAE solvers make use of </a:t>
            </a:r>
            <a:r>
              <a:rPr lang="en-US" sz="2000" i="1" dirty="0" smtClean="0">
                <a:solidFill>
                  <a:srgbClr val="0070C0"/>
                </a:solidFill>
              </a:rPr>
              <a:t>time slicing</a:t>
            </a:r>
            <a:r>
              <a:rPr lang="en-US" sz="2000" b="0" dirty="0" smtClean="0"/>
              <a:t>.  Given the current and past state and state derivative values, the value of the state one time step into the future, i.e., at time </a:t>
            </a:r>
            <a:r>
              <a:rPr lang="en-US" sz="2000" b="0" i="1" dirty="0" smtClean="0">
                <a:solidFill>
                  <a:srgbClr val="002060"/>
                </a:solidFill>
              </a:rPr>
              <a:t>t</a:t>
            </a:r>
            <a:r>
              <a:rPr lang="en-US" sz="2000" b="0" i="1" baseline="-25000" dirty="0" smtClean="0">
                <a:solidFill>
                  <a:srgbClr val="002060"/>
                </a:solidFill>
              </a:rPr>
              <a:t>k+1</a:t>
            </a:r>
            <a:r>
              <a:rPr lang="en-US" sz="2000" b="0" dirty="0" smtClean="0"/>
              <a:t>, is being estimated.  At that time, the new state can assume any real-valued number.</a:t>
            </a:r>
          </a:p>
          <a:p>
            <a:pPr algn="just" eaLnBrk="1" hangingPunct="1">
              <a:lnSpc>
                <a:spcPct val="90000"/>
              </a:lnSpc>
              <a:spcBef>
                <a:spcPct val="20000"/>
              </a:spcBef>
              <a:buFont typeface="Arial" panose="020B0604020202020204" pitchFamily="34" charset="0"/>
              <a:buChar char="•"/>
            </a:pPr>
            <a:r>
              <a:rPr lang="en-US" sz="2000" b="0" dirty="0" smtClean="0"/>
              <a:t>QSS solvers operate differently.  Rather than discretizing the time axis, they discretize the state axis, i.e., they operate on </a:t>
            </a:r>
            <a:r>
              <a:rPr lang="en-US" sz="2000" i="1" dirty="0" smtClean="0">
                <a:solidFill>
                  <a:srgbClr val="0070C0"/>
                </a:solidFill>
              </a:rPr>
              <a:t>quantized states</a:t>
            </a:r>
            <a:r>
              <a:rPr lang="en-US" sz="2000" b="0" dirty="0" smtClean="0"/>
              <a:t>.  They evaluate the next state value at the first time instant in the future at which the state variable differs from its current value by one quantum level, i.e., when </a:t>
            </a:r>
            <a:r>
              <a:rPr lang="en-US" sz="2000" b="0" i="1" dirty="0" smtClean="0">
                <a:solidFill>
                  <a:srgbClr val="002060"/>
                </a:solidFill>
              </a:rPr>
              <a:t>x</a:t>
            </a:r>
            <a:r>
              <a:rPr lang="en-US" sz="2000" b="0" i="1" baseline="-25000" dirty="0" smtClean="0">
                <a:solidFill>
                  <a:srgbClr val="002060"/>
                </a:solidFill>
              </a:rPr>
              <a:t>k+1</a:t>
            </a:r>
            <a:r>
              <a:rPr lang="en-US" sz="2000" b="0" i="1" dirty="0" smtClean="0">
                <a:solidFill>
                  <a:srgbClr val="002060"/>
                </a:solidFill>
              </a:rPr>
              <a:t> = </a:t>
            </a:r>
            <a:r>
              <a:rPr lang="en-US" sz="2000" b="0" i="1" dirty="0" err="1" smtClean="0">
                <a:solidFill>
                  <a:srgbClr val="002060"/>
                </a:solidFill>
              </a:rPr>
              <a:t>x</a:t>
            </a:r>
            <a:r>
              <a:rPr lang="en-US" sz="2000" b="0" i="1" baseline="-25000" dirty="0" err="1" smtClean="0">
                <a:solidFill>
                  <a:srgbClr val="002060"/>
                </a:solidFill>
              </a:rPr>
              <a:t>k</a:t>
            </a:r>
            <a:r>
              <a:rPr lang="en-US" sz="2000" b="0" i="1" dirty="0" smtClean="0">
                <a:solidFill>
                  <a:srgbClr val="002060"/>
                </a:solidFill>
              </a:rPr>
              <a:t> ± </a:t>
            </a:r>
            <a:r>
              <a:rPr lang="en-US" sz="2000" b="0" i="1" dirty="0" err="1" smtClean="0">
                <a:solidFill>
                  <a:srgbClr val="002060"/>
                </a:solidFill>
                <a:latin typeface="Symbol" panose="05050102010706020507" pitchFamily="18" charset="2"/>
              </a:rPr>
              <a:t>D</a:t>
            </a:r>
            <a:r>
              <a:rPr lang="en-US" sz="2000" b="0" i="1" dirty="0" err="1" smtClean="0">
                <a:solidFill>
                  <a:srgbClr val="002060"/>
                </a:solidFill>
              </a:rPr>
              <a:t>x</a:t>
            </a:r>
            <a:r>
              <a:rPr lang="en-US" sz="2000" b="0" dirty="0" smtClean="0"/>
              <a:t>.  QSS solvers are </a:t>
            </a:r>
            <a:r>
              <a:rPr lang="en-US" sz="2000" i="1" dirty="0" smtClean="0">
                <a:solidFill>
                  <a:srgbClr val="0070C0"/>
                </a:solidFill>
              </a:rPr>
              <a:t>activity-based solvers</a:t>
            </a:r>
            <a:r>
              <a:rPr lang="en-US" sz="2000" b="0" dirty="0" smtClean="0"/>
              <a:t>.</a:t>
            </a:r>
            <a:endParaRPr lang="en-US" sz="2000" b="0" dirty="0" smtClean="0"/>
          </a:p>
          <a:p>
            <a:pPr algn="just" eaLnBrk="1" hangingPunct="1">
              <a:lnSpc>
                <a:spcPct val="90000"/>
              </a:lnSpc>
              <a:spcBef>
                <a:spcPct val="20000"/>
              </a:spcBef>
              <a:buFont typeface="Arial" panose="020B0604020202020204" pitchFamily="34" charset="0"/>
              <a:buChar char="•"/>
            </a:pPr>
            <a:r>
              <a:rPr lang="en-US" sz="2000" b="0" dirty="0" smtClean="0"/>
              <a:t>QSS solvers are naturally asynchronous.  Each state variable carries its own simulation clock.</a:t>
            </a:r>
          </a:p>
          <a:p>
            <a:pPr algn="just" eaLnBrk="1" hangingPunct="1">
              <a:lnSpc>
                <a:spcPct val="90000"/>
              </a:lnSpc>
              <a:spcBef>
                <a:spcPct val="20000"/>
              </a:spcBef>
              <a:buFont typeface="Arial" panose="020B0604020202020204" pitchFamily="34" charset="0"/>
              <a:buChar char="•"/>
            </a:pPr>
            <a:r>
              <a:rPr lang="en-US" sz="2000" b="0" dirty="0" smtClean="0"/>
              <a:t>As QSS solvers offer </a:t>
            </a:r>
            <a:r>
              <a:rPr lang="en-US" sz="2000" i="1" dirty="0" smtClean="0">
                <a:solidFill>
                  <a:srgbClr val="0070C0"/>
                </a:solidFill>
              </a:rPr>
              <a:t>dense output</a:t>
            </a:r>
            <a:r>
              <a:rPr lang="en-US" sz="2000" b="0" dirty="0" smtClean="0"/>
              <a:t>, each solver knows the current values of all other neighboring states whenever it undergoes its own internal transition.</a:t>
            </a:r>
          </a:p>
        </p:txBody>
      </p:sp>
    </p:spTree>
    <p:extLst>
      <p:ext uri="{BB962C8B-B14F-4D97-AF65-F5344CB8AC3E}">
        <p14:creationId xmlns:p14="http://schemas.microsoft.com/office/powerpoint/2010/main" val="369460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dissolv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dissolv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dissolve">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8878" y="1066800"/>
            <a:ext cx="9144000" cy="609600"/>
          </a:xfrm>
        </p:spPr>
        <p:txBody>
          <a:bodyPr/>
          <a:lstStyle/>
          <a:p>
            <a:pPr eaLnBrk="1" hangingPunct="1"/>
            <a:r>
              <a:rPr lang="en-US" sz="3200" b="1" u="none" dirty="0" smtClean="0"/>
              <a:t>Quantized State System (QSS) Solvers II</a:t>
            </a:r>
            <a:endParaRPr lang="en-US" sz="3200" b="1" u="none"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8210" y="2049780"/>
            <a:ext cx="7307580" cy="3970020"/>
          </a:xfrm>
          <a:prstGeom prst="rect">
            <a:avLst/>
          </a:prstGeom>
        </p:spPr>
      </p:pic>
    </p:spTree>
    <p:extLst>
      <p:ext uri="{BB962C8B-B14F-4D97-AF65-F5344CB8AC3E}">
        <p14:creationId xmlns:p14="http://schemas.microsoft.com/office/powerpoint/2010/main" val="31612317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1143000"/>
            <a:ext cx="8458200" cy="609600"/>
          </a:xfrm>
        </p:spPr>
        <p:txBody>
          <a:bodyPr/>
          <a:lstStyle/>
          <a:p>
            <a:pPr eaLnBrk="1" hangingPunct="1"/>
            <a:r>
              <a:rPr lang="en-US" b="1" u="none" dirty="0"/>
              <a:t>Quantized State System (QSS) Solvers </a:t>
            </a:r>
            <a:r>
              <a:rPr lang="en-US" b="1" u="none" dirty="0" smtClean="0"/>
              <a:t>III</a:t>
            </a:r>
            <a:endParaRPr lang="en-US" b="1" u="none" dirty="0" smtClean="0"/>
          </a:p>
        </p:txBody>
      </p:sp>
      <p:sp>
        <p:nvSpPr>
          <p:cNvPr id="39939" name="Rectangle 3"/>
          <p:cNvSpPr>
            <a:spLocks noGrp="1" noChangeArrowheads="1"/>
          </p:cNvSpPr>
          <p:nvPr>
            <p:ph type="body" idx="1"/>
          </p:nvPr>
        </p:nvSpPr>
        <p:spPr bwMode="auto">
          <a:xfrm>
            <a:off x="4343400" y="1981200"/>
            <a:ext cx="4267200" cy="426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sz="2000" dirty="0" smtClean="0"/>
              <a:t>We were able to complete the simulation in </a:t>
            </a:r>
            <a:r>
              <a:rPr lang="en-US" sz="2000" b="1" i="1" dirty="0" smtClean="0">
                <a:solidFill>
                  <a:srgbClr val="0070C0"/>
                </a:solidFill>
              </a:rPr>
              <a:t>17 very simple steps</a:t>
            </a:r>
            <a:r>
              <a:rPr lang="en-US" sz="2000" dirty="0" smtClean="0"/>
              <a:t>, thereby obtaining the </a:t>
            </a:r>
            <a:r>
              <a:rPr lang="en-US" sz="2000" b="1" i="1" dirty="0" smtClean="0">
                <a:solidFill>
                  <a:srgbClr val="0070C0"/>
                </a:solidFill>
              </a:rPr>
              <a:t>exact solution of the quantized system</a:t>
            </a:r>
            <a:r>
              <a:rPr lang="en-US" sz="2000" dirty="0" smtClean="0"/>
              <a:t>.</a:t>
            </a:r>
            <a:endParaRPr lang="en-US" sz="2000" dirty="0" smtClean="0"/>
          </a:p>
          <a:p>
            <a:pPr algn="just" eaLnBrk="1" hangingPunct="1"/>
            <a:r>
              <a:rPr lang="en-US" sz="2000" dirty="0" smtClean="0"/>
              <a:t>The error of the simulation is linear in the chosen quantum, </a:t>
            </a:r>
            <a:r>
              <a:rPr lang="en-US" sz="2000" i="1" dirty="0" err="1" smtClean="0">
                <a:solidFill>
                  <a:srgbClr val="0070C0"/>
                </a:solidFill>
                <a:latin typeface="Symbol" panose="05050102010706020507" pitchFamily="18" charset="2"/>
              </a:rPr>
              <a:t>D</a:t>
            </a:r>
            <a:r>
              <a:rPr lang="en-US" sz="2000" i="1" dirty="0" err="1" smtClean="0">
                <a:solidFill>
                  <a:srgbClr val="0070C0"/>
                </a:solidFill>
              </a:rPr>
              <a:t>q</a:t>
            </a:r>
            <a:r>
              <a:rPr lang="en-US" sz="2000" dirty="0" smtClean="0"/>
              <a:t>.</a:t>
            </a:r>
            <a:endParaRPr lang="en-US" sz="2000" dirty="0" smtClean="0"/>
          </a:p>
          <a:p>
            <a:pPr algn="just" eaLnBrk="1" hangingPunct="1"/>
            <a:r>
              <a:rPr lang="en-US" sz="2000" dirty="0" smtClean="0"/>
              <a:t>This solver is however only </a:t>
            </a:r>
            <a:r>
              <a:rPr lang="en-US" sz="2000" b="1" i="1" dirty="0" smtClean="0">
                <a:solidFill>
                  <a:srgbClr val="0070C0"/>
                </a:solidFill>
              </a:rPr>
              <a:t>first-order accurate</a:t>
            </a:r>
            <a:r>
              <a:rPr lang="en-US" sz="2000" dirty="0" smtClean="0"/>
              <a:t>, and consequently, QSS1 must be considered a toy solver.</a:t>
            </a:r>
            <a:endParaRPr lang="en-US" sz="2000"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 y="2009481"/>
            <a:ext cx="4373880" cy="3771900"/>
          </a:xfrm>
          <a:prstGeom prst="rect">
            <a:avLst/>
          </a:prstGeom>
          <a:ln w="19050">
            <a:solidFill>
              <a:schemeClr val="accent1"/>
            </a:solidFill>
          </a:ln>
        </p:spPr>
      </p:pic>
    </p:spTree>
    <p:extLst>
      <p:ext uri="{BB962C8B-B14F-4D97-AF65-F5344CB8AC3E}">
        <p14:creationId xmlns:p14="http://schemas.microsoft.com/office/powerpoint/2010/main" val="2823788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39">
                                            <p:txEl>
                                              <p:pRg st="0" end="0"/>
                                            </p:txEl>
                                          </p:spTgt>
                                        </p:tgtEl>
                                        <p:attrNameLst>
                                          <p:attrName>style.visibility</p:attrName>
                                        </p:attrNameLst>
                                      </p:cBhvr>
                                      <p:to>
                                        <p:strVal val="visible"/>
                                      </p:to>
                                    </p:set>
                                    <p:animEffect transition="in" filter="dissolve">
                                      <p:cBhvr>
                                        <p:cTn id="12" dur="500"/>
                                        <p:tgtEl>
                                          <p:spTgt spid="399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39">
                                            <p:txEl>
                                              <p:pRg st="1" end="1"/>
                                            </p:txEl>
                                          </p:spTgt>
                                        </p:tgtEl>
                                        <p:attrNameLst>
                                          <p:attrName>style.visibility</p:attrName>
                                        </p:attrNameLst>
                                      </p:cBhvr>
                                      <p:to>
                                        <p:strVal val="visible"/>
                                      </p:to>
                                    </p:set>
                                    <p:animEffect transition="in" filter="dissolve">
                                      <p:cBhvr>
                                        <p:cTn id="17" dur="500"/>
                                        <p:tgtEl>
                                          <p:spTgt spid="399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39">
                                            <p:txEl>
                                              <p:pRg st="2" end="2"/>
                                            </p:txEl>
                                          </p:spTgt>
                                        </p:tgtEl>
                                        <p:attrNameLst>
                                          <p:attrName>style.visibility</p:attrName>
                                        </p:attrNameLst>
                                      </p:cBhvr>
                                      <p:to>
                                        <p:strVal val="visible"/>
                                      </p:to>
                                    </p:set>
                                    <p:animEffect transition="in" filter="dissolve">
                                      <p:cBhvr>
                                        <p:cTn id="22" dur="500"/>
                                        <p:tgtEl>
                                          <p:spTgt spid="39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8878" y="1066800"/>
            <a:ext cx="9144000" cy="609600"/>
          </a:xfrm>
        </p:spPr>
        <p:txBody>
          <a:bodyPr/>
          <a:lstStyle/>
          <a:p>
            <a:pPr eaLnBrk="1" hangingPunct="1"/>
            <a:r>
              <a:rPr lang="en-US" sz="3200" b="1" u="none" dirty="0" smtClean="0"/>
              <a:t>Quantized State System (QSS) Solvers IV</a:t>
            </a:r>
            <a:endParaRPr lang="en-US" sz="3200" b="1" u="none" dirty="0" smtClean="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760220"/>
            <a:ext cx="7597140" cy="4564380"/>
          </a:xfrm>
          <a:prstGeom prst="rect">
            <a:avLst/>
          </a:prstGeom>
        </p:spPr>
      </p:pic>
    </p:spTree>
    <p:extLst>
      <p:ext uri="{BB962C8B-B14F-4D97-AF65-F5344CB8AC3E}">
        <p14:creationId xmlns:p14="http://schemas.microsoft.com/office/powerpoint/2010/main" val="6218343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1143000"/>
            <a:ext cx="8458200" cy="609600"/>
          </a:xfrm>
        </p:spPr>
        <p:txBody>
          <a:bodyPr/>
          <a:lstStyle/>
          <a:p>
            <a:pPr eaLnBrk="1" hangingPunct="1"/>
            <a:r>
              <a:rPr lang="en-US" b="1" u="none" dirty="0"/>
              <a:t>Quantized State System (QSS) Solvers </a:t>
            </a:r>
            <a:r>
              <a:rPr lang="en-US" b="1" u="none" dirty="0" smtClean="0"/>
              <a:t>V</a:t>
            </a:r>
            <a:endParaRPr lang="en-US" b="1" u="none" dirty="0" smtClean="0"/>
          </a:p>
        </p:txBody>
      </p:sp>
      <p:sp>
        <p:nvSpPr>
          <p:cNvPr id="39939" name="Rectangle 3"/>
          <p:cNvSpPr>
            <a:spLocks noGrp="1" noChangeArrowheads="1"/>
          </p:cNvSpPr>
          <p:nvPr>
            <p:ph type="body" idx="1"/>
          </p:nvPr>
        </p:nvSpPr>
        <p:spPr bwMode="auto">
          <a:xfrm>
            <a:off x="4343400" y="1981200"/>
            <a:ext cx="4267200" cy="304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sz="2000" dirty="0" smtClean="0"/>
              <a:t>To avoid </a:t>
            </a:r>
            <a:r>
              <a:rPr lang="en-US" sz="2000" b="1" i="1" dirty="0" smtClean="0">
                <a:solidFill>
                  <a:srgbClr val="0070C0"/>
                </a:solidFill>
              </a:rPr>
              <a:t>illegitimate models</a:t>
            </a:r>
            <a:r>
              <a:rPr lang="en-US" sz="2000" dirty="0" smtClean="0"/>
              <a:t>, we need to introduce </a:t>
            </a:r>
            <a:r>
              <a:rPr lang="en-US" sz="2000" b="1" i="1" dirty="0" smtClean="0">
                <a:solidFill>
                  <a:srgbClr val="0070C0"/>
                </a:solidFill>
              </a:rPr>
              <a:t>hysteresis</a:t>
            </a:r>
            <a:r>
              <a:rPr lang="en-US" sz="2000" dirty="0" smtClean="0"/>
              <a:t>.</a:t>
            </a:r>
            <a:endParaRPr lang="en-US" sz="2000" dirty="0" smtClean="0"/>
          </a:p>
          <a:p>
            <a:pPr algn="just" eaLnBrk="1" hangingPunct="1"/>
            <a:r>
              <a:rPr lang="en-US" sz="2000" dirty="0" smtClean="0"/>
              <a:t>An </a:t>
            </a:r>
            <a:r>
              <a:rPr lang="en-US" sz="2000" i="1" dirty="0" smtClean="0">
                <a:solidFill>
                  <a:srgbClr val="0070C0"/>
                </a:solidFill>
              </a:rPr>
              <a:t>n</a:t>
            </a:r>
            <a:r>
              <a:rPr lang="en-US" sz="2000" i="1" baseline="30000" dirty="0" smtClean="0">
                <a:solidFill>
                  <a:srgbClr val="0070C0"/>
                </a:solidFill>
              </a:rPr>
              <a:t>th</a:t>
            </a:r>
            <a:r>
              <a:rPr lang="en-US" sz="2000" dirty="0" smtClean="0"/>
              <a:t> order physical system model can be simulated in QSS using </a:t>
            </a:r>
            <a:r>
              <a:rPr lang="en-US" sz="2000" i="1" dirty="0" smtClean="0">
                <a:solidFill>
                  <a:srgbClr val="0070C0"/>
                </a:solidFill>
              </a:rPr>
              <a:t>n</a:t>
            </a:r>
            <a:r>
              <a:rPr lang="en-US" sz="2000" dirty="0" smtClean="0"/>
              <a:t> </a:t>
            </a:r>
            <a:r>
              <a:rPr lang="en-US" sz="2000" b="1" i="1" dirty="0" smtClean="0">
                <a:solidFill>
                  <a:srgbClr val="0070C0"/>
                </a:solidFill>
              </a:rPr>
              <a:t>static function blocks </a:t>
            </a:r>
            <a:r>
              <a:rPr lang="en-US" sz="2000" dirty="0" smtClean="0"/>
              <a:t>and </a:t>
            </a:r>
            <a:r>
              <a:rPr lang="en-US" sz="2000" i="1" dirty="0" smtClean="0">
                <a:solidFill>
                  <a:srgbClr val="0070C0"/>
                </a:solidFill>
              </a:rPr>
              <a:t>n</a:t>
            </a:r>
            <a:r>
              <a:rPr lang="en-US" sz="2000" dirty="0" smtClean="0"/>
              <a:t> </a:t>
            </a:r>
            <a:r>
              <a:rPr lang="en-US" sz="2000" b="1" i="1" dirty="0" smtClean="0">
                <a:solidFill>
                  <a:srgbClr val="0070C0"/>
                </a:solidFill>
              </a:rPr>
              <a:t>hysteretic integrator blocks</a:t>
            </a:r>
            <a:r>
              <a:rPr lang="en-US" sz="2000" dirty="0" smtClean="0"/>
              <a:t>.</a:t>
            </a:r>
            <a:endParaRPr lang="en-US" sz="2000" dirty="0" smtClean="0"/>
          </a:p>
          <a:p>
            <a:pPr algn="just" eaLnBrk="1" hangingPunct="1"/>
            <a:r>
              <a:rPr lang="en-US" sz="2000" dirty="0" smtClean="0"/>
              <a:t>QSS solvers can be easily implemented using the </a:t>
            </a:r>
            <a:r>
              <a:rPr lang="en-US" sz="2000" b="1" i="1" dirty="0" smtClean="0">
                <a:solidFill>
                  <a:srgbClr val="0070C0"/>
                </a:solidFill>
              </a:rPr>
              <a:t>DEVS formalism</a:t>
            </a:r>
            <a:r>
              <a:rPr lang="en-US" sz="2000" dirty="0" smtClean="0"/>
              <a:t>.</a:t>
            </a:r>
            <a:endParaRPr lang="en-US" sz="2000" dirty="0" smtClean="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112" y="2094324"/>
            <a:ext cx="4436642" cy="2590800"/>
          </a:xfrm>
          <a:prstGeom prst="rect">
            <a:avLst/>
          </a:prstGeom>
          <a:ln w="19050">
            <a:solidFill>
              <a:srgbClr val="FF0000"/>
            </a:solidFill>
          </a:ln>
        </p:spPr>
      </p:pic>
    </p:spTree>
    <p:extLst>
      <p:ext uri="{BB962C8B-B14F-4D97-AF65-F5344CB8AC3E}">
        <p14:creationId xmlns:p14="http://schemas.microsoft.com/office/powerpoint/2010/main" val="2687496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39">
                                            <p:txEl>
                                              <p:pRg st="1" end="1"/>
                                            </p:txEl>
                                          </p:spTgt>
                                        </p:tgtEl>
                                        <p:attrNameLst>
                                          <p:attrName>style.visibility</p:attrName>
                                        </p:attrNameLst>
                                      </p:cBhvr>
                                      <p:to>
                                        <p:strVal val="visible"/>
                                      </p:to>
                                    </p:set>
                                    <p:animEffect transition="in" filter="dissolve">
                                      <p:cBhvr>
                                        <p:cTn id="17" dur="500"/>
                                        <p:tgtEl>
                                          <p:spTgt spid="399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39">
                                            <p:txEl>
                                              <p:pRg st="2" end="2"/>
                                            </p:txEl>
                                          </p:spTgt>
                                        </p:tgtEl>
                                        <p:attrNameLst>
                                          <p:attrName>style.visibility</p:attrName>
                                        </p:attrNameLst>
                                      </p:cBhvr>
                                      <p:to>
                                        <p:strVal val="visible"/>
                                      </p:to>
                                    </p:set>
                                    <p:animEffect transition="in" filter="dissolve">
                                      <p:cBhvr>
                                        <p:cTn id="22" dur="500"/>
                                        <p:tgtEl>
                                          <p:spTgt spid="39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1143000"/>
            <a:ext cx="8458200" cy="609600"/>
          </a:xfrm>
        </p:spPr>
        <p:txBody>
          <a:bodyPr/>
          <a:lstStyle/>
          <a:p>
            <a:pPr eaLnBrk="1" hangingPunct="1"/>
            <a:r>
              <a:rPr lang="en-US" b="1" u="none" dirty="0"/>
              <a:t>Quantized State System (QSS) Solvers </a:t>
            </a:r>
            <a:r>
              <a:rPr lang="en-US" b="1" u="none" dirty="0" smtClean="0"/>
              <a:t>VI</a:t>
            </a:r>
            <a:endParaRPr lang="en-US" b="1" u="none" dirty="0" smtClean="0"/>
          </a:p>
        </p:txBody>
      </p:sp>
      <p:sp>
        <p:nvSpPr>
          <p:cNvPr id="39939" name="Rectangle 3"/>
          <p:cNvSpPr>
            <a:spLocks noGrp="1" noChangeArrowheads="1"/>
          </p:cNvSpPr>
          <p:nvPr>
            <p:ph type="body" idx="1"/>
          </p:nvPr>
        </p:nvSpPr>
        <p:spPr bwMode="auto">
          <a:xfrm>
            <a:off x="4343400" y="1981200"/>
            <a:ext cx="4267200" cy="2209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sz="2000" dirty="0" smtClean="0"/>
              <a:t>Higher-order QSS methods are obtained by changing the </a:t>
            </a:r>
            <a:r>
              <a:rPr lang="en-US" sz="2000" dirty="0" err="1" smtClean="0"/>
              <a:t>quantizer</a:t>
            </a:r>
            <a:r>
              <a:rPr lang="en-US" sz="2000" dirty="0" smtClean="0"/>
              <a:t>.</a:t>
            </a:r>
            <a:endParaRPr lang="en-US" sz="2000" dirty="0" smtClean="0"/>
          </a:p>
          <a:p>
            <a:pPr algn="just" eaLnBrk="1" hangingPunct="1"/>
            <a:r>
              <a:rPr lang="en-US" sz="2000" dirty="0" smtClean="0"/>
              <a:t>A QSS2 method uses a </a:t>
            </a:r>
            <a:r>
              <a:rPr lang="en-US" sz="2000" b="1" i="1" dirty="0" smtClean="0">
                <a:solidFill>
                  <a:srgbClr val="0070C0"/>
                </a:solidFill>
              </a:rPr>
              <a:t>first-order hold </a:t>
            </a:r>
            <a:r>
              <a:rPr lang="en-US" sz="2000" dirty="0" smtClean="0"/>
              <a:t>instead of the previously used </a:t>
            </a:r>
            <a:r>
              <a:rPr lang="en-US" sz="2000" b="1" i="1" dirty="0" smtClean="0">
                <a:solidFill>
                  <a:srgbClr val="0070C0"/>
                </a:solidFill>
              </a:rPr>
              <a:t>zero-order hold</a:t>
            </a:r>
            <a:r>
              <a:rPr lang="en-US" sz="2000" dirty="0" smtClean="0"/>
              <a:t>.</a:t>
            </a:r>
            <a:endParaRPr lang="en-US" sz="2000" dirty="0" smtClean="0"/>
          </a:p>
          <a:p>
            <a:pPr algn="just" eaLnBrk="1" hangingPunct="1"/>
            <a:r>
              <a:rPr lang="en-US" sz="2000" dirty="0" smtClean="0"/>
              <a:t>Nothing else needs to change</a:t>
            </a:r>
            <a:r>
              <a:rPr lang="en-US" sz="2000" dirty="0" smtClean="0"/>
              <a:t>.</a:t>
            </a:r>
            <a:endParaRPr lang="en-US" sz="2000"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974915"/>
            <a:ext cx="4240884" cy="3594570"/>
          </a:xfrm>
          <a:prstGeom prst="rect">
            <a:avLst/>
          </a:prstGeom>
          <a:ln w="19050">
            <a:solidFill>
              <a:srgbClr val="FF0000"/>
            </a:solidFill>
          </a:ln>
        </p:spPr>
      </p:pic>
    </p:spTree>
    <p:extLst>
      <p:ext uri="{BB962C8B-B14F-4D97-AF65-F5344CB8AC3E}">
        <p14:creationId xmlns:p14="http://schemas.microsoft.com/office/powerpoint/2010/main" val="2511955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dissolve">
                                      <p:cBhvr>
                                        <p:cTn id="12" dur="500"/>
                                        <p:tgtEl>
                                          <p:spTgt spid="399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39">
                                            <p:txEl>
                                              <p:pRg st="2" end="2"/>
                                            </p:txEl>
                                          </p:spTgt>
                                        </p:tgtEl>
                                        <p:attrNameLst>
                                          <p:attrName>style.visibility</p:attrName>
                                        </p:attrNameLst>
                                      </p:cBhvr>
                                      <p:to>
                                        <p:strVal val="visible"/>
                                      </p:to>
                                    </p:set>
                                    <p:animEffect transition="in" filter="dissolve">
                                      <p:cBhvr>
                                        <p:cTn id="22" dur="500"/>
                                        <p:tgtEl>
                                          <p:spTgt spid="39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8878" y="1066800"/>
            <a:ext cx="9144000" cy="609600"/>
          </a:xfrm>
        </p:spPr>
        <p:txBody>
          <a:bodyPr/>
          <a:lstStyle/>
          <a:p>
            <a:pPr eaLnBrk="1" hangingPunct="1"/>
            <a:r>
              <a:rPr lang="en-US" sz="3200" b="1" u="none" dirty="0" smtClean="0"/>
              <a:t>Quantized State System (QSS) Solvers VII</a:t>
            </a:r>
            <a:endParaRPr lang="en-US" sz="3200" b="1" u="none"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981200"/>
            <a:ext cx="7650480" cy="4229100"/>
          </a:xfrm>
          <a:prstGeom prst="rect">
            <a:avLst/>
          </a:prstGeom>
        </p:spPr>
      </p:pic>
    </p:spTree>
    <p:extLst>
      <p:ext uri="{BB962C8B-B14F-4D97-AF65-F5344CB8AC3E}">
        <p14:creationId xmlns:p14="http://schemas.microsoft.com/office/powerpoint/2010/main" val="30621361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76200" y="1143000"/>
            <a:ext cx="9067800" cy="609600"/>
          </a:xfrm>
        </p:spPr>
        <p:txBody>
          <a:bodyPr/>
          <a:lstStyle/>
          <a:p>
            <a:pPr eaLnBrk="1" hangingPunct="1"/>
            <a:r>
              <a:rPr lang="en-US" b="1" u="none" dirty="0"/>
              <a:t>Quantized State System (QSS) Solvers </a:t>
            </a:r>
            <a:r>
              <a:rPr lang="en-US" b="1" u="none" dirty="0" smtClean="0"/>
              <a:t>VIII</a:t>
            </a:r>
            <a:endParaRPr lang="en-US" b="1" u="none" dirty="0" smtClean="0"/>
          </a:p>
        </p:txBody>
      </p:sp>
      <p:sp>
        <p:nvSpPr>
          <p:cNvPr id="39939" name="Rectangle 3"/>
          <p:cNvSpPr>
            <a:spLocks noGrp="1" noChangeArrowheads="1"/>
          </p:cNvSpPr>
          <p:nvPr>
            <p:ph type="body" idx="1"/>
          </p:nvPr>
        </p:nvSpPr>
        <p:spPr bwMode="auto">
          <a:xfrm>
            <a:off x="4343400" y="1981200"/>
            <a:ext cx="4267200" cy="2667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sz="2000" dirty="0" smtClean="0"/>
              <a:t>We observe a high frequency oscillation on </a:t>
            </a:r>
            <a:r>
              <a:rPr lang="en-US" sz="2000" i="1" dirty="0" smtClean="0">
                <a:solidFill>
                  <a:srgbClr val="0070C0"/>
                </a:solidFill>
              </a:rPr>
              <a:t>q</a:t>
            </a:r>
            <a:r>
              <a:rPr lang="en-US" sz="2000" i="1" baseline="-25000" dirty="0" smtClean="0">
                <a:solidFill>
                  <a:srgbClr val="0070C0"/>
                </a:solidFill>
              </a:rPr>
              <a:t>2</a:t>
            </a:r>
            <a:r>
              <a:rPr lang="en-US" sz="2000" i="1" dirty="0" smtClean="0">
                <a:solidFill>
                  <a:srgbClr val="0070C0"/>
                </a:solidFill>
              </a:rPr>
              <a:t>(t)</a:t>
            </a:r>
            <a:r>
              <a:rPr lang="en-US" sz="2000" dirty="0" smtClean="0"/>
              <a:t>.</a:t>
            </a:r>
            <a:endParaRPr lang="en-US" sz="2000" dirty="0" smtClean="0"/>
          </a:p>
          <a:p>
            <a:pPr algn="just" eaLnBrk="1" hangingPunct="1"/>
            <a:r>
              <a:rPr lang="en-US" sz="2000" dirty="0" smtClean="0"/>
              <a:t>QSS1 is an </a:t>
            </a:r>
            <a:r>
              <a:rPr lang="en-US" sz="2000" b="1" i="1" dirty="0" smtClean="0">
                <a:solidFill>
                  <a:srgbClr val="0070C0"/>
                </a:solidFill>
              </a:rPr>
              <a:t>explicit method</a:t>
            </a:r>
            <a:r>
              <a:rPr lang="en-US" sz="2000" dirty="0" smtClean="0"/>
              <a:t>, and consequently, the method cannot be used effectively as a stiff system solver.</a:t>
            </a:r>
          </a:p>
          <a:p>
            <a:pPr algn="just" eaLnBrk="1" hangingPunct="1"/>
            <a:r>
              <a:rPr lang="en-US" sz="2000" dirty="0" smtClean="0"/>
              <a:t>We need an </a:t>
            </a:r>
            <a:r>
              <a:rPr lang="en-US" sz="2000" b="1" i="1" dirty="0" smtClean="0">
                <a:solidFill>
                  <a:srgbClr val="0070C0"/>
                </a:solidFill>
              </a:rPr>
              <a:t>implicit version </a:t>
            </a:r>
            <a:r>
              <a:rPr lang="en-US" sz="2000" dirty="0" smtClean="0"/>
              <a:t>of a QSS method.</a:t>
            </a:r>
            <a:endParaRPr lang="en-US" sz="2000" dirty="0" smtClean="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537" y="1999268"/>
            <a:ext cx="4449563" cy="3352800"/>
          </a:xfrm>
          <a:prstGeom prst="rect">
            <a:avLst/>
          </a:prstGeom>
          <a:ln w="19050">
            <a:solidFill>
              <a:srgbClr val="FF0000"/>
            </a:solidFill>
          </a:ln>
        </p:spPr>
      </p:pic>
    </p:spTree>
    <p:extLst>
      <p:ext uri="{BB962C8B-B14F-4D97-AF65-F5344CB8AC3E}">
        <p14:creationId xmlns:p14="http://schemas.microsoft.com/office/powerpoint/2010/main" val="176434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39">
                                            <p:txEl>
                                              <p:pRg st="0" end="0"/>
                                            </p:txEl>
                                          </p:spTgt>
                                        </p:tgtEl>
                                        <p:attrNameLst>
                                          <p:attrName>style.visibility</p:attrName>
                                        </p:attrNameLst>
                                      </p:cBhvr>
                                      <p:to>
                                        <p:strVal val="visible"/>
                                      </p:to>
                                    </p:set>
                                    <p:animEffect transition="in" filter="dissolve">
                                      <p:cBhvr>
                                        <p:cTn id="12" dur="500"/>
                                        <p:tgtEl>
                                          <p:spTgt spid="399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39">
                                            <p:txEl>
                                              <p:pRg st="1" end="1"/>
                                            </p:txEl>
                                          </p:spTgt>
                                        </p:tgtEl>
                                        <p:attrNameLst>
                                          <p:attrName>style.visibility</p:attrName>
                                        </p:attrNameLst>
                                      </p:cBhvr>
                                      <p:to>
                                        <p:strVal val="visible"/>
                                      </p:to>
                                    </p:set>
                                    <p:animEffect transition="in" filter="dissolve">
                                      <p:cBhvr>
                                        <p:cTn id="17" dur="500"/>
                                        <p:tgtEl>
                                          <p:spTgt spid="399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39">
                                            <p:txEl>
                                              <p:pRg st="2" end="2"/>
                                            </p:txEl>
                                          </p:spTgt>
                                        </p:tgtEl>
                                        <p:attrNameLst>
                                          <p:attrName>style.visibility</p:attrName>
                                        </p:attrNameLst>
                                      </p:cBhvr>
                                      <p:to>
                                        <p:strVal val="visible"/>
                                      </p:to>
                                    </p:set>
                                    <p:animEffect transition="in" filter="dissolve">
                                      <p:cBhvr>
                                        <p:cTn id="22" dur="500"/>
                                        <p:tgtEl>
                                          <p:spTgt spid="39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76200" y="1143000"/>
            <a:ext cx="9067800" cy="609600"/>
          </a:xfrm>
        </p:spPr>
        <p:txBody>
          <a:bodyPr/>
          <a:lstStyle/>
          <a:p>
            <a:pPr eaLnBrk="1" hangingPunct="1"/>
            <a:r>
              <a:rPr lang="en-US" b="1" u="none" dirty="0"/>
              <a:t>Quantized State System (QSS) Solvers </a:t>
            </a:r>
            <a:r>
              <a:rPr lang="en-US" b="1" u="none" dirty="0" smtClean="0"/>
              <a:t>IX</a:t>
            </a:r>
            <a:endParaRPr lang="en-US" b="1" u="none" dirty="0" smtClean="0"/>
          </a:p>
        </p:txBody>
      </p:sp>
      <p:sp>
        <p:nvSpPr>
          <p:cNvPr id="39939" name="Rectangle 3"/>
          <p:cNvSpPr>
            <a:spLocks noGrp="1" noChangeArrowheads="1"/>
          </p:cNvSpPr>
          <p:nvPr>
            <p:ph type="body" idx="1"/>
          </p:nvPr>
        </p:nvSpPr>
        <p:spPr bwMode="auto">
          <a:xfrm>
            <a:off x="4343400" y="1828800"/>
            <a:ext cx="42672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sz="2000" dirty="0" smtClean="0"/>
              <a:t>We need to change the </a:t>
            </a:r>
            <a:r>
              <a:rPr lang="en-US" sz="2000" dirty="0" err="1" smtClean="0"/>
              <a:t>quantizer</a:t>
            </a:r>
            <a:r>
              <a:rPr lang="en-US" sz="2000" dirty="0" smtClean="0"/>
              <a:t> once more.</a:t>
            </a:r>
            <a:endParaRPr lang="en-US" sz="2000" dirty="0" smtClean="0"/>
          </a:p>
          <a:p>
            <a:pPr algn="just" eaLnBrk="1" hangingPunct="1"/>
            <a:r>
              <a:rPr lang="en-US" sz="2000" dirty="0" smtClean="0"/>
              <a:t>Rather than keeping </a:t>
            </a:r>
            <a:r>
              <a:rPr lang="en-US" sz="2000" i="1" dirty="0" smtClean="0">
                <a:solidFill>
                  <a:srgbClr val="0070C0"/>
                </a:solidFill>
              </a:rPr>
              <a:t>q(t)</a:t>
            </a:r>
            <a:r>
              <a:rPr lang="en-US" sz="2000" dirty="0" smtClean="0"/>
              <a:t> constant until </a:t>
            </a:r>
            <a:r>
              <a:rPr lang="en-US" sz="2000" i="1" dirty="0" smtClean="0">
                <a:solidFill>
                  <a:srgbClr val="0070C0"/>
                </a:solidFill>
              </a:rPr>
              <a:t>x(t)</a:t>
            </a:r>
            <a:r>
              <a:rPr lang="en-US" sz="2000" dirty="0" smtClean="0"/>
              <a:t> differs from </a:t>
            </a:r>
            <a:r>
              <a:rPr lang="en-US" sz="2000" i="1" dirty="0" smtClean="0">
                <a:solidFill>
                  <a:srgbClr val="0070C0"/>
                </a:solidFill>
              </a:rPr>
              <a:t>q(t) </a:t>
            </a:r>
            <a:r>
              <a:rPr lang="en-US" sz="2000" dirty="0" smtClean="0"/>
              <a:t>by </a:t>
            </a:r>
            <a:r>
              <a:rPr lang="en-US" sz="2000" i="1" dirty="0" err="1" smtClean="0">
                <a:solidFill>
                  <a:srgbClr val="0070C0"/>
                </a:solidFill>
                <a:latin typeface="Symbol" panose="05050102010706020507" pitchFamily="18" charset="2"/>
              </a:rPr>
              <a:t>D</a:t>
            </a:r>
            <a:r>
              <a:rPr lang="en-US" sz="2000" i="1" dirty="0" err="1" smtClean="0">
                <a:solidFill>
                  <a:srgbClr val="0070C0"/>
                </a:solidFill>
              </a:rPr>
              <a:t>q</a:t>
            </a:r>
            <a:r>
              <a:rPr lang="en-US" sz="2000" dirty="0" smtClean="0"/>
              <a:t>, we anticipate whether </a:t>
            </a:r>
            <a:r>
              <a:rPr lang="en-US" sz="2000" i="1" dirty="0" smtClean="0">
                <a:solidFill>
                  <a:srgbClr val="0070C0"/>
                </a:solidFill>
              </a:rPr>
              <a:t>x(t)</a:t>
            </a:r>
            <a:r>
              <a:rPr lang="en-US" sz="2000" dirty="0" smtClean="0"/>
              <a:t> is in the process of increasing or decreasing, set </a:t>
            </a:r>
            <a:r>
              <a:rPr lang="en-US" sz="2000" i="1" dirty="0" smtClean="0">
                <a:solidFill>
                  <a:srgbClr val="0070C0"/>
                </a:solidFill>
              </a:rPr>
              <a:t>q(t) </a:t>
            </a:r>
            <a:r>
              <a:rPr lang="en-US" sz="2000" dirty="0" smtClean="0"/>
              <a:t>accordingly one </a:t>
            </a:r>
            <a:r>
              <a:rPr lang="en-US" sz="2000" i="1" dirty="0" err="1" smtClean="0">
                <a:solidFill>
                  <a:srgbClr val="0070C0"/>
                </a:solidFill>
                <a:latin typeface="Symbol" panose="05050102010706020507" pitchFamily="18" charset="2"/>
              </a:rPr>
              <a:t>D</a:t>
            </a:r>
            <a:r>
              <a:rPr lang="en-US" sz="2000" i="1" dirty="0" err="1" smtClean="0">
                <a:solidFill>
                  <a:srgbClr val="0070C0"/>
                </a:solidFill>
              </a:rPr>
              <a:t>q</a:t>
            </a:r>
            <a:r>
              <a:rPr lang="en-US" sz="2000" dirty="0" smtClean="0"/>
              <a:t> higher or lower and wait until </a:t>
            </a:r>
            <a:r>
              <a:rPr lang="en-US" sz="2000" i="1" dirty="0" smtClean="0">
                <a:solidFill>
                  <a:srgbClr val="0070C0"/>
                </a:solidFill>
              </a:rPr>
              <a:t>x(t) </a:t>
            </a:r>
            <a:r>
              <a:rPr lang="de-CH" sz="2000" i="1" dirty="0" smtClean="0">
                <a:solidFill>
                  <a:srgbClr val="0070C0"/>
                </a:solidFill>
              </a:rPr>
              <a:t>= q(t)</a:t>
            </a:r>
            <a:r>
              <a:rPr lang="en-US" sz="2000" dirty="0" smtClean="0"/>
              <a:t>.</a:t>
            </a:r>
          </a:p>
          <a:p>
            <a:pPr algn="just" eaLnBrk="1" hangingPunct="1"/>
            <a:r>
              <a:rPr lang="en-US" sz="2000" dirty="0" smtClean="0"/>
              <a:t>This is now an </a:t>
            </a:r>
            <a:r>
              <a:rPr lang="en-US" sz="2000" b="1" i="1" dirty="0" smtClean="0">
                <a:solidFill>
                  <a:srgbClr val="0070C0"/>
                </a:solidFill>
              </a:rPr>
              <a:t>implicit solver</a:t>
            </a:r>
            <a:r>
              <a:rPr lang="en-US" sz="2000" dirty="0" smtClean="0"/>
              <a:t>, because we need to anticipate future values of </a:t>
            </a:r>
            <a:r>
              <a:rPr lang="en-US" sz="2000" i="1" dirty="0" smtClean="0">
                <a:solidFill>
                  <a:srgbClr val="0070C0"/>
                </a:solidFill>
              </a:rPr>
              <a:t>x(t)</a:t>
            </a:r>
            <a:r>
              <a:rPr lang="en-US" sz="2000" dirty="0" smtClean="0"/>
              <a:t>, but we do not need Newton iteration, because there are only two possible outcomes: </a:t>
            </a:r>
            <a:r>
              <a:rPr lang="en-US" sz="2000" i="1" dirty="0" smtClean="0">
                <a:solidFill>
                  <a:srgbClr val="0070C0"/>
                </a:solidFill>
              </a:rPr>
              <a:t>up</a:t>
            </a:r>
            <a:r>
              <a:rPr lang="en-US" sz="2000" dirty="0" smtClean="0"/>
              <a:t> or </a:t>
            </a:r>
            <a:r>
              <a:rPr lang="en-US" sz="2000" i="1" dirty="0" smtClean="0">
                <a:solidFill>
                  <a:srgbClr val="0070C0"/>
                </a:solidFill>
              </a:rPr>
              <a:t>down</a:t>
            </a:r>
            <a:r>
              <a:rPr lang="en-US" sz="2000" dirty="0" smtClean="0"/>
              <a:t>.</a:t>
            </a:r>
            <a:endParaRPr lang="en-US" sz="2000"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1952920"/>
            <a:ext cx="4512939" cy="3642124"/>
          </a:xfrm>
          <a:prstGeom prst="rect">
            <a:avLst/>
          </a:prstGeom>
          <a:ln w="19050">
            <a:solidFill>
              <a:srgbClr val="FF0000"/>
            </a:solidFill>
          </a:ln>
        </p:spPr>
      </p:pic>
    </p:spTree>
    <p:extLst>
      <p:ext uri="{BB962C8B-B14F-4D97-AF65-F5344CB8AC3E}">
        <p14:creationId xmlns:p14="http://schemas.microsoft.com/office/powerpoint/2010/main" val="685949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39">
                                            <p:txEl>
                                              <p:pRg st="1" end="1"/>
                                            </p:txEl>
                                          </p:spTgt>
                                        </p:tgtEl>
                                        <p:attrNameLst>
                                          <p:attrName>style.visibility</p:attrName>
                                        </p:attrNameLst>
                                      </p:cBhvr>
                                      <p:to>
                                        <p:strVal val="visible"/>
                                      </p:to>
                                    </p:set>
                                    <p:animEffect transition="in" filter="dissolve">
                                      <p:cBhvr>
                                        <p:cTn id="17" dur="500"/>
                                        <p:tgtEl>
                                          <p:spTgt spid="399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39">
                                            <p:txEl>
                                              <p:pRg st="2" end="2"/>
                                            </p:txEl>
                                          </p:spTgt>
                                        </p:tgtEl>
                                        <p:attrNameLst>
                                          <p:attrName>style.visibility</p:attrName>
                                        </p:attrNameLst>
                                      </p:cBhvr>
                                      <p:to>
                                        <p:strVal val="visible"/>
                                      </p:to>
                                    </p:set>
                                    <p:animEffect transition="in" filter="dissolve">
                                      <p:cBhvr>
                                        <p:cTn id="22" dur="500"/>
                                        <p:tgtEl>
                                          <p:spTgt spid="39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76200" y="1143000"/>
            <a:ext cx="9067800" cy="609600"/>
          </a:xfrm>
        </p:spPr>
        <p:txBody>
          <a:bodyPr/>
          <a:lstStyle/>
          <a:p>
            <a:pPr eaLnBrk="1" hangingPunct="1"/>
            <a:r>
              <a:rPr lang="en-US" b="1" u="none" dirty="0"/>
              <a:t>Quantized State System (QSS) Solvers </a:t>
            </a:r>
            <a:r>
              <a:rPr lang="en-US" b="1" u="none" dirty="0" smtClean="0"/>
              <a:t>X</a:t>
            </a:r>
            <a:endParaRPr lang="en-US" b="1" u="none" dirty="0" smtClean="0"/>
          </a:p>
        </p:txBody>
      </p:sp>
      <p:sp>
        <p:nvSpPr>
          <p:cNvPr id="39939" name="Rectangle 3"/>
          <p:cNvSpPr>
            <a:spLocks noGrp="1" noChangeArrowheads="1"/>
          </p:cNvSpPr>
          <p:nvPr>
            <p:ph type="body" idx="1"/>
          </p:nvPr>
        </p:nvSpPr>
        <p:spPr bwMode="auto">
          <a:xfrm>
            <a:off x="4343400" y="1828800"/>
            <a:ext cx="42672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sz="2000" dirty="0" smtClean="0"/>
              <a:t>The high frequency oscillations have been avoided.  The simulation terminates after only a few steps.</a:t>
            </a:r>
            <a:endParaRPr lang="en-US" sz="2000" dirty="0" smtClean="0"/>
          </a:p>
          <a:p>
            <a:pPr algn="just" eaLnBrk="1" hangingPunct="1"/>
            <a:r>
              <a:rPr lang="en-US" sz="2000" dirty="0" smtClean="0"/>
              <a:t>This method, named </a:t>
            </a:r>
            <a:r>
              <a:rPr lang="en-US" sz="2000" b="1" i="1" dirty="0" smtClean="0">
                <a:solidFill>
                  <a:srgbClr val="0070C0"/>
                </a:solidFill>
              </a:rPr>
              <a:t>LIQSS1</a:t>
            </a:r>
            <a:r>
              <a:rPr lang="en-US" sz="2000" dirty="0" smtClean="0"/>
              <a:t> can thus be used as a stiff system solver.</a:t>
            </a:r>
          </a:p>
          <a:p>
            <a:pPr algn="just" eaLnBrk="1" hangingPunct="1"/>
            <a:r>
              <a:rPr lang="en-US" sz="2000" dirty="0" smtClean="0"/>
              <a:t>Also LIQSS1 is only </a:t>
            </a:r>
            <a:r>
              <a:rPr lang="en-US" sz="2000" b="1" i="1" dirty="0" smtClean="0">
                <a:solidFill>
                  <a:srgbClr val="0070C0"/>
                </a:solidFill>
              </a:rPr>
              <a:t>first-order accurate</a:t>
            </a:r>
            <a:r>
              <a:rPr lang="en-US" sz="2000" dirty="0" smtClean="0"/>
              <a:t> and therefore a toy method, but higher orders of approximation accuracy can be obtained in the same way as before, i.e., by replacing the </a:t>
            </a:r>
            <a:r>
              <a:rPr lang="en-US" sz="2000" b="1" i="1" dirty="0" smtClean="0">
                <a:solidFill>
                  <a:srgbClr val="0070C0"/>
                </a:solidFill>
              </a:rPr>
              <a:t>zero order hold (ZOH) </a:t>
            </a:r>
            <a:r>
              <a:rPr lang="en-US" sz="2000" dirty="0" smtClean="0"/>
              <a:t>by a </a:t>
            </a:r>
            <a:r>
              <a:rPr lang="en-US" sz="2000" b="1" i="1" dirty="0" smtClean="0">
                <a:solidFill>
                  <a:srgbClr val="0070C0"/>
                </a:solidFill>
              </a:rPr>
              <a:t>first-order hold (FOH) </a:t>
            </a:r>
            <a:r>
              <a:rPr lang="en-US" sz="2000" dirty="0" smtClean="0"/>
              <a:t>or even </a:t>
            </a:r>
            <a:r>
              <a:rPr lang="en-US" sz="2000" b="1" i="1" dirty="0" smtClean="0">
                <a:solidFill>
                  <a:srgbClr val="0070C0"/>
                </a:solidFill>
              </a:rPr>
              <a:t>second-order hold (SOH)</a:t>
            </a:r>
            <a:r>
              <a:rPr lang="en-US" sz="2000" dirty="0" smtClean="0"/>
              <a:t>.</a:t>
            </a:r>
            <a:endParaRPr lang="en-US" sz="2000" dirty="0" smtClean="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894" y="1905000"/>
            <a:ext cx="4403066" cy="3421380"/>
          </a:xfrm>
          <a:prstGeom prst="rect">
            <a:avLst/>
          </a:prstGeom>
          <a:ln w="19050">
            <a:solidFill>
              <a:schemeClr val="accent1"/>
            </a:solidFill>
          </a:ln>
        </p:spPr>
      </p:pic>
    </p:spTree>
    <p:extLst>
      <p:ext uri="{BB962C8B-B14F-4D97-AF65-F5344CB8AC3E}">
        <p14:creationId xmlns:p14="http://schemas.microsoft.com/office/powerpoint/2010/main" val="3858945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39">
                                            <p:txEl>
                                              <p:pRg st="0" end="0"/>
                                            </p:txEl>
                                          </p:spTgt>
                                        </p:tgtEl>
                                        <p:attrNameLst>
                                          <p:attrName>style.visibility</p:attrName>
                                        </p:attrNameLst>
                                      </p:cBhvr>
                                      <p:to>
                                        <p:strVal val="visible"/>
                                      </p:to>
                                    </p:set>
                                    <p:animEffect transition="in" filter="dissolve">
                                      <p:cBhvr>
                                        <p:cTn id="12" dur="500"/>
                                        <p:tgtEl>
                                          <p:spTgt spid="399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39">
                                            <p:txEl>
                                              <p:pRg st="1" end="1"/>
                                            </p:txEl>
                                          </p:spTgt>
                                        </p:tgtEl>
                                        <p:attrNameLst>
                                          <p:attrName>style.visibility</p:attrName>
                                        </p:attrNameLst>
                                      </p:cBhvr>
                                      <p:to>
                                        <p:strVal val="visible"/>
                                      </p:to>
                                    </p:set>
                                    <p:animEffect transition="in" filter="dissolve">
                                      <p:cBhvr>
                                        <p:cTn id="17" dur="500"/>
                                        <p:tgtEl>
                                          <p:spTgt spid="399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39">
                                            <p:txEl>
                                              <p:pRg st="2" end="2"/>
                                            </p:txEl>
                                          </p:spTgt>
                                        </p:tgtEl>
                                        <p:attrNameLst>
                                          <p:attrName>style.visibility</p:attrName>
                                        </p:attrNameLst>
                                      </p:cBhvr>
                                      <p:to>
                                        <p:strVal val="visible"/>
                                      </p:to>
                                    </p:set>
                                    <p:animEffect transition="in" filter="dissolve">
                                      <p:cBhvr>
                                        <p:cTn id="22" dur="500"/>
                                        <p:tgtEl>
                                          <p:spTgt spid="39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8878" y="1066800"/>
            <a:ext cx="9144000" cy="609600"/>
          </a:xfrm>
        </p:spPr>
        <p:txBody>
          <a:bodyPr/>
          <a:lstStyle/>
          <a:p>
            <a:pPr eaLnBrk="1" hangingPunct="1"/>
            <a:r>
              <a:rPr lang="en-US" sz="3200" b="1" u="none" dirty="0" smtClean="0"/>
              <a:t>Quantized State System (QSS) Solvers XI</a:t>
            </a:r>
            <a:endParaRPr lang="en-US" sz="3200" b="1" u="none" dirty="0" smtClean="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708" y="1905000"/>
            <a:ext cx="8054340" cy="4305300"/>
          </a:xfrm>
          <a:prstGeom prst="rect">
            <a:avLst/>
          </a:prstGeom>
        </p:spPr>
      </p:pic>
    </p:spTree>
    <p:extLst>
      <p:ext uri="{BB962C8B-B14F-4D97-AF65-F5344CB8AC3E}">
        <p14:creationId xmlns:p14="http://schemas.microsoft.com/office/powerpoint/2010/main" val="28231999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8878" y="1066800"/>
            <a:ext cx="9144000" cy="609600"/>
          </a:xfrm>
        </p:spPr>
        <p:txBody>
          <a:bodyPr/>
          <a:lstStyle/>
          <a:p>
            <a:pPr eaLnBrk="1" hangingPunct="1"/>
            <a:r>
              <a:rPr lang="en-US" sz="3200" b="1" u="none" dirty="0" smtClean="0"/>
              <a:t>Quantized State System (QSS) Solvers XII</a:t>
            </a:r>
            <a:endParaRPr lang="en-US" sz="3200" b="1" u="none"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278" y="1828800"/>
            <a:ext cx="8077200" cy="4320540"/>
          </a:xfrm>
          <a:prstGeom prst="rect">
            <a:avLst/>
          </a:prstGeom>
        </p:spPr>
      </p:pic>
    </p:spTree>
    <p:extLst>
      <p:ext uri="{BB962C8B-B14F-4D97-AF65-F5344CB8AC3E}">
        <p14:creationId xmlns:p14="http://schemas.microsoft.com/office/powerpoint/2010/main" val="23842877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8878" y="1066800"/>
            <a:ext cx="9144000" cy="609600"/>
          </a:xfrm>
        </p:spPr>
        <p:txBody>
          <a:bodyPr/>
          <a:lstStyle/>
          <a:p>
            <a:pPr eaLnBrk="1" hangingPunct="1"/>
            <a:r>
              <a:rPr lang="en-US" sz="3200" b="1" u="none" dirty="0" smtClean="0"/>
              <a:t>Quantized State System (QSS) Solvers XIII</a:t>
            </a:r>
            <a:endParaRPr lang="en-US" sz="3200" b="1" u="none" dirty="0" smtClean="0"/>
          </a:p>
        </p:txBody>
      </p:sp>
      <p:sp>
        <p:nvSpPr>
          <p:cNvPr id="8" name="Rectangle 3"/>
          <p:cNvSpPr>
            <a:spLocks noChangeArrowheads="1"/>
          </p:cNvSpPr>
          <p:nvPr/>
        </p:nvSpPr>
        <p:spPr bwMode="auto">
          <a:xfrm>
            <a:off x="685800" y="1905000"/>
            <a:ext cx="77724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just" eaLnBrk="1" hangingPunct="1">
              <a:lnSpc>
                <a:spcPct val="90000"/>
              </a:lnSpc>
              <a:spcBef>
                <a:spcPct val="20000"/>
              </a:spcBef>
              <a:buFont typeface="Arial" panose="020B0604020202020204" pitchFamily="34" charset="0"/>
              <a:buChar char="•"/>
            </a:pPr>
            <a:r>
              <a:rPr lang="en-US" sz="2000" b="0" dirty="0" smtClean="0"/>
              <a:t>In QSS1 (and LIQSS1), the effort grows linearly with the accuracy requirements.  If I am willing to pay 10 times more for the simulation, I get simulation results that are 10 times as accurate.</a:t>
            </a:r>
            <a:endParaRPr lang="en-US" sz="2000" b="0" dirty="0" smtClean="0"/>
          </a:p>
          <a:p>
            <a:pPr algn="just" eaLnBrk="1" hangingPunct="1">
              <a:lnSpc>
                <a:spcPct val="90000"/>
              </a:lnSpc>
              <a:spcBef>
                <a:spcPct val="20000"/>
              </a:spcBef>
              <a:buFont typeface="Arial" panose="020B0604020202020204" pitchFamily="34" charset="0"/>
              <a:buChar char="•"/>
            </a:pPr>
            <a:r>
              <a:rPr lang="en-US" sz="2000" b="0" dirty="0"/>
              <a:t>In </a:t>
            </a:r>
            <a:r>
              <a:rPr lang="en-US" sz="2000" b="0" dirty="0" smtClean="0"/>
              <a:t>QSS2 </a:t>
            </a:r>
            <a:r>
              <a:rPr lang="en-US" sz="2000" b="0" dirty="0"/>
              <a:t>(and </a:t>
            </a:r>
            <a:r>
              <a:rPr lang="en-US" sz="2000" b="0" dirty="0" smtClean="0"/>
              <a:t>LIQSS2), </a:t>
            </a:r>
            <a:r>
              <a:rPr lang="en-US" sz="2000" b="0" dirty="0"/>
              <a:t>the effort grows </a:t>
            </a:r>
            <a:r>
              <a:rPr lang="en-US" sz="2000" b="0" dirty="0" smtClean="0"/>
              <a:t>with the square root of the </a:t>
            </a:r>
            <a:r>
              <a:rPr lang="en-US" sz="2000" b="0" dirty="0"/>
              <a:t>accuracy requirements.  If I am willing to pay 10 times more for the simulation, I get simulation results that are </a:t>
            </a:r>
            <a:r>
              <a:rPr lang="en-US" sz="2000" b="0" dirty="0" smtClean="0"/>
              <a:t>100 </a:t>
            </a:r>
            <a:r>
              <a:rPr lang="en-US" sz="2000" b="0" dirty="0"/>
              <a:t>times as accurate.</a:t>
            </a:r>
          </a:p>
          <a:p>
            <a:pPr algn="just" eaLnBrk="1" hangingPunct="1">
              <a:lnSpc>
                <a:spcPct val="90000"/>
              </a:lnSpc>
              <a:spcBef>
                <a:spcPct val="20000"/>
              </a:spcBef>
              <a:buFont typeface="Arial" panose="020B0604020202020204" pitchFamily="34" charset="0"/>
              <a:buChar char="•"/>
            </a:pPr>
            <a:r>
              <a:rPr lang="en-US" sz="2000" b="0" dirty="0"/>
              <a:t>In </a:t>
            </a:r>
            <a:r>
              <a:rPr lang="en-US" sz="2000" b="0" dirty="0" smtClean="0"/>
              <a:t>QSS3 </a:t>
            </a:r>
            <a:r>
              <a:rPr lang="en-US" sz="2000" b="0" dirty="0"/>
              <a:t>(and </a:t>
            </a:r>
            <a:r>
              <a:rPr lang="en-US" sz="2000" b="0" dirty="0" smtClean="0"/>
              <a:t>LIQSS3), </a:t>
            </a:r>
            <a:r>
              <a:rPr lang="en-US" sz="2000" b="0" dirty="0"/>
              <a:t>the effort grows with the </a:t>
            </a:r>
            <a:r>
              <a:rPr lang="en-US" sz="2000" b="0" dirty="0" smtClean="0"/>
              <a:t>cubic </a:t>
            </a:r>
            <a:r>
              <a:rPr lang="en-US" sz="2000" b="0" dirty="0"/>
              <a:t>root of the accuracy requirements.  If I am willing to pay 10 times more for the simulation, I get simulation results that are </a:t>
            </a:r>
            <a:r>
              <a:rPr lang="en-US" sz="2000" b="0" dirty="0" smtClean="0"/>
              <a:t>1000 </a:t>
            </a:r>
            <a:r>
              <a:rPr lang="en-US" sz="2000" b="0" dirty="0"/>
              <a:t>times as accurate.</a:t>
            </a:r>
          </a:p>
          <a:p>
            <a:pPr algn="just" eaLnBrk="1" hangingPunct="1">
              <a:lnSpc>
                <a:spcPct val="90000"/>
              </a:lnSpc>
              <a:spcBef>
                <a:spcPct val="20000"/>
              </a:spcBef>
              <a:buFont typeface="Arial" panose="020B0604020202020204" pitchFamily="34" charset="0"/>
              <a:buChar char="•"/>
            </a:pPr>
            <a:r>
              <a:rPr lang="en-US" sz="2000" b="0" dirty="0" smtClean="0"/>
              <a:t>For most engineering applications, a third-order method is good enough.  Our toolbox offers however also fourth-order accurate QSS4 and LIQSS4 methods.</a:t>
            </a:r>
            <a:endParaRPr lang="en-US" sz="2000" b="0" dirty="0" smtClean="0"/>
          </a:p>
        </p:txBody>
      </p:sp>
    </p:spTree>
    <p:extLst>
      <p:ext uri="{BB962C8B-B14F-4D97-AF65-F5344CB8AC3E}">
        <p14:creationId xmlns:p14="http://schemas.microsoft.com/office/powerpoint/2010/main" val="134717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dissolv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dissolv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dissolve">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8878" y="1066800"/>
            <a:ext cx="9144000" cy="609600"/>
          </a:xfrm>
        </p:spPr>
        <p:txBody>
          <a:bodyPr/>
          <a:lstStyle/>
          <a:p>
            <a:pPr eaLnBrk="1" hangingPunct="1"/>
            <a:r>
              <a:rPr lang="en-US" sz="3200" b="1" u="none" dirty="0"/>
              <a:t>Quantized State System (QSS) Solvers </a:t>
            </a:r>
            <a:r>
              <a:rPr lang="en-US" sz="3200" b="1" u="none" dirty="0" smtClean="0"/>
              <a:t>XIV</a:t>
            </a:r>
            <a:endParaRPr lang="en-US" sz="3200" b="1" u="none" dirty="0" smtClean="0"/>
          </a:p>
        </p:txBody>
      </p:sp>
      <p:sp>
        <p:nvSpPr>
          <p:cNvPr id="8" name="Rectangle 3"/>
          <p:cNvSpPr>
            <a:spLocks noChangeArrowheads="1"/>
          </p:cNvSpPr>
          <p:nvPr/>
        </p:nvSpPr>
        <p:spPr bwMode="auto">
          <a:xfrm>
            <a:off x="685800" y="1828800"/>
            <a:ext cx="77724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just" eaLnBrk="1" hangingPunct="1">
              <a:lnSpc>
                <a:spcPct val="90000"/>
              </a:lnSpc>
              <a:spcBef>
                <a:spcPct val="20000"/>
              </a:spcBef>
              <a:buFont typeface="Arial" panose="020B0604020202020204" pitchFamily="34" charset="0"/>
              <a:buChar char="•"/>
            </a:pPr>
            <a:r>
              <a:rPr lang="en-US" sz="2000" b="0" dirty="0" smtClean="0"/>
              <a:t>Convergence and stability properties for QSS solvers have meanwhile been established.</a:t>
            </a:r>
          </a:p>
          <a:p>
            <a:pPr algn="just" eaLnBrk="1" hangingPunct="1">
              <a:lnSpc>
                <a:spcPct val="90000"/>
              </a:lnSpc>
              <a:spcBef>
                <a:spcPct val="20000"/>
              </a:spcBef>
              <a:buFont typeface="Arial" panose="020B0604020202020204" pitchFamily="34" charset="0"/>
              <a:buChar char="•"/>
            </a:pPr>
            <a:r>
              <a:rPr lang="en-US" sz="2000" b="0" dirty="0" smtClean="0"/>
              <a:t>QSS solvers even offer an advantage in this respect.  Whereas traditional solvers only estimate the </a:t>
            </a:r>
            <a:r>
              <a:rPr lang="en-US" sz="2000" i="1" dirty="0" smtClean="0">
                <a:solidFill>
                  <a:srgbClr val="0070C0"/>
                </a:solidFill>
              </a:rPr>
              <a:t>local integration error </a:t>
            </a:r>
            <a:r>
              <a:rPr lang="en-US" sz="2000" b="0" dirty="0" smtClean="0"/>
              <a:t>within one step, QSS solvers offer an upper bound on the </a:t>
            </a:r>
            <a:r>
              <a:rPr lang="en-US" sz="2000" i="1" dirty="0" smtClean="0">
                <a:solidFill>
                  <a:srgbClr val="0070C0"/>
                </a:solidFill>
              </a:rPr>
              <a:t>global simulation error </a:t>
            </a:r>
            <a:r>
              <a:rPr lang="en-US" sz="2000" b="0" dirty="0" smtClean="0"/>
              <a:t>across the entire simulation at least for linear systems.</a:t>
            </a:r>
          </a:p>
          <a:p>
            <a:pPr algn="just" eaLnBrk="1" hangingPunct="1">
              <a:lnSpc>
                <a:spcPct val="90000"/>
              </a:lnSpc>
              <a:spcBef>
                <a:spcPct val="20000"/>
              </a:spcBef>
              <a:buFont typeface="Arial" panose="020B0604020202020204" pitchFamily="34" charset="0"/>
              <a:buChar char="•"/>
            </a:pPr>
            <a:r>
              <a:rPr lang="en-US" sz="2000" b="0" dirty="0" smtClean="0"/>
              <a:t>When simulating a small-scale non-stiff model without discontinuities, QSS solvers are slightly less efficient than explicit </a:t>
            </a:r>
            <a:r>
              <a:rPr lang="en-US" sz="2000" b="0" dirty="0" err="1" smtClean="0"/>
              <a:t>Runge-Kutta</a:t>
            </a:r>
            <a:r>
              <a:rPr lang="en-US" sz="2000" b="0" dirty="0" smtClean="0"/>
              <a:t> solvers (there is a slightly bigger overhead).  These models don’t offer  anything that the QSS solvers can exploit.  However, such models are not of much interest today, because any solver can deal with them efficiently, and the QSS solvers will not fare much worth than any of the traditional solvers.</a:t>
            </a:r>
          </a:p>
        </p:txBody>
      </p:sp>
    </p:spTree>
    <p:extLst>
      <p:ext uri="{BB962C8B-B14F-4D97-AF65-F5344CB8AC3E}">
        <p14:creationId xmlns:p14="http://schemas.microsoft.com/office/powerpoint/2010/main" val="1974149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dissolv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dissolve">
                                      <p:cBhvr>
                                        <p:cTn id="1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8878" y="1066800"/>
            <a:ext cx="9144000" cy="609600"/>
          </a:xfrm>
        </p:spPr>
        <p:txBody>
          <a:bodyPr/>
          <a:lstStyle/>
          <a:p>
            <a:pPr eaLnBrk="1" hangingPunct="1"/>
            <a:r>
              <a:rPr lang="en-US" sz="3200" b="1" u="none" dirty="0"/>
              <a:t>Quantized State System (QSS) Solvers </a:t>
            </a:r>
            <a:r>
              <a:rPr lang="en-US" sz="3200" b="1" u="none" dirty="0" smtClean="0"/>
              <a:t>XV</a:t>
            </a:r>
            <a:endParaRPr lang="en-US" sz="3200" b="1" u="none" dirty="0" smtClean="0"/>
          </a:p>
        </p:txBody>
      </p:sp>
      <p:sp>
        <p:nvSpPr>
          <p:cNvPr id="8" name="Rectangle 3"/>
          <p:cNvSpPr>
            <a:spLocks noChangeArrowheads="1"/>
          </p:cNvSpPr>
          <p:nvPr/>
        </p:nvSpPr>
        <p:spPr bwMode="auto">
          <a:xfrm>
            <a:off x="685800" y="18288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just" eaLnBrk="1" hangingPunct="1">
              <a:lnSpc>
                <a:spcPct val="90000"/>
              </a:lnSpc>
              <a:spcBef>
                <a:spcPct val="20000"/>
              </a:spcBef>
              <a:buFont typeface="Arial" panose="020B0604020202020204" pitchFamily="34" charset="0"/>
              <a:buChar char="•"/>
            </a:pPr>
            <a:r>
              <a:rPr lang="en-US" sz="2000" b="0" dirty="0"/>
              <a:t>To demonstrate the </a:t>
            </a:r>
            <a:r>
              <a:rPr lang="en-US" sz="2000" b="0" dirty="0" smtClean="0"/>
              <a:t>performance of the LIQSS family of stiff system solvers, </a:t>
            </a:r>
            <a:r>
              <a:rPr lang="en-US" sz="2000" b="0" dirty="0"/>
              <a:t>an inverter chain (a simplified model of a transmission line) with a fast load at the end was simulated.  Each logical inverter is represented by a second-order system.  Thus 500 inverters lead to 1000 differential equations.  As the load is fast, the overall system is stiff, and consequently, </a:t>
            </a:r>
            <a:r>
              <a:rPr lang="en-US" sz="2000" i="1" dirty="0" err="1" smtClean="0">
                <a:solidFill>
                  <a:srgbClr val="0070C0"/>
                </a:solidFill>
              </a:rPr>
              <a:t>Dymola</a:t>
            </a:r>
            <a:r>
              <a:rPr lang="en-US" sz="2000" b="0" dirty="0" smtClean="0"/>
              <a:t> (the most advanced among the different </a:t>
            </a:r>
            <a:r>
              <a:rPr lang="en-US" sz="2000" i="1" dirty="0" err="1" smtClean="0">
                <a:solidFill>
                  <a:srgbClr val="0070C0"/>
                </a:solidFill>
              </a:rPr>
              <a:t>Modelica</a:t>
            </a:r>
            <a:r>
              <a:rPr lang="en-US" sz="2000" i="1" dirty="0" smtClean="0">
                <a:solidFill>
                  <a:srgbClr val="0070C0"/>
                </a:solidFill>
              </a:rPr>
              <a:t> </a:t>
            </a:r>
            <a:r>
              <a:rPr lang="en-US" sz="2000" b="0" dirty="0" smtClean="0"/>
              <a:t>implementations currently on the market) </a:t>
            </a:r>
            <a:r>
              <a:rPr lang="en-US" sz="2000" b="0" dirty="0"/>
              <a:t>has no choice but to employ a stiff system solver.  Of the different stiff system solvers available in </a:t>
            </a:r>
            <a:r>
              <a:rPr lang="en-US" sz="2000" i="1" dirty="0" err="1">
                <a:solidFill>
                  <a:srgbClr val="0070C0"/>
                </a:solidFill>
              </a:rPr>
              <a:t>Dymola</a:t>
            </a:r>
            <a:r>
              <a:rPr lang="en-US" sz="2000" b="0" dirty="0"/>
              <a:t>, </a:t>
            </a:r>
            <a:r>
              <a:rPr lang="en-US" sz="2000" i="1" dirty="0">
                <a:solidFill>
                  <a:schemeClr val="accent2"/>
                </a:solidFill>
              </a:rPr>
              <a:t>Esdirk23a</a:t>
            </a:r>
            <a:r>
              <a:rPr lang="en-US" sz="2000" b="0" dirty="0"/>
              <a:t> turned out most efficient for this simulation.  Hence this is what we compared </a:t>
            </a:r>
            <a:r>
              <a:rPr lang="en-US" sz="2000" i="1" dirty="0">
                <a:solidFill>
                  <a:schemeClr val="accent2"/>
                </a:solidFill>
              </a:rPr>
              <a:t>LIQSS</a:t>
            </a:r>
            <a:r>
              <a:rPr lang="en-US" sz="2000" b="0" dirty="0"/>
              <a:t> against</a:t>
            </a:r>
            <a:r>
              <a:rPr lang="en-US" sz="2000" b="0" dirty="0" smtClean="0"/>
              <a:t>.</a:t>
            </a:r>
          </a:p>
          <a:p>
            <a:pPr algn="just" eaLnBrk="1" hangingPunct="1">
              <a:lnSpc>
                <a:spcPct val="90000"/>
              </a:lnSpc>
              <a:spcBef>
                <a:spcPct val="20000"/>
              </a:spcBef>
              <a:buFont typeface="Arial" panose="020B0604020202020204" pitchFamily="34" charset="0"/>
              <a:buChar char="•"/>
            </a:pPr>
            <a:r>
              <a:rPr lang="en-US" sz="2000" b="0" dirty="0" smtClean="0"/>
              <a:t>We kept the load (i.e., the stiffness) the same, but changed the number of inverters (i.e., the size of the system), and plotted the required simulation time for a given fixed accuracy as a function of the number of inverters in the chain.</a:t>
            </a:r>
            <a:endParaRPr lang="en-US" sz="2000" b="0" dirty="0" smtClean="0"/>
          </a:p>
        </p:txBody>
      </p:sp>
    </p:spTree>
    <p:extLst>
      <p:ext uri="{BB962C8B-B14F-4D97-AF65-F5344CB8AC3E}">
        <p14:creationId xmlns:p14="http://schemas.microsoft.com/office/powerpoint/2010/main" val="2732347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dissolve">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8878" y="1066800"/>
            <a:ext cx="9144000" cy="609600"/>
          </a:xfrm>
        </p:spPr>
        <p:txBody>
          <a:bodyPr/>
          <a:lstStyle/>
          <a:p>
            <a:pPr eaLnBrk="1" hangingPunct="1"/>
            <a:r>
              <a:rPr lang="en-US" sz="3200" b="1" u="none" dirty="0"/>
              <a:t>Quantized State System (QSS) Solvers XVI</a:t>
            </a:r>
            <a:endParaRPr lang="en-US" sz="3200" b="1" u="none" dirty="0" smtClean="0"/>
          </a:p>
        </p:txBody>
      </p:sp>
      <p:sp>
        <p:nvSpPr>
          <p:cNvPr id="8" name="Rectangle 3"/>
          <p:cNvSpPr>
            <a:spLocks noChangeArrowheads="1"/>
          </p:cNvSpPr>
          <p:nvPr/>
        </p:nvSpPr>
        <p:spPr bwMode="auto">
          <a:xfrm>
            <a:off x="5410200" y="1819564"/>
            <a:ext cx="3276600" cy="3285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just" eaLnBrk="1" hangingPunct="1">
              <a:lnSpc>
                <a:spcPct val="90000"/>
              </a:lnSpc>
              <a:spcBef>
                <a:spcPct val="20000"/>
              </a:spcBef>
              <a:buFont typeface="Arial" panose="020B0604020202020204" pitchFamily="34" charset="0"/>
              <a:buChar char="•"/>
            </a:pPr>
            <a:r>
              <a:rPr lang="en-US" sz="2000" b="0" dirty="0" smtClean="0"/>
              <a:t>The </a:t>
            </a:r>
            <a:r>
              <a:rPr lang="en-US" sz="2000" i="1" dirty="0" smtClean="0">
                <a:solidFill>
                  <a:srgbClr val="0070C0"/>
                </a:solidFill>
              </a:rPr>
              <a:t>cubic growth of the computational load </a:t>
            </a:r>
            <a:r>
              <a:rPr lang="en-US" sz="2000" b="0" dirty="0" smtClean="0"/>
              <a:t>as a function of the system size for classical (BDF-type) stiff system solvers is clearly visible.</a:t>
            </a:r>
          </a:p>
          <a:p>
            <a:pPr algn="just" eaLnBrk="1" hangingPunct="1">
              <a:lnSpc>
                <a:spcPct val="90000"/>
              </a:lnSpc>
              <a:spcBef>
                <a:spcPct val="20000"/>
              </a:spcBef>
              <a:buFont typeface="Arial" panose="020B0604020202020204" pitchFamily="34" charset="0"/>
              <a:buChar char="•"/>
            </a:pPr>
            <a:r>
              <a:rPr lang="en-US" sz="2000" b="0" dirty="0" smtClean="0"/>
              <a:t>In contrast, the </a:t>
            </a:r>
            <a:r>
              <a:rPr lang="en-US" sz="2000" b="0" dirty="0" err="1" smtClean="0"/>
              <a:t>comput-ational</a:t>
            </a:r>
            <a:r>
              <a:rPr lang="en-US" sz="2000" b="0" dirty="0" smtClean="0"/>
              <a:t> load </a:t>
            </a:r>
            <a:r>
              <a:rPr lang="en-US" sz="2000" i="1" dirty="0" smtClean="0">
                <a:solidFill>
                  <a:srgbClr val="0070C0"/>
                </a:solidFill>
              </a:rPr>
              <a:t>grows only linearly</a:t>
            </a:r>
            <a:r>
              <a:rPr lang="en-US" sz="2000" b="0" dirty="0" smtClean="0"/>
              <a:t> in the number of differential equations for LIQSS solvers.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048164"/>
            <a:ext cx="4876800" cy="2752436"/>
          </a:xfrm>
          <a:prstGeom prst="rect">
            <a:avLst/>
          </a:prstGeom>
          <a:ln w="19050">
            <a:solidFill>
              <a:schemeClr val="accent2"/>
            </a:solidFill>
          </a:ln>
        </p:spPr>
      </p:pic>
    </p:spTree>
    <p:extLst>
      <p:ext uri="{BB962C8B-B14F-4D97-AF65-F5344CB8AC3E}">
        <p14:creationId xmlns:p14="http://schemas.microsoft.com/office/powerpoint/2010/main" val="390047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dissolve">
                                      <p:cBhvr>
                                        <p:cTn id="14" dur="500"/>
                                        <p:tgtEl>
                                          <p:spTgt spid="8">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Effect transition="in" filter="dissolve">
                                      <p:cBhvr>
                                        <p:cTn id="19"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8878" y="1066800"/>
            <a:ext cx="9144000" cy="609600"/>
          </a:xfrm>
        </p:spPr>
        <p:txBody>
          <a:bodyPr/>
          <a:lstStyle/>
          <a:p>
            <a:pPr eaLnBrk="1" hangingPunct="1"/>
            <a:r>
              <a:rPr lang="en-US" sz="3200" b="1" u="none" dirty="0"/>
              <a:t>Quantized State System (QSS) Solvers XVII</a:t>
            </a:r>
            <a:endParaRPr lang="en-US" sz="3200" b="1" u="none" dirty="0" smtClean="0"/>
          </a:p>
        </p:txBody>
      </p:sp>
      <p:sp>
        <p:nvSpPr>
          <p:cNvPr id="9" name="Rectangle 3"/>
          <p:cNvSpPr>
            <a:spLocks noChangeArrowheads="1"/>
          </p:cNvSpPr>
          <p:nvPr/>
        </p:nvSpPr>
        <p:spPr bwMode="auto">
          <a:xfrm>
            <a:off x="685800" y="4419600"/>
            <a:ext cx="77724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just" eaLnBrk="1" hangingPunct="1">
              <a:lnSpc>
                <a:spcPct val="90000"/>
              </a:lnSpc>
              <a:spcBef>
                <a:spcPct val="20000"/>
              </a:spcBef>
              <a:buFont typeface="Wingdings" panose="05000000000000000000" pitchFamily="2" charset="2"/>
              <a:buChar char="Ø"/>
            </a:pPr>
            <a:r>
              <a:rPr lang="en-US" sz="2000" i="1" dirty="0" smtClean="0">
                <a:solidFill>
                  <a:srgbClr val="0070C0"/>
                </a:solidFill>
              </a:rPr>
              <a:t>LIQSS</a:t>
            </a:r>
            <a:r>
              <a:rPr lang="en-US" sz="2000" b="0" dirty="0" smtClean="0"/>
              <a:t> simulated this problem almost 1000 times faster than </a:t>
            </a:r>
            <a:r>
              <a:rPr lang="en-US" sz="2000" i="1" dirty="0" err="1" smtClean="0">
                <a:solidFill>
                  <a:srgbClr val="0070C0"/>
                </a:solidFill>
              </a:rPr>
              <a:t>Dymola</a:t>
            </a:r>
            <a:r>
              <a:rPr lang="en-US" sz="2000" dirty="0" smtClean="0"/>
              <a:t> </a:t>
            </a:r>
            <a:r>
              <a:rPr lang="en-US" sz="2000" b="0" dirty="0" smtClean="0"/>
              <a:t>(using </a:t>
            </a:r>
            <a:r>
              <a:rPr lang="en-US" sz="2000" i="1" dirty="0" smtClean="0">
                <a:solidFill>
                  <a:srgbClr val="0070C0"/>
                </a:solidFill>
              </a:rPr>
              <a:t>Esdirk23a</a:t>
            </a:r>
            <a:r>
              <a:rPr lang="en-US" sz="2000" b="0" dirty="0" smtClean="0"/>
              <a:t>), and 300 times faster than </a:t>
            </a:r>
            <a:r>
              <a:rPr lang="en-US" sz="2000" i="1" dirty="0" err="1" smtClean="0">
                <a:solidFill>
                  <a:srgbClr val="0070C0"/>
                </a:solidFill>
              </a:rPr>
              <a:t>Matlab</a:t>
            </a:r>
            <a:r>
              <a:rPr lang="en-US" sz="2000" b="0" dirty="0" smtClean="0"/>
              <a:t> (using </a:t>
            </a:r>
            <a:r>
              <a:rPr lang="en-US" sz="2000" i="1" dirty="0" smtClean="0">
                <a:solidFill>
                  <a:srgbClr val="0070C0"/>
                </a:solidFill>
              </a:rPr>
              <a:t>Ode15s</a:t>
            </a:r>
            <a:r>
              <a:rPr lang="en-US" sz="2000" b="0" dirty="0" smtClean="0"/>
              <a:t>).</a:t>
            </a:r>
          </a:p>
          <a:p>
            <a:pPr algn="just" eaLnBrk="1" hangingPunct="1">
              <a:lnSpc>
                <a:spcPct val="90000"/>
              </a:lnSpc>
              <a:spcBef>
                <a:spcPct val="20000"/>
              </a:spcBef>
              <a:buFont typeface="Wingdings" panose="05000000000000000000" pitchFamily="2" charset="2"/>
              <a:buChar char="Ø"/>
            </a:pPr>
            <a:r>
              <a:rPr lang="en-US" sz="2000" i="1" dirty="0" smtClean="0">
                <a:solidFill>
                  <a:srgbClr val="0070C0"/>
                </a:solidFill>
              </a:rPr>
              <a:t>LIQSS</a:t>
            </a:r>
            <a:r>
              <a:rPr lang="en-US" sz="2000" b="0" dirty="0" smtClean="0"/>
              <a:t> was even almost twice as fast as a </a:t>
            </a:r>
            <a:r>
              <a:rPr lang="en-US" sz="2000" i="1" dirty="0" smtClean="0">
                <a:solidFill>
                  <a:srgbClr val="0070C0"/>
                </a:solidFill>
              </a:rPr>
              <a:t>multi-rate solver </a:t>
            </a:r>
            <a:r>
              <a:rPr lang="en-US" sz="2000" b="0" dirty="0" smtClean="0"/>
              <a:t>that had been specifically designed for this particular problem (the problem specification was taken from a paper introducing the multi-rate algorithm).</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895" y="1828800"/>
            <a:ext cx="8077505" cy="2423251"/>
          </a:xfrm>
          <a:prstGeom prst="rect">
            <a:avLst/>
          </a:prstGeom>
          <a:ln w="19050">
            <a:solidFill>
              <a:srgbClr val="7030A0"/>
            </a:solidFill>
          </a:ln>
        </p:spPr>
      </p:pic>
    </p:spTree>
    <p:extLst>
      <p:ext uri="{BB962C8B-B14F-4D97-AF65-F5344CB8AC3E}">
        <p14:creationId xmlns:p14="http://schemas.microsoft.com/office/powerpoint/2010/main" val="1936707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dissolve">
                                      <p:cBhvr>
                                        <p:cTn id="14" dur="500"/>
                                        <p:tgtEl>
                                          <p:spTgt spid="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dissolve">
                                      <p:cBhvr>
                                        <p:cTn id="19"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8878" y="1066800"/>
            <a:ext cx="9144000" cy="609600"/>
          </a:xfrm>
        </p:spPr>
        <p:txBody>
          <a:bodyPr/>
          <a:lstStyle/>
          <a:p>
            <a:pPr eaLnBrk="1" hangingPunct="1"/>
            <a:r>
              <a:rPr lang="en-US" sz="3200" b="1" u="none" dirty="0" smtClean="0"/>
              <a:t>Conclusions</a:t>
            </a:r>
            <a:endParaRPr lang="en-US" sz="3200" b="1" u="none" dirty="0" smtClean="0"/>
          </a:p>
        </p:txBody>
      </p:sp>
      <p:sp>
        <p:nvSpPr>
          <p:cNvPr id="8" name="Rectangle 3"/>
          <p:cNvSpPr>
            <a:spLocks noChangeArrowheads="1"/>
          </p:cNvSpPr>
          <p:nvPr/>
        </p:nvSpPr>
        <p:spPr bwMode="auto">
          <a:xfrm>
            <a:off x="685800" y="2057400"/>
            <a:ext cx="77724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just" eaLnBrk="1" hangingPunct="1">
              <a:lnSpc>
                <a:spcPct val="90000"/>
              </a:lnSpc>
              <a:spcBef>
                <a:spcPct val="20000"/>
              </a:spcBef>
              <a:buFont typeface="Wingdings" panose="05000000000000000000" pitchFamily="2" charset="2"/>
              <a:buChar char="v"/>
            </a:pPr>
            <a:r>
              <a:rPr lang="en-US" sz="2000" i="1" dirty="0" smtClean="0">
                <a:solidFill>
                  <a:srgbClr val="006600"/>
                </a:solidFill>
              </a:rPr>
              <a:t>As the size of the models to be simulated is constantly increasing, we need stiff system solvers that scale well with system size.</a:t>
            </a:r>
          </a:p>
          <a:p>
            <a:pPr algn="just" eaLnBrk="1" hangingPunct="1">
              <a:lnSpc>
                <a:spcPct val="90000"/>
              </a:lnSpc>
              <a:spcBef>
                <a:spcPct val="20000"/>
              </a:spcBef>
              <a:buFont typeface="Wingdings" panose="05000000000000000000" pitchFamily="2" charset="2"/>
              <a:buChar char="v"/>
            </a:pPr>
            <a:r>
              <a:rPr lang="en-US" sz="2000" b="0" dirty="0" smtClean="0"/>
              <a:t>We need to get away from centralized schemes that employ one big Newton iteration spanning over the entire model.</a:t>
            </a:r>
          </a:p>
          <a:p>
            <a:pPr algn="just" eaLnBrk="1" hangingPunct="1">
              <a:lnSpc>
                <a:spcPct val="90000"/>
              </a:lnSpc>
              <a:spcBef>
                <a:spcPct val="20000"/>
              </a:spcBef>
              <a:buFont typeface="Wingdings" panose="05000000000000000000" pitchFamily="2" charset="2"/>
              <a:buChar char="v"/>
            </a:pPr>
            <a:r>
              <a:rPr lang="en-US" sz="2000" b="0" dirty="0" smtClean="0"/>
              <a:t>Activity-based </a:t>
            </a:r>
            <a:r>
              <a:rPr lang="en-US" sz="2000" i="1" dirty="0" smtClean="0">
                <a:solidFill>
                  <a:srgbClr val="0070C0"/>
                </a:solidFill>
              </a:rPr>
              <a:t>LIQSS solvers </a:t>
            </a:r>
            <a:r>
              <a:rPr lang="en-US" sz="2000" b="0" dirty="0" smtClean="0"/>
              <a:t>scale much better with model size than </a:t>
            </a:r>
            <a:r>
              <a:rPr lang="en-US" sz="2000" b="0" dirty="0" smtClean="0"/>
              <a:t>the classical </a:t>
            </a:r>
            <a:r>
              <a:rPr lang="en-US" sz="2000" i="1" dirty="0" smtClean="0">
                <a:solidFill>
                  <a:srgbClr val="0070C0"/>
                </a:solidFill>
              </a:rPr>
              <a:t>BDF algorithms </a:t>
            </a:r>
            <a:r>
              <a:rPr lang="en-US" sz="2000" b="0" dirty="0" smtClean="0"/>
              <a:t>(such as </a:t>
            </a:r>
            <a:r>
              <a:rPr lang="en-US" sz="2000" i="1" dirty="0" smtClean="0">
                <a:solidFill>
                  <a:srgbClr val="0070C0"/>
                </a:solidFill>
              </a:rPr>
              <a:t>DASSL</a:t>
            </a:r>
            <a:r>
              <a:rPr lang="en-US" sz="2000" b="0" dirty="0" smtClean="0"/>
              <a:t>) or the </a:t>
            </a:r>
            <a:r>
              <a:rPr lang="en-US" sz="2000" i="1" dirty="0" smtClean="0">
                <a:solidFill>
                  <a:srgbClr val="0070C0"/>
                </a:solidFill>
              </a:rPr>
              <a:t>implicit </a:t>
            </a:r>
            <a:r>
              <a:rPr lang="en-US" sz="2000" i="1" dirty="0" err="1" smtClean="0">
                <a:solidFill>
                  <a:srgbClr val="0070C0"/>
                </a:solidFill>
              </a:rPr>
              <a:t>Runge</a:t>
            </a:r>
            <a:r>
              <a:rPr lang="en-US" sz="2000" i="1" dirty="0" err="1" smtClean="0">
                <a:solidFill>
                  <a:srgbClr val="0070C0"/>
                </a:solidFill>
              </a:rPr>
              <a:t>-Kutta</a:t>
            </a:r>
            <a:r>
              <a:rPr lang="en-US" sz="2000" i="1" dirty="0" smtClean="0">
                <a:solidFill>
                  <a:srgbClr val="0070C0"/>
                </a:solidFill>
              </a:rPr>
              <a:t> solvers </a:t>
            </a:r>
            <a:r>
              <a:rPr lang="en-US" sz="2000" b="0" dirty="0" smtClean="0"/>
              <a:t>(such as </a:t>
            </a:r>
            <a:r>
              <a:rPr lang="en-US" sz="2000" i="1" dirty="0" err="1" smtClean="0">
                <a:solidFill>
                  <a:srgbClr val="0070C0"/>
                </a:solidFill>
              </a:rPr>
              <a:t>Radau</a:t>
            </a:r>
            <a:r>
              <a:rPr lang="en-US" sz="2000" i="1" dirty="0" smtClean="0">
                <a:solidFill>
                  <a:srgbClr val="0070C0"/>
                </a:solidFill>
              </a:rPr>
              <a:t> </a:t>
            </a:r>
            <a:r>
              <a:rPr lang="en-US" sz="2000" i="1" dirty="0" err="1" smtClean="0">
                <a:solidFill>
                  <a:srgbClr val="0070C0"/>
                </a:solidFill>
              </a:rPr>
              <a:t>IIa</a:t>
            </a:r>
            <a:r>
              <a:rPr lang="en-US" sz="2000" b="0" dirty="0" smtClean="0"/>
              <a:t>).</a:t>
            </a:r>
          </a:p>
          <a:p>
            <a:pPr algn="just" eaLnBrk="1" hangingPunct="1">
              <a:lnSpc>
                <a:spcPct val="90000"/>
              </a:lnSpc>
              <a:spcBef>
                <a:spcPct val="20000"/>
              </a:spcBef>
              <a:buFont typeface="Wingdings" panose="05000000000000000000" pitchFamily="2" charset="2"/>
              <a:buChar char="v"/>
            </a:pPr>
            <a:r>
              <a:rPr lang="en-US" sz="2000" b="0" dirty="0" smtClean="0"/>
              <a:t>Rather than exhibiting a cubic dependence on the model size, they demonstrate a linear growth in execution time.</a:t>
            </a:r>
          </a:p>
          <a:p>
            <a:pPr algn="just" eaLnBrk="1" hangingPunct="1">
              <a:lnSpc>
                <a:spcPct val="90000"/>
              </a:lnSpc>
              <a:spcBef>
                <a:spcPct val="20000"/>
              </a:spcBef>
              <a:buFont typeface="Wingdings" panose="05000000000000000000" pitchFamily="2" charset="2"/>
              <a:buChar char="v"/>
            </a:pPr>
            <a:r>
              <a:rPr lang="en-US" sz="2000" b="0" dirty="0" smtClean="0"/>
              <a:t>In this fashion, also large-scale models with hundreds or even thousands of state variables can be simulated within reasonable time.</a:t>
            </a:r>
            <a:endParaRPr lang="en-US" sz="2000" b="0" dirty="0" smtClean="0"/>
          </a:p>
        </p:txBody>
      </p:sp>
    </p:spTree>
    <p:extLst>
      <p:ext uri="{BB962C8B-B14F-4D97-AF65-F5344CB8AC3E}">
        <p14:creationId xmlns:p14="http://schemas.microsoft.com/office/powerpoint/2010/main" val="3216219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dissolv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dissolv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dissolv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dissolve">
                                      <p:cBhvr>
                                        <p:cTn id="27"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theme/theme1.xml><?xml version="1.0" encoding="utf-8"?>
<a:theme xmlns:a="http://schemas.openxmlformats.org/drawingml/2006/main" name="Standarddesign">
  <a:themeElements>
    <a:clrScheme name="">
      <a:dk1>
        <a:srgbClr val="000000"/>
      </a:dk1>
      <a:lt1>
        <a:srgbClr val="FFFFFF"/>
      </a:lt1>
      <a:dk2>
        <a:srgbClr val="000000"/>
      </a:dk2>
      <a:lt2>
        <a:srgbClr val="808080"/>
      </a:lt2>
      <a:accent1>
        <a:srgbClr val="FF0000"/>
      </a:accent1>
      <a:accent2>
        <a:srgbClr val="3333CC"/>
      </a:accent2>
      <a:accent3>
        <a:srgbClr val="FFFFFF"/>
      </a:accent3>
      <a:accent4>
        <a:srgbClr val="000000"/>
      </a:accent4>
      <a:accent5>
        <a:srgbClr val="FFAAAA"/>
      </a:accent5>
      <a:accent6>
        <a:srgbClr val="2D2DB9"/>
      </a:accent6>
      <a:hlink>
        <a:srgbClr val="CC0099"/>
      </a:hlink>
      <a:folHlink>
        <a:srgbClr val="009900"/>
      </a:folHlink>
    </a:clrScheme>
    <a:fontScheme name="Standard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1368</TotalTime>
  <Words>2323</Words>
  <Application>Microsoft Office PowerPoint</Application>
  <PresentationFormat>On-screen Show (4:3)</PresentationFormat>
  <Paragraphs>161</Paragraphs>
  <Slides>32</Slides>
  <Notes>32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Arial Black</vt:lpstr>
      <vt:lpstr>Symbol</vt:lpstr>
      <vt:lpstr>Times New Roman</vt:lpstr>
      <vt:lpstr>Wingdings</vt:lpstr>
      <vt:lpstr>Standarddesign</vt:lpstr>
      <vt:lpstr>On the Importance of Quantized State Systems in Applied Mathematics</vt:lpstr>
      <vt:lpstr>History of Physical System Simulation I</vt:lpstr>
      <vt:lpstr>The Importance of Higher Order Solvers</vt:lpstr>
      <vt:lpstr>Lessons to be Learned I</vt:lpstr>
      <vt:lpstr>The Analytical Stability</vt:lpstr>
      <vt:lpstr>The Numerical Stability Domain I</vt:lpstr>
      <vt:lpstr>Stiff Systems</vt:lpstr>
      <vt:lpstr>History of Physical System Simulation II</vt:lpstr>
      <vt:lpstr>The Numerical Stability Domain II</vt:lpstr>
      <vt:lpstr>Lessons to be Learned II</vt:lpstr>
      <vt:lpstr>Lessons to be Learned III</vt:lpstr>
      <vt:lpstr>Implicit ODE Solvers</vt:lpstr>
      <vt:lpstr>The Curse of Complexity</vt:lpstr>
      <vt:lpstr>Lessons to be Learned IV</vt:lpstr>
      <vt:lpstr>Quantized State System (QSS) Solvers</vt:lpstr>
      <vt:lpstr>Quantized State System (QSS) Solvers II</vt:lpstr>
      <vt:lpstr>Quantized State System (QSS) Solvers III</vt:lpstr>
      <vt:lpstr>Quantized State System (QSS) Solvers IV</vt:lpstr>
      <vt:lpstr>Quantized State System (QSS) Solvers V</vt:lpstr>
      <vt:lpstr>Quantized State System (QSS) Solvers VI</vt:lpstr>
      <vt:lpstr>Quantized State System (QSS) Solvers VII</vt:lpstr>
      <vt:lpstr>Quantized State System (QSS) Solvers VIII</vt:lpstr>
      <vt:lpstr>Quantized State System (QSS) Solvers IX</vt:lpstr>
      <vt:lpstr>Quantized State System (QSS) Solvers X</vt:lpstr>
      <vt:lpstr>Quantized State System (QSS) Solvers XI</vt:lpstr>
      <vt:lpstr>Quantized State System (QSS) Solvers XII</vt:lpstr>
      <vt:lpstr>Quantized State System (QSS) Solvers XIII</vt:lpstr>
      <vt:lpstr>Quantized State System (QSS) Solvers XIV</vt:lpstr>
      <vt:lpstr>Quantized State System (QSS) Solvers XV</vt:lpstr>
      <vt:lpstr>Quantized State System (QSS) Solvers XVI</vt:lpstr>
      <vt:lpstr>Quantized State System (QSS) Solvers XVII</vt:lpstr>
      <vt:lpstr>Conclusions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Continuous System Modeling</dc:title>
  <dc:subject>Thermodynamics</dc:subject>
  <dc:creator>Dr. François E. Cellier</dc:creator>
  <cp:lastModifiedBy>Cellier</cp:lastModifiedBy>
  <cp:revision>160</cp:revision>
  <dcterms:created xsi:type="dcterms:W3CDTF">2001-10-10T22:13:04Z</dcterms:created>
  <dcterms:modified xsi:type="dcterms:W3CDTF">2014-01-15T21:36:14Z</dcterms:modified>
  <cp:category>Powerpoint Presentation</cp:category>
</cp:coreProperties>
</file>