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9"/>
  </p:notesMasterIdLst>
  <p:handoutMasterIdLst>
    <p:handoutMasterId r:id="rId100"/>
  </p:handoutMasterIdLst>
  <p:sldIdLst>
    <p:sldId id="366" r:id="rId2"/>
    <p:sldId id="579" r:id="rId3"/>
    <p:sldId id="634" r:id="rId4"/>
    <p:sldId id="668" r:id="rId5"/>
    <p:sldId id="669" r:id="rId6"/>
    <p:sldId id="670" r:id="rId7"/>
    <p:sldId id="671" r:id="rId8"/>
    <p:sldId id="635" r:id="rId9"/>
    <p:sldId id="673" r:id="rId10"/>
    <p:sldId id="674" r:id="rId11"/>
    <p:sldId id="675" r:id="rId12"/>
    <p:sldId id="676" r:id="rId13"/>
    <p:sldId id="677" r:id="rId14"/>
    <p:sldId id="636" r:id="rId15"/>
    <p:sldId id="679" r:id="rId16"/>
    <p:sldId id="637" r:id="rId17"/>
    <p:sldId id="681" r:id="rId18"/>
    <p:sldId id="682" r:id="rId19"/>
    <p:sldId id="683" r:id="rId20"/>
    <p:sldId id="684" r:id="rId21"/>
    <p:sldId id="638" r:id="rId22"/>
    <p:sldId id="686" r:id="rId23"/>
    <p:sldId id="687" r:id="rId24"/>
    <p:sldId id="688" r:id="rId25"/>
    <p:sldId id="689" r:id="rId26"/>
    <p:sldId id="690" r:id="rId27"/>
    <p:sldId id="691" r:id="rId28"/>
    <p:sldId id="692" r:id="rId29"/>
    <p:sldId id="693" r:id="rId30"/>
    <p:sldId id="694" r:id="rId31"/>
    <p:sldId id="639" r:id="rId32"/>
    <p:sldId id="696" r:id="rId33"/>
    <p:sldId id="697" r:id="rId34"/>
    <p:sldId id="698" r:id="rId35"/>
    <p:sldId id="640" r:id="rId36"/>
    <p:sldId id="700" r:id="rId37"/>
    <p:sldId id="701" r:id="rId38"/>
    <p:sldId id="641" r:id="rId39"/>
    <p:sldId id="703" r:id="rId40"/>
    <p:sldId id="704" r:id="rId41"/>
    <p:sldId id="705" r:id="rId42"/>
    <p:sldId id="706" r:id="rId43"/>
    <p:sldId id="642" r:id="rId44"/>
    <p:sldId id="708" r:id="rId45"/>
    <p:sldId id="709" r:id="rId46"/>
    <p:sldId id="710" r:id="rId47"/>
    <p:sldId id="643" r:id="rId48"/>
    <p:sldId id="712" r:id="rId49"/>
    <p:sldId id="713" r:id="rId50"/>
    <p:sldId id="714" r:id="rId51"/>
    <p:sldId id="715" r:id="rId52"/>
    <p:sldId id="716" r:id="rId53"/>
    <p:sldId id="717" r:id="rId54"/>
    <p:sldId id="644" r:id="rId55"/>
    <p:sldId id="719" r:id="rId56"/>
    <p:sldId id="720" r:id="rId57"/>
    <p:sldId id="721" r:id="rId58"/>
    <p:sldId id="722" r:id="rId59"/>
    <p:sldId id="723" r:id="rId60"/>
    <p:sldId id="724" r:id="rId61"/>
    <p:sldId id="725" r:id="rId62"/>
    <p:sldId id="726" r:id="rId63"/>
    <p:sldId id="645" r:id="rId64"/>
    <p:sldId id="728" r:id="rId65"/>
    <p:sldId id="653" r:id="rId66"/>
    <p:sldId id="730" r:id="rId67"/>
    <p:sldId id="731" r:id="rId68"/>
    <p:sldId id="655" r:id="rId69"/>
    <p:sldId id="733" r:id="rId70"/>
    <p:sldId id="734" r:id="rId71"/>
    <p:sldId id="735" r:id="rId72"/>
    <p:sldId id="736" r:id="rId73"/>
    <p:sldId id="737" r:id="rId74"/>
    <p:sldId id="658" r:id="rId75"/>
    <p:sldId id="656" r:id="rId76"/>
    <p:sldId id="659" r:id="rId77"/>
    <p:sldId id="739" r:id="rId78"/>
    <p:sldId id="740" r:id="rId79"/>
    <p:sldId id="741" r:id="rId80"/>
    <p:sldId id="742" r:id="rId81"/>
    <p:sldId id="743" r:id="rId82"/>
    <p:sldId id="744" r:id="rId83"/>
    <p:sldId id="663" r:id="rId84"/>
    <p:sldId id="664" r:id="rId85"/>
    <p:sldId id="746" r:id="rId86"/>
    <p:sldId id="665" r:id="rId87"/>
    <p:sldId id="748" r:id="rId88"/>
    <p:sldId id="749" r:id="rId89"/>
    <p:sldId id="666" r:id="rId90"/>
    <p:sldId id="751" r:id="rId91"/>
    <p:sldId id="660" r:id="rId92"/>
    <p:sldId id="753" r:id="rId93"/>
    <p:sldId id="754" r:id="rId94"/>
    <p:sldId id="755" r:id="rId95"/>
    <p:sldId id="756" r:id="rId96"/>
    <p:sldId id="662" r:id="rId97"/>
    <p:sldId id="567" r:id="rId98"/>
  </p:sldIdLst>
  <p:sldSz cx="9144000" cy="6858000" type="screen4x3"/>
  <p:notesSz cx="6858000" cy="9144000"/>
  <p:custDataLst>
    <p:tags r:id="rId101"/>
  </p:custData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FF"/>
    <a:srgbClr val="D1CC00"/>
    <a:srgbClr val="00FF00"/>
    <a:srgbClr val="000000"/>
    <a:srgbClr val="E2E2E2"/>
    <a:srgbClr val="E4E4E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6" autoAdjust="0"/>
    <p:restoredTop sz="92203" autoAdjust="0"/>
  </p:normalViewPr>
  <p:slideViewPr>
    <p:cSldViewPr>
      <p:cViewPr varScale="1">
        <p:scale>
          <a:sx n="78" d="100"/>
          <a:sy n="78" d="100"/>
        </p:scale>
        <p:origin x="-10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870" y="-5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7532AB-72BD-4F3E-8CE0-74BE7D3C78E4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8D8E2-C53F-47E3-927C-DB206A3209C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5B7070-56BD-4168-8CA5-8E205698F737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90D090-A2D8-43CD-82CB-0145D95ABE2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90D090-A2D8-43CD-82CB-0145D95ABE23}" type="slidenum">
              <a:rPr lang="es-AR" smtClean="0"/>
              <a:pPr/>
              <a:t>1</a:t>
            </a:fld>
            <a:endParaRPr 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&gt;&gt; </a:t>
            </a:r>
          </a:p>
          <a:p>
            <a:r>
              <a:rPr lang="es-AR" dirty="0" smtClean="0"/>
              <a:t>- Dado que la red</a:t>
            </a:r>
            <a:r>
              <a:rPr lang="es-AR" baseline="0" dirty="0" smtClean="0"/>
              <a:t> tiene capacidad de recursos finitos, podría no estar en condiciones de cumplir con los requisitos de </a:t>
            </a:r>
            <a:r>
              <a:rPr lang="es-AR" baseline="0" dirty="0" err="1" smtClean="0"/>
              <a:t>QoS</a:t>
            </a:r>
            <a:r>
              <a:rPr lang="es-AR" baseline="0" dirty="0" smtClean="0"/>
              <a:t>: necesitamos a </a:t>
            </a:r>
            <a:r>
              <a:rPr lang="es-AR" baseline="0" dirty="0" err="1" smtClean="0"/>
              <a:t>Controller</a:t>
            </a:r>
            <a:endParaRPr lang="es-AR" dirty="0" smtClean="0"/>
          </a:p>
          <a:p>
            <a:r>
              <a:rPr lang="es-AR" dirty="0" smtClean="0"/>
              <a:t>- Dado que las</a:t>
            </a:r>
            <a:r>
              <a:rPr lang="es-AR" baseline="0" dirty="0" smtClean="0"/>
              <a:t> características de las </a:t>
            </a:r>
            <a:r>
              <a:rPr lang="es-AR" baseline="0" dirty="0" err="1" smtClean="0"/>
              <a:t>App</a:t>
            </a:r>
            <a:r>
              <a:rPr lang="es-AR" baseline="0" dirty="0" smtClean="0"/>
              <a:t> y la Red pueden ser cualquiera, proponemos una </a:t>
            </a:r>
            <a:r>
              <a:rPr lang="es-AR" baseline="0" dirty="0" err="1" smtClean="0"/>
              <a:t>Met</a:t>
            </a:r>
            <a:r>
              <a:rPr lang="es-AR" baseline="0" dirty="0" smtClean="0"/>
              <a:t>. universal</a:t>
            </a:r>
            <a:endParaRPr lang="es-AR" dirty="0" smtClean="0"/>
          </a:p>
          <a:p>
            <a:r>
              <a:rPr lang="es-AR" dirty="0" smtClean="0"/>
              <a:t>&lt;&lt;</a:t>
            </a: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90D090-A2D8-43CD-82CB-0145D95ABE23}" type="slidenum">
              <a:rPr lang="es-AR" smtClean="0"/>
              <a:pPr/>
              <a:t>2</a:t>
            </a:fld>
            <a:endParaRPr lang="es-A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3</a:t>
            </a:fld>
            <a:endParaRPr lang="es-A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4</a:t>
            </a:fld>
            <a:endParaRPr lang="es-A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5</a:t>
            </a:fld>
            <a:endParaRPr lang="es-A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6</a:t>
            </a:fld>
            <a:endParaRPr lang="es-A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7</a:t>
            </a:fld>
            <a:endParaRPr lang="es-A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8</a:t>
            </a:fld>
            <a:endParaRPr lang="es-A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9</a:t>
            </a:fld>
            <a:endParaRPr lang="es-A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10</a:t>
            </a:fld>
            <a:endParaRPr lang="es-A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11</a:t>
            </a:fld>
            <a:endParaRPr lang="es-A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12</a:t>
            </a:fld>
            <a:endParaRPr lang="es-A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13</a:t>
            </a:fld>
            <a:endParaRPr lang="es-A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14</a:t>
            </a:fld>
            <a:endParaRPr lang="es-A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15</a:t>
            </a:fld>
            <a:endParaRPr lang="es-A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16</a:t>
            </a:fld>
            <a:endParaRPr lang="es-A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17</a:t>
            </a:fld>
            <a:endParaRPr lang="es-A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18</a:t>
            </a:fld>
            <a:endParaRPr lang="es-A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19</a:t>
            </a:fld>
            <a:endParaRPr lang="es-A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20</a:t>
            </a:fld>
            <a:endParaRPr lang="es-A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21</a:t>
            </a:fld>
            <a:endParaRPr lang="es-A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22</a:t>
            </a:fld>
            <a:endParaRPr lang="es-A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23</a:t>
            </a:fld>
            <a:endParaRPr lang="es-A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24</a:t>
            </a:fld>
            <a:endParaRPr lang="es-A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25</a:t>
            </a:fld>
            <a:endParaRPr lang="es-A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26</a:t>
            </a:fld>
            <a:endParaRPr lang="es-A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27</a:t>
            </a:fld>
            <a:endParaRPr lang="es-A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28</a:t>
            </a:fld>
            <a:endParaRPr lang="es-A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29</a:t>
            </a:fld>
            <a:endParaRPr lang="es-A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30</a:t>
            </a:fld>
            <a:endParaRPr lang="es-A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31</a:t>
            </a:fld>
            <a:endParaRPr lang="es-A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32</a:t>
            </a:fld>
            <a:endParaRPr lang="es-A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33</a:t>
            </a:fld>
            <a:endParaRPr lang="es-A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34</a:t>
            </a:fld>
            <a:endParaRPr lang="es-A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35</a:t>
            </a:fld>
            <a:endParaRPr lang="es-A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36</a:t>
            </a:fld>
            <a:endParaRPr lang="es-A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37</a:t>
            </a:fld>
            <a:endParaRPr lang="es-A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38</a:t>
            </a:fld>
            <a:endParaRPr lang="es-A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39</a:t>
            </a:fld>
            <a:endParaRPr lang="es-A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40</a:t>
            </a:fld>
            <a:endParaRPr lang="es-A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41</a:t>
            </a:fld>
            <a:endParaRPr lang="es-A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42</a:t>
            </a:fld>
            <a:endParaRPr lang="es-A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43</a:t>
            </a:fld>
            <a:endParaRPr lang="es-A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44</a:t>
            </a:fld>
            <a:endParaRPr lang="es-A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45</a:t>
            </a:fld>
            <a:endParaRPr lang="es-A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46</a:t>
            </a:fld>
            <a:endParaRPr lang="es-A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47</a:t>
            </a:fld>
            <a:endParaRPr lang="es-A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48</a:t>
            </a:fld>
            <a:endParaRPr lang="es-A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49</a:t>
            </a:fld>
            <a:endParaRPr lang="es-A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50</a:t>
            </a:fld>
            <a:endParaRPr lang="es-A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51</a:t>
            </a:fld>
            <a:endParaRPr lang="es-AR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52</a:t>
            </a:fld>
            <a:endParaRPr lang="es-A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53</a:t>
            </a:fld>
            <a:endParaRPr lang="es-AR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54</a:t>
            </a:fld>
            <a:endParaRPr lang="es-A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55</a:t>
            </a:fld>
            <a:endParaRPr lang="es-AR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56</a:t>
            </a:fld>
            <a:endParaRPr lang="es-AR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57</a:t>
            </a:fld>
            <a:endParaRPr lang="es-AR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58</a:t>
            </a:fld>
            <a:endParaRPr lang="es-AR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59</a:t>
            </a:fld>
            <a:endParaRPr lang="es-AR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60</a:t>
            </a:fld>
            <a:endParaRPr lang="es-AR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61</a:t>
            </a:fld>
            <a:endParaRPr lang="es-AR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62</a:t>
            </a:fld>
            <a:endParaRPr lang="es-AR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63</a:t>
            </a:fld>
            <a:endParaRPr lang="es-A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64</a:t>
            </a:fld>
            <a:endParaRPr lang="es-AR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65</a:t>
            </a:fld>
            <a:endParaRPr lang="es-AR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66</a:t>
            </a:fld>
            <a:endParaRPr lang="es-AR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67</a:t>
            </a:fld>
            <a:endParaRPr lang="es-AR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68</a:t>
            </a:fld>
            <a:endParaRPr lang="es-AR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69</a:t>
            </a:fld>
            <a:endParaRPr lang="es-AR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70</a:t>
            </a:fld>
            <a:endParaRPr lang="es-AR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71</a:t>
            </a:fld>
            <a:endParaRPr lang="es-AR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72</a:t>
            </a:fld>
            <a:endParaRPr lang="es-AR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73</a:t>
            </a:fld>
            <a:endParaRPr lang="es-AR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74</a:t>
            </a:fld>
            <a:endParaRPr lang="es-AR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75</a:t>
            </a:fld>
            <a:endParaRPr lang="es-AR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76</a:t>
            </a:fld>
            <a:endParaRPr lang="es-AR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77</a:t>
            </a:fld>
            <a:endParaRPr lang="es-AR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78</a:t>
            </a:fld>
            <a:endParaRPr lang="es-AR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79</a:t>
            </a:fld>
            <a:endParaRPr lang="es-AR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80</a:t>
            </a:fld>
            <a:endParaRPr lang="es-AR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81</a:t>
            </a:fld>
            <a:endParaRPr lang="es-AR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82</a:t>
            </a:fld>
            <a:endParaRPr lang="es-AR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83</a:t>
            </a:fld>
            <a:endParaRPr lang="es-AR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84</a:t>
            </a:fld>
            <a:endParaRPr lang="es-AR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85</a:t>
            </a:fld>
            <a:endParaRPr lang="es-AR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86</a:t>
            </a:fld>
            <a:endParaRPr lang="es-AR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87</a:t>
            </a:fld>
            <a:endParaRPr lang="es-AR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88</a:t>
            </a:fld>
            <a:endParaRPr lang="es-AR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89</a:t>
            </a:fld>
            <a:endParaRPr lang="es-AR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90</a:t>
            </a:fld>
            <a:endParaRPr lang="es-AR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91</a:t>
            </a:fld>
            <a:endParaRPr lang="es-AR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92</a:t>
            </a:fld>
            <a:endParaRPr lang="es-AR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93</a:t>
            </a:fld>
            <a:endParaRPr lang="es-AR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94</a:t>
            </a:fld>
            <a:endParaRPr lang="es-AR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95</a:t>
            </a:fld>
            <a:endParaRPr lang="es-AR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AR" dirty="0" smtClean="0"/>
              <a:t>&lt;&lt;</a:t>
            </a:r>
          </a:p>
          <a:p>
            <a:pPr>
              <a:buFontTx/>
              <a:buChar char="-"/>
            </a:pPr>
            <a:r>
              <a:rPr lang="es-AR" dirty="0" smtClean="0"/>
              <a:t>Cada tipo de control puede ser instanciado por diversos algoritmos</a:t>
            </a:r>
          </a:p>
          <a:p>
            <a:pPr>
              <a:buFontTx/>
              <a:buChar char="-"/>
            </a:pPr>
            <a:r>
              <a:rPr lang="es-AR" dirty="0" smtClean="0"/>
              <a:t>Vamos a intentar aplicar nuestra metodología actuando en cada uno de estos lugares</a:t>
            </a:r>
          </a:p>
          <a:p>
            <a:r>
              <a:rPr lang="es-AR" dirty="0" smtClean="0"/>
              <a:t>&gt;&gt; Sin embargo, encontramos dificultades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EA6644-9F2A-458F-8520-07767826DC01}" type="slidenum">
              <a:rPr lang="es-AR" smtClean="0"/>
              <a:pPr>
                <a:defRPr/>
              </a:pPr>
              <a:t>96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4572000" y="0"/>
            <a:ext cx="4572000" cy="864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AR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4572000" cy="864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AR"/>
          </a:p>
        </p:txBody>
      </p:sp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0" y="71414"/>
            <a:ext cx="4572000" cy="7143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lang="es-AR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Click to edit Master title</a:t>
            </a:r>
            <a:endParaRPr lang="es-AR" dirty="0"/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1"/>
            <a:ext cx="4572000" cy="857232"/>
          </a:xfrm>
        </p:spPr>
        <p:txBody>
          <a:bodyPr anchor="ctr" anchorCtr="0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Click to edit Master</a:t>
            </a:r>
            <a:br>
              <a:rPr lang="en-US" dirty="0" smtClean="0"/>
            </a:br>
            <a:r>
              <a:rPr lang="en-US" dirty="0" smtClean="0"/>
              <a:t>text Click to edit Master text</a:t>
            </a:r>
            <a:endParaRPr lang="es-AR" dirty="0"/>
          </a:p>
        </p:txBody>
      </p:sp>
    </p:spTree>
  </p:cSld>
  <p:clrMapOvr>
    <a:masterClrMapping/>
  </p:clrMapOvr>
  <p:transition advTm="6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/>
          <a:lstStyle>
            <a:lvl1pPr>
              <a:spcBef>
                <a:spcPts val="1200"/>
              </a:spcBef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A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572000" y="0"/>
            <a:ext cx="4572000" cy="7199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AR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4572000" cy="7199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ctr"/>
          <a:lstStyle/>
          <a:p>
            <a:pPr algn="r"/>
            <a:endParaRPr lang="es-AR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4572000" cy="714356"/>
          </a:xfrm>
          <a:prstGeom prst="rect">
            <a:avLst/>
          </a:prstGeom>
        </p:spPr>
        <p:txBody>
          <a:bodyPr vert="horz" lIns="91440" tIns="108000" rIns="91440" bIns="108000" rtlCol="0" anchor="ctr" anchorCtr="0">
            <a:normAutofit/>
          </a:bodyPr>
          <a:lstStyle>
            <a:lvl1pPr>
              <a:defRPr lang="es-AR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Click to edit Master title</a:t>
            </a:r>
            <a:endParaRPr lang="es-A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643710"/>
            <a:ext cx="9144000" cy="21429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Dr.</a:t>
            </a:r>
            <a:r>
              <a:rPr lang="en-US" sz="1400" b="1" baseline="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Rodrigo Castro     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Activity-based Modeling &amp; Simulation (ACTIMS'2014)     ETH Zurich , Switzerland, Jan. 2014</a:t>
            </a:r>
            <a:r>
              <a:rPr lang="en-US" sz="1400" b="1" baseline="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        </a:t>
            </a:r>
            <a:fld id="{24DFAC02-7D90-4105-B169-721E24E30AE8}" type="slidenum">
              <a:rPr lang="es-AR" sz="1400" b="1" baseline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lang="es-AR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1"/>
            <a:ext cx="4572000" cy="714356"/>
          </a:xfrm>
        </p:spPr>
        <p:txBody>
          <a:bodyPr anchor="ctr" anchorCtr="0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Click to edit Master</a:t>
            </a:r>
            <a:br>
              <a:rPr lang="en-US" dirty="0" smtClean="0"/>
            </a:br>
            <a:r>
              <a:rPr lang="en-US" dirty="0" smtClean="0"/>
              <a:t>text Click to edit Master text</a:t>
            </a:r>
            <a:endParaRPr lang="es-AR" dirty="0"/>
          </a:p>
        </p:txBody>
      </p:sp>
    </p:spTree>
  </p:cSld>
  <p:clrMapOvr>
    <a:masterClrMapping/>
  </p:clrMapOvr>
  <p:transition advTm="6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A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B64F-4D5C-47C6-B534-4C37EE03716A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99CF9-16BF-4C05-B83A-E40BA892C1F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  <p:transition advTm="6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572000" cy="864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A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A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A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B64F-4D5C-47C6-B534-4C37EE03716A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99CF9-16BF-4C05-B83A-E40BA892C1F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  <p:transition advTm="6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572000" cy="86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A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A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A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B64F-4D5C-47C6-B534-4C37EE03716A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99CF9-16BF-4C05-B83A-E40BA892C1F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  <p:transition advTm="6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572000" cy="864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A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B64F-4D5C-47C6-B534-4C37EE03716A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99CF9-16BF-4C05-B83A-E40BA892C1F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  <p:transition advTm="6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B64F-4D5C-47C6-B534-4C37EE03716A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99CF9-16BF-4C05-B83A-E40BA892C1F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  <p:transition advTm="6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A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A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B64F-4D5C-47C6-B534-4C37EE03716A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99CF9-16BF-4C05-B83A-E40BA892C1F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  <p:transition advTm="6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A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B64F-4D5C-47C6-B534-4C37EE03716A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99CF9-16BF-4C05-B83A-E40BA892C1F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  <p:transition advTm="6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572000" cy="864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A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B64F-4D5C-47C6-B534-4C37EE03716A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99CF9-16BF-4C05-B83A-E40BA892C1F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  <p:transition advTm="6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A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B64F-4D5C-47C6-B534-4C37EE03716A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99CF9-16BF-4C05-B83A-E40BA892C1F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  <p:transition advTm="6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8B64F-4D5C-47C6-B534-4C37EE03716A}" type="datetimeFigureOut">
              <a:rPr lang="es-AR" smtClean="0"/>
              <a:pPr/>
              <a:t>20/01/2014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99CF9-16BF-4C05-B83A-E40BA892C1F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6000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5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5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46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5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46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hyperlink" Target="mailto:rodrigo.castro@usys.ethz.ch" TargetMode="External"/><Relationship Id="rId5" Type="http://schemas.openxmlformats.org/officeDocument/2006/relationships/hyperlink" Target="mailto:rcastro@dc.uba.ar" TargetMode="Externa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36512" y="1832632"/>
            <a:ext cx="9180512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en-US" sz="4000" b="1" dirty="0" smtClean="0">
                <a:latin typeface="+mj-lt"/>
                <a:ea typeface="+mj-ea"/>
                <a:cs typeface="+mj-cs"/>
              </a:rPr>
              <a:t>th-order Activity of Continuous Systems</a:t>
            </a:r>
            <a:endParaRPr kumimoji="0" lang="en-US" sz="40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82567" y="3140968"/>
            <a:ext cx="8064500" cy="48703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en-US" sz="2400" i="0" u="none" strike="noStrike" kern="1200" cap="none" spc="0" normalizeH="0" baseline="3000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a,b,c</a:t>
            </a:r>
            <a:r>
              <a:rPr kumimoji="0" lang="en-US" sz="2800" b="1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Rodrigo</a:t>
            </a:r>
            <a:r>
              <a:rPr kumimoji="0" lang="en-US" sz="28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Castro </a:t>
            </a:r>
            <a:r>
              <a:rPr kumimoji="0" lang="en-US" sz="280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lang="en-US" sz="2400" baseline="30000" dirty="0" err="1" smtClean="0"/>
              <a:t>c</a:t>
            </a:r>
            <a:r>
              <a:rPr kumimoji="0" lang="en-US" sz="280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Ernesto</a:t>
            </a:r>
            <a:r>
              <a:rPr kumimoji="0" lang="en-US" sz="280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Kofman</a:t>
            </a:r>
            <a:endParaRPr lang="en-US" sz="2800" b="1" dirty="0" smtClean="0"/>
          </a:p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aseline="30000" dirty="0" err="1" smtClean="0"/>
              <a:t>a</a:t>
            </a:r>
            <a:r>
              <a:rPr lang="en-US" dirty="0" err="1" smtClean="0"/>
              <a:t>ETH</a:t>
            </a:r>
            <a:r>
              <a:rPr lang="en-US" dirty="0" smtClean="0"/>
              <a:t> Zürich, Switzerland</a:t>
            </a:r>
            <a:br>
              <a:rPr lang="en-US" dirty="0" smtClean="0"/>
            </a:br>
            <a:r>
              <a:rPr lang="en-US" baseline="30000" dirty="0" err="1" smtClean="0"/>
              <a:t>b</a:t>
            </a:r>
            <a:r>
              <a:rPr lang="en-US" dirty="0" err="1" smtClean="0"/>
              <a:t>University</a:t>
            </a:r>
            <a:r>
              <a:rPr lang="en-US" dirty="0" smtClean="0"/>
              <a:t> of Buenos Aires &amp; </a:t>
            </a:r>
            <a:r>
              <a:rPr lang="en-US" baseline="30000" dirty="0" err="1" smtClean="0"/>
              <a:t>c</a:t>
            </a:r>
            <a:r>
              <a:rPr lang="en-US" dirty="0" err="1" smtClean="0"/>
              <a:t>CIFASIS</a:t>
            </a:r>
            <a:r>
              <a:rPr lang="en-US" dirty="0" smtClean="0"/>
              <a:t>-CONICET, Argentina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dirty="0" smtClean="0"/>
          </a:p>
          <a:p>
            <a:pPr lvl="0" algn="ctr">
              <a:lnSpc>
                <a:spcPct val="80000"/>
              </a:lnSpc>
              <a:spcBef>
                <a:spcPct val="20000"/>
              </a:spcBef>
              <a:defRPr/>
            </a:pPr>
            <a:endParaRPr kumimoji="0" lang="en-US" sz="280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 smtClean="0"/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 smtClean="0"/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473070" y="128421"/>
            <a:ext cx="2549010" cy="7647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18 Grupo"/>
          <p:cNvGrpSpPr/>
          <p:nvPr/>
        </p:nvGrpSpPr>
        <p:grpSpPr>
          <a:xfrm>
            <a:off x="2925104" y="1027954"/>
            <a:ext cx="2473754" cy="985270"/>
            <a:chOff x="2572514" y="1015762"/>
            <a:chExt cx="2473754" cy="985270"/>
          </a:xfrm>
        </p:grpSpPr>
        <p:pic>
          <p:nvPicPr>
            <p:cNvPr id="634893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 r="66395"/>
            <a:stretch>
              <a:fillRect/>
            </a:stretch>
          </p:blipFill>
          <p:spPr bwMode="auto">
            <a:xfrm>
              <a:off x="2572514" y="1016160"/>
              <a:ext cx="755668" cy="888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 l="34778"/>
            <a:stretch>
              <a:fillRect/>
            </a:stretch>
          </p:blipFill>
          <p:spPr bwMode="auto">
            <a:xfrm>
              <a:off x="3419872" y="1015762"/>
              <a:ext cx="1626396" cy="985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19 Grupo"/>
          <p:cNvGrpSpPr/>
          <p:nvPr/>
        </p:nvGrpSpPr>
        <p:grpSpPr>
          <a:xfrm>
            <a:off x="2843808" y="44624"/>
            <a:ext cx="3216458" cy="935984"/>
            <a:chOff x="3011726" y="44624"/>
            <a:chExt cx="3216458" cy="935984"/>
          </a:xfrm>
        </p:grpSpPr>
        <p:pic>
          <p:nvPicPr>
            <p:cNvPr id="634888" name="Picture 8" descr="http://www.uba.ar/imagenes-web/logo-uba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grayscl/>
            </a:blip>
            <a:srcRect l="27237" t="30802" b="15859"/>
            <a:stretch>
              <a:fillRect/>
            </a:stretch>
          </p:blipFill>
          <p:spPr bwMode="auto">
            <a:xfrm>
              <a:off x="3949243" y="249600"/>
              <a:ext cx="2278941" cy="576064"/>
            </a:xfrm>
            <a:prstGeom prst="rect">
              <a:avLst/>
            </a:prstGeom>
            <a:noFill/>
          </p:spPr>
        </p:pic>
        <p:pic>
          <p:nvPicPr>
            <p:cNvPr id="634892" name="Picture 12" descr="https://encrypted-tbn2.gstatic.com/images?q=tbn:ANd9GcTrdVw4A5zi3dAU-AhYJ1OgF8slXksgJ0N2ILHo0qS4uAJDzTASD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011726" y="44624"/>
              <a:ext cx="935984" cy="935984"/>
            </a:xfrm>
            <a:prstGeom prst="rect">
              <a:avLst/>
            </a:prstGeom>
            <a:noFill/>
          </p:spPr>
        </p:pic>
      </p:grpSp>
      <p:pic>
        <p:nvPicPr>
          <p:cNvPr id="634882" name="Picture 2" descr="https://encrypted-tbn1.gstatic.com/images?q=tbn:ANd9GcSd5x3SaYQHx8lG-v-8EXiSfqMgYxyWUWEHhOtoMSlf4_OpFJ3fWQ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9632" y="128424"/>
            <a:ext cx="1260652" cy="1116000"/>
          </a:xfrm>
          <a:prstGeom prst="rect">
            <a:avLst/>
          </a:prstGeom>
          <a:noFill/>
        </p:spPr>
      </p:pic>
      <p:pic>
        <p:nvPicPr>
          <p:cNvPr id="815106" name="Picture 2" descr="http://www.spatial-computing.org/_media/actims2014/log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55776" y="4571268"/>
            <a:ext cx="3816424" cy="21457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advClick="0" advTm="1188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 3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7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effectLst/>
              </a:rPr>
              <a:t>Introduction</a:t>
            </a:r>
          </a:p>
          <a:p>
            <a:pPr lvl="1"/>
            <a:r>
              <a:rPr lang="en-US" sz="2000" dirty="0" smtClean="0">
                <a:effectLst/>
              </a:rPr>
              <a:t>Activity: Original definition</a:t>
            </a:r>
          </a:p>
          <a:p>
            <a:pPr lvl="1"/>
            <a:r>
              <a:rPr lang="en-US" sz="2000" dirty="0" smtClean="0">
                <a:effectLst/>
              </a:rPr>
              <a:t>Need for an nth-order extension</a:t>
            </a:r>
          </a:p>
          <a:p>
            <a:r>
              <a:rPr lang="en-US" sz="2400" dirty="0" smtClean="0">
                <a:effectLst/>
              </a:rPr>
              <a:t>nth-Order Quantization</a:t>
            </a:r>
          </a:p>
          <a:p>
            <a:pPr lvl="1"/>
            <a:r>
              <a:rPr lang="en-US" sz="2000" dirty="0" smtClean="0">
                <a:effectLst/>
              </a:rPr>
              <a:t>Zero (static), First and Second Order</a:t>
            </a:r>
          </a:p>
          <a:p>
            <a:pPr lvl="1"/>
            <a:r>
              <a:rPr lang="en-US" sz="2000" dirty="0" smtClean="0">
                <a:effectLst/>
              </a:rPr>
              <a:t>nth-Order Quantization</a:t>
            </a:r>
          </a:p>
          <a:p>
            <a:pPr lvl="1"/>
            <a:r>
              <a:rPr lang="en-US" sz="2000" dirty="0" smtClean="0">
                <a:effectLst/>
              </a:rPr>
              <a:t>Quantized State Systems (QSS)</a:t>
            </a:r>
          </a:p>
          <a:p>
            <a:r>
              <a:rPr lang="en-US" sz="2400" dirty="0" smtClean="0">
                <a:effectLst/>
              </a:rPr>
              <a:t>nth-Order Activity</a:t>
            </a:r>
          </a:p>
          <a:p>
            <a:pPr lvl="1"/>
            <a:r>
              <a:rPr lang="en-US" sz="2000" dirty="0" smtClean="0">
                <a:effectLst/>
              </a:rPr>
              <a:t>The error perspective</a:t>
            </a:r>
          </a:p>
          <a:p>
            <a:pPr lvl="1"/>
            <a:r>
              <a:rPr lang="en-US" sz="2000" dirty="0" smtClean="0">
                <a:effectLst/>
              </a:rPr>
              <a:t>nth-Order error dynamics</a:t>
            </a:r>
          </a:p>
          <a:p>
            <a:pPr lvl="1"/>
            <a:r>
              <a:rPr lang="en-US" sz="2000" dirty="0" smtClean="0">
                <a:effectLst/>
              </a:rPr>
              <a:t>Definition of nth-Order Activity</a:t>
            </a:r>
          </a:p>
          <a:p>
            <a:r>
              <a:rPr lang="en-US" sz="2400" dirty="0" smtClean="0">
                <a:effectLst/>
              </a:rPr>
              <a:t>Examples</a:t>
            </a:r>
          </a:p>
          <a:p>
            <a:pPr lvl="1"/>
            <a:r>
              <a:rPr lang="en-US" sz="2100" dirty="0" smtClean="0"/>
              <a:t>Example I: 1st. Order Non-stiff system</a:t>
            </a:r>
          </a:p>
          <a:p>
            <a:pPr lvl="1"/>
            <a:r>
              <a:rPr lang="en-US" sz="2100" dirty="0" smtClean="0"/>
              <a:t>Example II: 2nd. order Stiff system</a:t>
            </a:r>
          </a:p>
          <a:p>
            <a:r>
              <a:rPr lang="en-US" sz="2400" dirty="0" smtClean="0">
                <a:effectLst/>
              </a:rPr>
              <a:t>Conclusions &amp; Future Work</a:t>
            </a:r>
          </a:p>
        </p:txBody>
      </p:sp>
      <p:sp>
        <p:nvSpPr>
          <p:cNvPr id="2" name="Title 1" descr="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glow rad="101600">
              <a:schemeClr val="bg1">
                <a:lumMod val="75000"/>
                <a:alpha val="60000"/>
              </a:schemeClr>
            </a:glow>
          </a:effectLst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/>
              <a:t>Agenda</a:t>
            </a:r>
            <a:endParaRPr lang="en-US" sz="4000" dirty="0"/>
          </a:p>
        </p:txBody>
      </p:sp>
      <p:sp>
        <p:nvSpPr>
          <p:cNvPr id="17" name="Text Placeholder 16" descr="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advTm="171616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7164288" cy="57864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effectLst/>
              </a:rPr>
              <a:t>The original definition of activity takes into account changes only in the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signal </a:t>
            </a:r>
            <a:r>
              <a:rPr lang="en-US" u="sng" dirty="0" smtClean="0">
                <a:solidFill>
                  <a:srgbClr val="FF0000"/>
                </a:solidFill>
                <a:effectLst/>
              </a:rPr>
              <a:t>values</a:t>
            </a:r>
            <a:r>
              <a:rPr lang="en-US" dirty="0" smtClean="0">
                <a:effectLst/>
              </a:rPr>
              <a:t>. </a:t>
            </a:r>
            <a:br>
              <a:rPr lang="en-US" dirty="0" smtClean="0">
                <a:effectLst/>
              </a:rPr>
            </a:br>
            <a:endParaRPr lang="en-US" dirty="0" smtClean="0">
              <a:effectLst/>
            </a:endParaRPr>
          </a:p>
          <a:p>
            <a:endParaRPr lang="es-AR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pPr>
              <a:buChar char=" "/>
            </a:pPr>
            <a:r>
              <a:rPr lang="en-US" smtClean="0">
                <a:effectLst/>
              </a:rPr>
              <a:t>                                      </a:t>
            </a:r>
            <a:br>
              <a:rPr lang="en-US" smtClean="0">
                <a:effectLst/>
              </a:rPr>
            </a:br>
            <a:r>
              <a:rPr lang="en-US" smtClean="0">
                <a:effectLst/>
              </a:rPr>
              <a:t>                               </a:t>
            </a:r>
            <a:endParaRPr lang="en-US" dirty="0" smtClean="0">
              <a:effectLst/>
            </a:endParaRPr>
          </a:p>
          <a:p>
            <a:pPr lvl="1">
              <a:buChar char=" "/>
            </a:pPr>
            <a:r>
              <a:rPr lang="en-US" smtClean="0"/>
              <a:t>                                          </a:t>
            </a:r>
            <a:br>
              <a:rPr lang="en-US" smtClean="0"/>
            </a:br>
            <a:r>
              <a:rPr lang="en-US" smtClean="0"/>
              <a:t>      </a:t>
            </a:r>
            <a:r>
              <a:rPr lang="en-US" b="1" smtClean="0"/>
              <a:t>                                </a:t>
            </a:r>
            <a:br>
              <a:rPr lang="en-US" b="1" smtClean="0"/>
            </a:br>
            <a:r>
              <a:rPr lang="en-US" b="1" smtClean="0"/>
              <a:t>                 </a:t>
            </a:r>
            <a:r>
              <a:rPr lang="en-US" smtClean="0"/>
              <a:t>  </a:t>
            </a:r>
            <a:endParaRPr lang="en-US" dirty="0" smtClean="0"/>
          </a:p>
          <a:p>
            <a:pPr lvl="1">
              <a:buChar char=" "/>
            </a:pPr>
            <a:r>
              <a:rPr lang="en-US" b="1" smtClean="0"/>
              <a:t>                     </a:t>
            </a:r>
            <a:r>
              <a:rPr lang="en-US" smtClean="0"/>
              <a:t>                </a:t>
            </a:r>
            <a:br>
              <a:rPr lang="en-US" smtClean="0"/>
            </a:br>
            <a:r>
              <a:rPr lang="en-US" smtClean="0"/>
              <a:t>      </a:t>
            </a:r>
            <a:r>
              <a:rPr lang="en-US" b="1" smtClean="0">
                <a:solidFill>
                  <a:srgbClr val="FF0000"/>
                </a:solidFill>
              </a:rPr>
              <a:t>   </a:t>
            </a:r>
            <a:r>
              <a:rPr lang="en-US" b="1" smtClean="0"/>
              <a:t> </a:t>
            </a:r>
            <a:r>
              <a:rPr lang="en-US" smtClean="0"/>
              <a:t>                         </a:t>
            </a:r>
            <a:br>
              <a:rPr lang="en-US" smtClean="0"/>
            </a:br>
            <a:r>
              <a:rPr lang="en-US" smtClean="0"/>
              <a:t>                   </a:t>
            </a:r>
            <a:endParaRPr lang="en-US" dirty="0"/>
          </a:p>
        </p:txBody>
      </p:sp>
      <p:pic>
        <p:nvPicPr>
          <p:cNvPr id="626698" name="Picture 10" descr=" 6266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5376" y="1855206"/>
            <a:ext cx="4986784" cy="142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38 Forma libre" descr=" 39"/>
          <p:cNvSpPr/>
          <p:nvPr/>
        </p:nvSpPr>
        <p:spPr>
          <a:xfrm rot="391044">
            <a:off x="7003274" y="1588466"/>
            <a:ext cx="1880739" cy="3614010"/>
          </a:xfrm>
          <a:custGeom>
            <a:avLst/>
            <a:gdLst>
              <a:gd name="connsiteX0" fmla="*/ 0 w 1487424"/>
              <a:gd name="connsiteY0" fmla="*/ 3511296 h 3511296"/>
              <a:gd name="connsiteX1" fmla="*/ 97536 w 1487424"/>
              <a:gd name="connsiteY1" fmla="*/ 1877568 h 3511296"/>
              <a:gd name="connsiteX2" fmla="*/ 585216 w 1487424"/>
              <a:gd name="connsiteY2" fmla="*/ 658368 h 3511296"/>
              <a:gd name="connsiteX3" fmla="*/ 1487424 w 1487424"/>
              <a:gd name="connsiteY3" fmla="*/ 0 h 3511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7424" h="3511296">
                <a:moveTo>
                  <a:pt x="0" y="3511296"/>
                </a:moveTo>
                <a:cubicBezTo>
                  <a:pt x="0" y="2932176"/>
                  <a:pt x="0" y="2353056"/>
                  <a:pt x="97536" y="1877568"/>
                </a:cubicBezTo>
                <a:cubicBezTo>
                  <a:pt x="195072" y="1402080"/>
                  <a:pt x="353568" y="971296"/>
                  <a:pt x="585216" y="658368"/>
                </a:cubicBezTo>
                <a:cubicBezTo>
                  <a:pt x="816864" y="345440"/>
                  <a:pt x="1152144" y="172720"/>
                  <a:pt x="1487424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9 Forma libre" descr=" 40"/>
          <p:cNvSpPr/>
          <p:nvPr/>
        </p:nvSpPr>
        <p:spPr>
          <a:xfrm>
            <a:off x="6818760" y="1536192"/>
            <a:ext cx="2239896" cy="3545977"/>
          </a:xfrm>
          <a:custGeom>
            <a:avLst/>
            <a:gdLst>
              <a:gd name="connsiteX0" fmla="*/ 0 w 1926336"/>
              <a:gd name="connsiteY0" fmla="*/ 3267456 h 3267456"/>
              <a:gd name="connsiteX1" fmla="*/ 365760 w 1926336"/>
              <a:gd name="connsiteY1" fmla="*/ 1877568 h 3267456"/>
              <a:gd name="connsiteX2" fmla="*/ 1060704 w 1926336"/>
              <a:gd name="connsiteY2" fmla="*/ 877824 h 3267456"/>
              <a:gd name="connsiteX3" fmla="*/ 1926336 w 1926336"/>
              <a:gd name="connsiteY3" fmla="*/ 0 h 326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6336" h="3267456">
                <a:moveTo>
                  <a:pt x="0" y="3267456"/>
                </a:moveTo>
                <a:cubicBezTo>
                  <a:pt x="94488" y="2771648"/>
                  <a:pt x="188976" y="2275840"/>
                  <a:pt x="365760" y="1877568"/>
                </a:cubicBezTo>
                <a:cubicBezTo>
                  <a:pt x="542544" y="1479296"/>
                  <a:pt x="800608" y="1190752"/>
                  <a:pt x="1060704" y="877824"/>
                </a:cubicBezTo>
                <a:cubicBezTo>
                  <a:pt x="1320800" y="564896"/>
                  <a:pt x="1623568" y="282448"/>
                  <a:pt x="1926336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40 Forma libre" descr=" 41"/>
          <p:cNvSpPr/>
          <p:nvPr/>
        </p:nvSpPr>
        <p:spPr>
          <a:xfrm>
            <a:off x="6818760" y="1268760"/>
            <a:ext cx="2081400" cy="3816425"/>
          </a:xfrm>
          <a:custGeom>
            <a:avLst/>
            <a:gdLst>
              <a:gd name="connsiteX0" fmla="*/ 0 w 1962912"/>
              <a:gd name="connsiteY0" fmla="*/ 3267456 h 3267456"/>
              <a:gd name="connsiteX1" fmla="*/ 841248 w 1962912"/>
              <a:gd name="connsiteY1" fmla="*/ 2450592 h 3267456"/>
              <a:gd name="connsiteX2" fmla="*/ 1536192 w 1962912"/>
              <a:gd name="connsiteY2" fmla="*/ 1255776 h 3267456"/>
              <a:gd name="connsiteX3" fmla="*/ 1962912 w 1962912"/>
              <a:gd name="connsiteY3" fmla="*/ 0 h 326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912" h="3267456">
                <a:moveTo>
                  <a:pt x="0" y="3267456"/>
                </a:moveTo>
                <a:cubicBezTo>
                  <a:pt x="292608" y="3026664"/>
                  <a:pt x="585216" y="2785872"/>
                  <a:pt x="841248" y="2450592"/>
                </a:cubicBezTo>
                <a:cubicBezTo>
                  <a:pt x="1097280" y="2115312"/>
                  <a:pt x="1349248" y="1664208"/>
                  <a:pt x="1536192" y="1255776"/>
                </a:cubicBezTo>
                <a:cubicBezTo>
                  <a:pt x="1723136" y="847344"/>
                  <a:pt x="1843024" y="423672"/>
                  <a:pt x="1962912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41 CuadroTexto" descr=" 42"/>
          <p:cNvSpPr txBox="1"/>
          <p:nvPr/>
        </p:nvSpPr>
        <p:spPr>
          <a:xfrm>
            <a:off x="6804248" y="255561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" name="42 CuadroTexto" descr=" 43"/>
          <p:cNvSpPr txBox="1"/>
          <p:nvPr/>
        </p:nvSpPr>
        <p:spPr>
          <a:xfrm>
            <a:off x="6948264" y="3779748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4" name="43 CuadroTexto" descr=" 44"/>
          <p:cNvSpPr txBox="1"/>
          <p:nvPr/>
        </p:nvSpPr>
        <p:spPr>
          <a:xfrm>
            <a:off x="7884368" y="3068960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5" name="44 CuadroTexto" descr=" 45"/>
          <p:cNvSpPr txBox="1"/>
          <p:nvPr/>
        </p:nvSpPr>
        <p:spPr>
          <a:xfrm>
            <a:off x="6514143" y="5746030"/>
            <a:ext cx="28103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Char char=" "/>
            </a:pPr>
            <a:r>
              <a:rPr lang="es-AR" smtClean="0">
                <a:latin typeface="Courier New" pitchFamily="49" charset="0"/>
                <a:cs typeface="Courier New" pitchFamily="49" charset="0"/>
                <a:sym typeface="Mathematica1"/>
              </a:rPr>
              <a:t>  </a:t>
            </a:r>
            <a:r>
              <a:rPr lang="es-AR" b="1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AR" b="1" baseline="-2500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AR" b="1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s-AR" b="1" baseline="-2500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AR" b="1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s-AR" b="1" baseline="-25000" smtClean="0">
                <a:latin typeface="Courier New" pitchFamily="49" charset="0"/>
                <a:cs typeface="Courier New" pitchFamily="49" charset="0"/>
              </a:rPr>
              <a:t> 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" name="45 CuadroTexto" descr=" 46"/>
          <p:cNvSpPr txBox="1"/>
          <p:nvPr/>
        </p:nvSpPr>
        <p:spPr>
          <a:xfrm>
            <a:off x="6652398" y="52919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7" name="46 Conector recto" descr=" 47"/>
          <p:cNvCxnSpPr/>
          <p:nvPr/>
        </p:nvCxnSpPr>
        <p:spPr>
          <a:xfrm>
            <a:off x="6516216" y="5373216"/>
            <a:ext cx="2448272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 descr=" 51"/>
          <p:cNvCxnSpPr/>
          <p:nvPr/>
        </p:nvCxnSpPr>
        <p:spPr>
          <a:xfrm>
            <a:off x="8748464" y="1844824"/>
            <a:ext cx="0" cy="352839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CuadroTexto" descr=" 56"/>
          <p:cNvSpPr txBox="1"/>
          <p:nvPr/>
        </p:nvSpPr>
        <p:spPr>
          <a:xfrm>
            <a:off x="8532440" y="52919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8" name="57 Conector recto" descr=" 58"/>
          <p:cNvCxnSpPr/>
          <p:nvPr/>
        </p:nvCxnSpPr>
        <p:spPr>
          <a:xfrm>
            <a:off x="6804248" y="5098544"/>
            <a:ext cx="0" cy="27467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 descr=" 63"/>
          <p:cNvCxnSpPr/>
          <p:nvPr/>
        </p:nvCxnSpPr>
        <p:spPr>
          <a:xfrm>
            <a:off x="6804248" y="5085184"/>
            <a:ext cx="12961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 descr=" 71"/>
          <p:cNvCxnSpPr/>
          <p:nvPr/>
        </p:nvCxnSpPr>
        <p:spPr>
          <a:xfrm>
            <a:off x="7524328" y="1815464"/>
            <a:ext cx="122413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7164288" cy="57864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effectLst/>
              </a:rPr>
              <a:t>The original definition of activity takes into account changes only in the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signal </a:t>
            </a:r>
            <a:r>
              <a:rPr lang="en-US" u="sng" dirty="0" smtClean="0">
                <a:solidFill>
                  <a:srgbClr val="FF0000"/>
                </a:solidFill>
                <a:effectLst/>
              </a:rPr>
              <a:t>values</a:t>
            </a:r>
            <a:r>
              <a:rPr lang="en-US" dirty="0" smtClean="0">
                <a:effectLst/>
              </a:rPr>
              <a:t>. </a:t>
            </a:r>
            <a:br>
              <a:rPr lang="en-US" dirty="0" smtClean="0">
                <a:effectLst/>
              </a:rPr>
            </a:br>
            <a:endParaRPr lang="en-US" dirty="0" smtClean="0">
              <a:effectLst/>
            </a:endParaRPr>
          </a:p>
          <a:p>
            <a:endParaRPr lang="es-AR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pPr lvl="0"/>
            <a:r>
              <a:rPr lang="en-US" smtClean="0">
                <a:effectLst/>
                <a:latin typeface="Calibri"/>
              </a:rPr>
              <a:t>As a consequence, for a monotonically increasing or decreasing signal</a:t>
            </a:r>
          </a:p>
          <a:p>
            <a:pPr lvl="1"/>
            <a:r>
              <a:rPr lang="en-US" smtClean="0">
                <a:latin typeface="Calibri"/>
              </a:rPr>
              <a:t>the activity can be fully determined only </a:t>
            </a:r>
            <a:br>
              <a:rPr lang="en-US" smtClean="0">
                <a:latin typeface="Calibri"/>
              </a:rPr>
            </a:br>
            <a:r>
              <a:rPr lang="en-US" smtClean="0">
                <a:latin typeface="Calibri"/>
              </a:rPr>
              <a:t>by the</a:t>
            </a:r>
            <a:r>
              <a:rPr lang="en-US" b="1" smtClean="0">
                <a:latin typeface="Calibri"/>
              </a:rPr>
              <a:t> distance between the final and </a:t>
            </a:r>
            <a:br>
              <a:rPr lang="en-US" b="1" smtClean="0">
                <a:latin typeface="Calibri"/>
              </a:rPr>
            </a:br>
            <a:r>
              <a:rPr lang="en-US" b="1" smtClean="0">
                <a:latin typeface="Calibri"/>
              </a:rPr>
              <a:t>the initial value</a:t>
            </a:r>
            <a:r>
              <a:rPr lang="en-US" smtClean="0">
                <a:latin typeface="Calibri"/>
              </a:rPr>
              <a:t>, </a:t>
            </a:r>
          </a:p>
          <a:p>
            <a:pPr lvl="1">
              <a:buChar char=" "/>
            </a:pPr>
            <a:r>
              <a:rPr lang="en-US" b="1" smtClean="0"/>
              <a:t>                     </a:t>
            </a:r>
            <a:r>
              <a:rPr lang="en-US" smtClean="0"/>
              <a:t>                </a:t>
            </a:r>
            <a:br>
              <a:rPr lang="en-US" smtClean="0"/>
            </a:br>
            <a:r>
              <a:rPr lang="en-US" smtClean="0"/>
              <a:t>      </a:t>
            </a:r>
            <a:r>
              <a:rPr lang="en-US" b="1" smtClean="0">
                <a:solidFill>
                  <a:srgbClr val="FF0000"/>
                </a:solidFill>
              </a:rPr>
              <a:t>   </a:t>
            </a:r>
            <a:r>
              <a:rPr lang="en-US" b="1" smtClean="0"/>
              <a:t> </a:t>
            </a:r>
            <a:r>
              <a:rPr lang="en-US" smtClean="0"/>
              <a:t>                         </a:t>
            </a:r>
            <a:br>
              <a:rPr lang="en-US" smtClean="0"/>
            </a:br>
            <a:r>
              <a:rPr lang="en-US" smtClean="0"/>
              <a:t>                   </a:t>
            </a:r>
            <a:endParaRPr lang="en-US" dirty="0"/>
          </a:p>
        </p:txBody>
      </p:sp>
      <p:pic>
        <p:nvPicPr>
          <p:cNvPr id="626698" name="Picture 10" descr=" 6266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5376" y="1855206"/>
            <a:ext cx="4986784" cy="142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38 Forma libre" descr=" 39"/>
          <p:cNvSpPr/>
          <p:nvPr/>
        </p:nvSpPr>
        <p:spPr>
          <a:xfrm rot="391044">
            <a:off x="7003274" y="1588466"/>
            <a:ext cx="1880739" cy="3614010"/>
          </a:xfrm>
          <a:custGeom>
            <a:avLst/>
            <a:gdLst>
              <a:gd name="connsiteX0" fmla="*/ 0 w 1487424"/>
              <a:gd name="connsiteY0" fmla="*/ 3511296 h 3511296"/>
              <a:gd name="connsiteX1" fmla="*/ 97536 w 1487424"/>
              <a:gd name="connsiteY1" fmla="*/ 1877568 h 3511296"/>
              <a:gd name="connsiteX2" fmla="*/ 585216 w 1487424"/>
              <a:gd name="connsiteY2" fmla="*/ 658368 h 3511296"/>
              <a:gd name="connsiteX3" fmla="*/ 1487424 w 1487424"/>
              <a:gd name="connsiteY3" fmla="*/ 0 h 3511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7424" h="3511296">
                <a:moveTo>
                  <a:pt x="0" y="3511296"/>
                </a:moveTo>
                <a:cubicBezTo>
                  <a:pt x="0" y="2932176"/>
                  <a:pt x="0" y="2353056"/>
                  <a:pt x="97536" y="1877568"/>
                </a:cubicBezTo>
                <a:cubicBezTo>
                  <a:pt x="195072" y="1402080"/>
                  <a:pt x="353568" y="971296"/>
                  <a:pt x="585216" y="658368"/>
                </a:cubicBezTo>
                <a:cubicBezTo>
                  <a:pt x="816864" y="345440"/>
                  <a:pt x="1152144" y="172720"/>
                  <a:pt x="1487424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9 Forma libre" descr=" 40"/>
          <p:cNvSpPr/>
          <p:nvPr/>
        </p:nvSpPr>
        <p:spPr>
          <a:xfrm>
            <a:off x="6818760" y="1536192"/>
            <a:ext cx="2239896" cy="3545977"/>
          </a:xfrm>
          <a:custGeom>
            <a:avLst/>
            <a:gdLst>
              <a:gd name="connsiteX0" fmla="*/ 0 w 1926336"/>
              <a:gd name="connsiteY0" fmla="*/ 3267456 h 3267456"/>
              <a:gd name="connsiteX1" fmla="*/ 365760 w 1926336"/>
              <a:gd name="connsiteY1" fmla="*/ 1877568 h 3267456"/>
              <a:gd name="connsiteX2" fmla="*/ 1060704 w 1926336"/>
              <a:gd name="connsiteY2" fmla="*/ 877824 h 3267456"/>
              <a:gd name="connsiteX3" fmla="*/ 1926336 w 1926336"/>
              <a:gd name="connsiteY3" fmla="*/ 0 h 326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6336" h="3267456">
                <a:moveTo>
                  <a:pt x="0" y="3267456"/>
                </a:moveTo>
                <a:cubicBezTo>
                  <a:pt x="94488" y="2771648"/>
                  <a:pt x="188976" y="2275840"/>
                  <a:pt x="365760" y="1877568"/>
                </a:cubicBezTo>
                <a:cubicBezTo>
                  <a:pt x="542544" y="1479296"/>
                  <a:pt x="800608" y="1190752"/>
                  <a:pt x="1060704" y="877824"/>
                </a:cubicBezTo>
                <a:cubicBezTo>
                  <a:pt x="1320800" y="564896"/>
                  <a:pt x="1623568" y="282448"/>
                  <a:pt x="1926336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40 Forma libre" descr=" 41"/>
          <p:cNvSpPr/>
          <p:nvPr/>
        </p:nvSpPr>
        <p:spPr>
          <a:xfrm>
            <a:off x="6818760" y="1268760"/>
            <a:ext cx="2081400" cy="3816425"/>
          </a:xfrm>
          <a:custGeom>
            <a:avLst/>
            <a:gdLst>
              <a:gd name="connsiteX0" fmla="*/ 0 w 1962912"/>
              <a:gd name="connsiteY0" fmla="*/ 3267456 h 3267456"/>
              <a:gd name="connsiteX1" fmla="*/ 841248 w 1962912"/>
              <a:gd name="connsiteY1" fmla="*/ 2450592 h 3267456"/>
              <a:gd name="connsiteX2" fmla="*/ 1536192 w 1962912"/>
              <a:gd name="connsiteY2" fmla="*/ 1255776 h 3267456"/>
              <a:gd name="connsiteX3" fmla="*/ 1962912 w 1962912"/>
              <a:gd name="connsiteY3" fmla="*/ 0 h 326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912" h="3267456">
                <a:moveTo>
                  <a:pt x="0" y="3267456"/>
                </a:moveTo>
                <a:cubicBezTo>
                  <a:pt x="292608" y="3026664"/>
                  <a:pt x="585216" y="2785872"/>
                  <a:pt x="841248" y="2450592"/>
                </a:cubicBezTo>
                <a:cubicBezTo>
                  <a:pt x="1097280" y="2115312"/>
                  <a:pt x="1349248" y="1664208"/>
                  <a:pt x="1536192" y="1255776"/>
                </a:cubicBezTo>
                <a:cubicBezTo>
                  <a:pt x="1723136" y="847344"/>
                  <a:pt x="1843024" y="423672"/>
                  <a:pt x="1962912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41 CuadroTexto" descr=" 42"/>
          <p:cNvSpPr txBox="1"/>
          <p:nvPr/>
        </p:nvSpPr>
        <p:spPr>
          <a:xfrm>
            <a:off x="6804248" y="255561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" name="42 CuadroTexto" descr=" 43"/>
          <p:cNvSpPr txBox="1"/>
          <p:nvPr/>
        </p:nvSpPr>
        <p:spPr>
          <a:xfrm>
            <a:off x="6948264" y="3779748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4" name="43 CuadroTexto" descr=" 44"/>
          <p:cNvSpPr txBox="1"/>
          <p:nvPr/>
        </p:nvSpPr>
        <p:spPr>
          <a:xfrm>
            <a:off x="7884368" y="3068960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5" name="44 CuadroTexto" descr=" 45"/>
          <p:cNvSpPr txBox="1"/>
          <p:nvPr/>
        </p:nvSpPr>
        <p:spPr>
          <a:xfrm>
            <a:off x="6514143" y="5746030"/>
            <a:ext cx="28103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Char char=" "/>
            </a:pPr>
            <a:r>
              <a:rPr lang="es-AR" smtClean="0">
                <a:latin typeface="Courier New" pitchFamily="49" charset="0"/>
                <a:cs typeface="Courier New" pitchFamily="49" charset="0"/>
                <a:sym typeface="Mathematica1"/>
              </a:rPr>
              <a:t>  </a:t>
            </a:r>
            <a:r>
              <a:rPr lang="es-AR" b="1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AR" b="1" baseline="-2500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AR" b="1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s-AR" b="1" baseline="-2500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AR" b="1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s-AR" b="1" baseline="-25000" smtClean="0">
                <a:latin typeface="Courier New" pitchFamily="49" charset="0"/>
                <a:cs typeface="Courier New" pitchFamily="49" charset="0"/>
              </a:rPr>
              <a:t> 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" name="45 CuadroTexto" descr=" 46"/>
          <p:cNvSpPr txBox="1"/>
          <p:nvPr/>
        </p:nvSpPr>
        <p:spPr>
          <a:xfrm>
            <a:off x="6652398" y="52919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7" name="46 Conector recto" descr=" 47"/>
          <p:cNvCxnSpPr/>
          <p:nvPr/>
        </p:nvCxnSpPr>
        <p:spPr>
          <a:xfrm>
            <a:off x="6516216" y="5373216"/>
            <a:ext cx="2448272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 descr=" 51"/>
          <p:cNvCxnSpPr/>
          <p:nvPr/>
        </p:nvCxnSpPr>
        <p:spPr>
          <a:xfrm>
            <a:off x="8748464" y="1844824"/>
            <a:ext cx="0" cy="352839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CuadroTexto" descr=" 56"/>
          <p:cNvSpPr txBox="1"/>
          <p:nvPr/>
        </p:nvSpPr>
        <p:spPr>
          <a:xfrm>
            <a:off x="8532440" y="52919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8" name="57 Conector recto" descr=" 58"/>
          <p:cNvCxnSpPr/>
          <p:nvPr/>
        </p:nvCxnSpPr>
        <p:spPr>
          <a:xfrm>
            <a:off x="6804248" y="5098544"/>
            <a:ext cx="0" cy="27467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 descr=" 63"/>
          <p:cNvCxnSpPr/>
          <p:nvPr/>
        </p:nvCxnSpPr>
        <p:spPr>
          <a:xfrm>
            <a:off x="6804248" y="5085184"/>
            <a:ext cx="12961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 descr=" 71"/>
          <p:cNvCxnSpPr/>
          <p:nvPr/>
        </p:nvCxnSpPr>
        <p:spPr>
          <a:xfrm>
            <a:off x="7524328" y="1815464"/>
            <a:ext cx="122413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7164288" cy="57864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effectLst/>
              </a:rPr>
              <a:t>The original definition of activity takes into account changes only in the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signal </a:t>
            </a:r>
            <a:r>
              <a:rPr lang="en-US" u="sng" dirty="0" smtClean="0">
                <a:solidFill>
                  <a:srgbClr val="FF0000"/>
                </a:solidFill>
                <a:effectLst/>
              </a:rPr>
              <a:t>values</a:t>
            </a:r>
            <a:r>
              <a:rPr lang="en-US" dirty="0" smtClean="0">
                <a:effectLst/>
              </a:rPr>
              <a:t>. </a:t>
            </a:r>
            <a:br>
              <a:rPr lang="en-US" dirty="0" smtClean="0">
                <a:effectLst/>
              </a:rPr>
            </a:br>
            <a:endParaRPr lang="en-US" dirty="0" smtClean="0">
              <a:effectLst/>
            </a:endParaRPr>
          </a:p>
          <a:p>
            <a:endParaRPr lang="es-AR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pPr lvl="0"/>
            <a:r>
              <a:rPr lang="en-US" smtClean="0">
                <a:effectLst/>
                <a:latin typeface="Calibri"/>
              </a:rPr>
              <a:t>As a consequence, for a monotonically increasing or decreasing signal</a:t>
            </a:r>
          </a:p>
          <a:p>
            <a:pPr lvl="1"/>
            <a:r>
              <a:rPr lang="en-US" smtClean="0">
                <a:latin typeface="Calibri"/>
              </a:rPr>
              <a:t>the activity can be fully determined only </a:t>
            </a:r>
            <a:br>
              <a:rPr lang="en-US" smtClean="0">
                <a:latin typeface="Calibri"/>
              </a:rPr>
            </a:br>
            <a:r>
              <a:rPr lang="en-US" smtClean="0">
                <a:latin typeface="Calibri"/>
              </a:rPr>
              <a:t>by the</a:t>
            </a:r>
            <a:r>
              <a:rPr lang="en-US" b="1" smtClean="0">
                <a:latin typeface="Calibri"/>
              </a:rPr>
              <a:t> distance between the final and </a:t>
            </a:r>
            <a:br>
              <a:rPr lang="en-US" b="1" smtClean="0">
                <a:latin typeface="Calibri"/>
              </a:rPr>
            </a:br>
            <a:r>
              <a:rPr lang="en-US" b="1" smtClean="0">
                <a:latin typeface="Calibri"/>
              </a:rPr>
              <a:t>the initial value</a:t>
            </a:r>
            <a:r>
              <a:rPr lang="en-US" smtClean="0">
                <a:latin typeface="Calibri"/>
              </a:rPr>
              <a:t>, </a:t>
            </a:r>
          </a:p>
          <a:p>
            <a:pPr lvl="1"/>
            <a:r>
              <a:rPr lang="en-US" b="1" smtClean="0">
                <a:latin typeface="Calibri"/>
              </a:rPr>
              <a:t>without using at all </a:t>
            </a:r>
            <a:r>
              <a:rPr lang="en-US" smtClean="0">
                <a:latin typeface="Calibri"/>
              </a:rPr>
              <a:t>the information </a:t>
            </a:r>
            <a:br>
              <a:rPr lang="en-US" smtClean="0">
                <a:latin typeface="Calibri"/>
              </a:rPr>
            </a:br>
            <a:r>
              <a:rPr lang="en-US" smtClean="0">
                <a:latin typeface="Calibri"/>
              </a:rPr>
              <a:t>about </a:t>
            </a:r>
            <a:r>
              <a:rPr lang="en-US" b="1" smtClean="0">
                <a:solidFill>
                  <a:srgbClr val="FF0000"/>
                </a:solidFill>
                <a:latin typeface="Calibri"/>
              </a:rPr>
              <a:t>how</a:t>
            </a:r>
            <a:r>
              <a:rPr lang="en-US" b="1" smtClean="0">
                <a:latin typeface="Calibri"/>
              </a:rPr>
              <a:t> </a:t>
            </a:r>
            <a:r>
              <a:rPr lang="en-US" smtClean="0">
                <a:latin typeface="Calibri"/>
              </a:rPr>
              <a:t>it goes from the initial </a:t>
            </a:r>
            <a:br>
              <a:rPr lang="en-US" smtClean="0">
                <a:latin typeface="Calibri"/>
              </a:rPr>
            </a:br>
            <a:r>
              <a:rPr lang="en-US" smtClean="0">
                <a:latin typeface="Calibri"/>
              </a:rPr>
              <a:t>to the final value.</a:t>
            </a:r>
          </a:p>
          <a:p>
            <a:pPr lvl="1">
              <a:buChar char=" "/>
            </a:pPr>
            <a:endParaRPr lang="en-US" dirty="0"/>
          </a:p>
        </p:txBody>
      </p:sp>
      <p:pic>
        <p:nvPicPr>
          <p:cNvPr id="626698" name="Picture 10" descr=" 6266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5376" y="1855206"/>
            <a:ext cx="4986784" cy="142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38 Forma libre" descr=" 39"/>
          <p:cNvSpPr/>
          <p:nvPr/>
        </p:nvSpPr>
        <p:spPr>
          <a:xfrm rot="391044">
            <a:off x="7003274" y="1588466"/>
            <a:ext cx="1880739" cy="3614010"/>
          </a:xfrm>
          <a:custGeom>
            <a:avLst/>
            <a:gdLst>
              <a:gd name="connsiteX0" fmla="*/ 0 w 1487424"/>
              <a:gd name="connsiteY0" fmla="*/ 3511296 h 3511296"/>
              <a:gd name="connsiteX1" fmla="*/ 97536 w 1487424"/>
              <a:gd name="connsiteY1" fmla="*/ 1877568 h 3511296"/>
              <a:gd name="connsiteX2" fmla="*/ 585216 w 1487424"/>
              <a:gd name="connsiteY2" fmla="*/ 658368 h 3511296"/>
              <a:gd name="connsiteX3" fmla="*/ 1487424 w 1487424"/>
              <a:gd name="connsiteY3" fmla="*/ 0 h 3511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7424" h="3511296">
                <a:moveTo>
                  <a:pt x="0" y="3511296"/>
                </a:moveTo>
                <a:cubicBezTo>
                  <a:pt x="0" y="2932176"/>
                  <a:pt x="0" y="2353056"/>
                  <a:pt x="97536" y="1877568"/>
                </a:cubicBezTo>
                <a:cubicBezTo>
                  <a:pt x="195072" y="1402080"/>
                  <a:pt x="353568" y="971296"/>
                  <a:pt x="585216" y="658368"/>
                </a:cubicBezTo>
                <a:cubicBezTo>
                  <a:pt x="816864" y="345440"/>
                  <a:pt x="1152144" y="172720"/>
                  <a:pt x="1487424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9 Forma libre" descr=" 40"/>
          <p:cNvSpPr/>
          <p:nvPr/>
        </p:nvSpPr>
        <p:spPr>
          <a:xfrm>
            <a:off x="6818760" y="1536192"/>
            <a:ext cx="2239896" cy="3545977"/>
          </a:xfrm>
          <a:custGeom>
            <a:avLst/>
            <a:gdLst>
              <a:gd name="connsiteX0" fmla="*/ 0 w 1926336"/>
              <a:gd name="connsiteY0" fmla="*/ 3267456 h 3267456"/>
              <a:gd name="connsiteX1" fmla="*/ 365760 w 1926336"/>
              <a:gd name="connsiteY1" fmla="*/ 1877568 h 3267456"/>
              <a:gd name="connsiteX2" fmla="*/ 1060704 w 1926336"/>
              <a:gd name="connsiteY2" fmla="*/ 877824 h 3267456"/>
              <a:gd name="connsiteX3" fmla="*/ 1926336 w 1926336"/>
              <a:gd name="connsiteY3" fmla="*/ 0 h 326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6336" h="3267456">
                <a:moveTo>
                  <a:pt x="0" y="3267456"/>
                </a:moveTo>
                <a:cubicBezTo>
                  <a:pt x="94488" y="2771648"/>
                  <a:pt x="188976" y="2275840"/>
                  <a:pt x="365760" y="1877568"/>
                </a:cubicBezTo>
                <a:cubicBezTo>
                  <a:pt x="542544" y="1479296"/>
                  <a:pt x="800608" y="1190752"/>
                  <a:pt x="1060704" y="877824"/>
                </a:cubicBezTo>
                <a:cubicBezTo>
                  <a:pt x="1320800" y="564896"/>
                  <a:pt x="1623568" y="282448"/>
                  <a:pt x="1926336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40 Forma libre" descr=" 41"/>
          <p:cNvSpPr/>
          <p:nvPr/>
        </p:nvSpPr>
        <p:spPr>
          <a:xfrm>
            <a:off x="6818760" y="1268760"/>
            <a:ext cx="2081400" cy="3816425"/>
          </a:xfrm>
          <a:custGeom>
            <a:avLst/>
            <a:gdLst>
              <a:gd name="connsiteX0" fmla="*/ 0 w 1962912"/>
              <a:gd name="connsiteY0" fmla="*/ 3267456 h 3267456"/>
              <a:gd name="connsiteX1" fmla="*/ 841248 w 1962912"/>
              <a:gd name="connsiteY1" fmla="*/ 2450592 h 3267456"/>
              <a:gd name="connsiteX2" fmla="*/ 1536192 w 1962912"/>
              <a:gd name="connsiteY2" fmla="*/ 1255776 h 3267456"/>
              <a:gd name="connsiteX3" fmla="*/ 1962912 w 1962912"/>
              <a:gd name="connsiteY3" fmla="*/ 0 h 326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912" h="3267456">
                <a:moveTo>
                  <a:pt x="0" y="3267456"/>
                </a:moveTo>
                <a:cubicBezTo>
                  <a:pt x="292608" y="3026664"/>
                  <a:pt x="585216" y="2785872"/>
                  <a:pt x="841248" y="2450592"/>
                </a:cubicBezTo>
                <a:cubicBezTo>
                  <a:pt x="1097280" y="2115312"/>
                  <a:pt x="1349248" y="1664208"/>
                  <a:pt x="1536192" y="1255776"/>
                </a:cubicBezTo>
                <a:cubicBezTo>
                  <a:pt x="1723136" y="847344"/>
                  <a:pt x="1843024" y="423672"/>
                  <a:pt x="1962912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41 CuadroTexto" descr=" 42"/>
          <p:cNvSpPr txBox="1"/>
          <p:nvPr/>
        </p:nvSpPr>
        <p:spPr>
          <a:xfrm>
            <a:off x="6804248" y="255561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" name="42 CuadroTexto" descr=" 43"/>
          <p:cNvSpPr txBox="1"/>
          <p:nvPr/>
        </p:nvSpPr>
        <p:spPr>
          <a:xfrm>
            <a:off x="6948264" y="3779748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4" name="43 CuadroTexto" descr=" 44"/>
          <p:cNvSpPr txBox="1"/>
          <p:nvPr/>
        </p:nvSpPr>
        <p:spPr>
          <a:xfrm>
            <a:off x="7884368" y="3068960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5" name="44 CuadroTexto" descr=" 45"/>
          <p:cNvSpPr txBox="1"/>
          <p:nvPr/>
        </p:nvSpPr>
        <p:spPr>
          <a:xfrm>
            <a:off x="6514143" y="5746030"/>
            <a:ext cx="28103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Char char=" "/>
            </a:pPr>
            <a:r>
              <a:rPr lang="es-AR" smtClean="0">
                <a:latin typeface="Courier New" pitchFamily="49" charset="0"/>
                <a:cs typeface="Courier New" pitchFamily="49" charset="0"/>
                <a:sym typeface="Mathematica1"/>
              </a:rPr>
              <a:t>  </a:t>
            </a:r>
            <a:r>
              <a:rPr lang="es-AR" b="1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AR" b="1" baseline="-2500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AR" b="1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s-AR" b="1" baseline="-2500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AR" b="1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s-AR" b="1" baseline="-25000" smtClean="0">
                <a:latin typeface="Courier New" pitchFamily="49" charset="0"/>
                <a:cs typeface="Courier New" pitchFamily="49" charset="0"/>
              </a:rPr>
              <a:t> 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" name="45 CuadroTexto" descr=" 46"/>
          <p:cNvSpPr txBox="1"/>
          <p:nvPr/>
        </p:nvSpPr>
        <p:spPr>
          <a:xfrm>
            <a:off x="6652398" y="52919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7" name="46 Conector recto" descr=" 47"/>
          <p:cNvCxnSpPr/>
          <p:nvPr/>
        </p:nvCxnSpPr>
        <p:spPr>
          <a:xfrm>
            <a:off x="6516216" y="5373216"/>
            <a:ext cx="2448272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 descr=" 51"/>
          <p:cNvCxnSpPr/>
          <p:nvPr/>
        </p:nvCxnSpPr>
        <p:spPr>
          <a:xfrm>
            <a:off x="8748464" y="1844824"/>
            <a:ext cx="0" cy="352839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CuadroTexto" descr=" 56"/>
          <p:cNvSpPr txBox="1"/>
          <p:nvPr/>
        </p:nvSpPr>
        <p:spPr>
          <a:xfrm>
            <a:off x="8532440" y="52919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8" name="57 Conector recto" descr=" 58"/>
          <p:cNvCxnSpPr/>
          <p:nvPr/>
        </p:nvCxnSpPr>
        <p:spPr>
          <a:xfrm>
            <a:off x="6804248" y="5098544"/>
            <a:ext cx="0" cy="27467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 descr=" 63"/>
          <p:cNvCxnSpPr/>
          <p:nvPr/>
        </p:nvCxnSpPr>
        <p:spPr>
          <a:xfrm>
            <a:off x="6804248" y="5085184"/>
            <a:ext cx="12961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 descr=" 71"/>
          <p:cNvCxnSpPr/>
          <p:nvPr/>
        </p:nvCxnSpPr>
        <p:spPr>
          <a:xfrm>
            <a:off x="7524328" y="1815464"/>
            <a:ext cx="122413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7164288" cy="57864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effectLst/>
              </a:rPr>
              <a:t>The original definition of activity takes into account changes only in the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signal </a:t>
            </a:r>
            <a:r>
              <a:rPr lang="en-US" u="sng" dirty="0" smtClean="0">
                <a:solidFill>
                  <a:srgbClr val="FF0000"/>
                </a:solidFill>
                <a:effectLst/>
              </a:rPr>
              <a:t>values</a:t>
            </a:r>
            <a:r>
              <a:rPr lang="en-US" dirty="0" smtClean="0">
                <a:effectLst/>
              </a:rPr>
              <a:t>. </a:t>
            </a:r>
            <a:br>
              <a:rPr lang="en-US" dirty="0" smtClean="0">
                <a:effectLst/>
              </a:rPr>
            </a:br>
            <a:endParaRPr lang="en-US" dirty="0" smtClean="0">
              <a:effectLst/>
            </a:endParaRPr>
          </a:p>
          <a:p>
            <a:endParaRPr lang="es-AR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pPr lvl="0"/>
            <a:r>
              <a:rPr lang="en-US" smtClean="0">
                <a:effectLst/>
                <a:latin typeface="Calibri"/>
              </a:rPr>
              <a:t>As a consequence, for a monotonically increasing or decreasing signal</a:t>
            </a:r>
          </a:p>
          <a:p>
            <a:pPr lvl="1"/>
            <a:r>
              <a:rPr lang="en-US" smtClean="0">
                <a:latin typeface="Calibri"/>
              </a:rPr>
              <a:t>the activity can be fully determined only </a:t>
            </a:r>
            <a:br>
              <a:rPr lang="en-US" smtClean="0">
                <a:latin typeface="Calibri"/>
              </a:rPr>
            </a:br>
            <a:r>
              <a:rPr lang="en-US" smtClean="0">
                <a:latin typeface="Calibri"/>
              </a:rPr>
              <a:t>by the</a:t>
            </a:r>
            <a:r>
              <a:rPr lang="en-US" b="1" smtClean="0">
                <a:latin typeface="Calibri"/>
              </a:rPr>
              <a:t> distance between the final and </a:t>
            </a:r>
            <a:br>
              <a:rPr lang="en-US" b="1" smtClean="0">
                <a:latin typeface="Calibri"/>
              </a:rPr>
            </a:br>
            <a:r>
              <a:rPr lang="en-US" b="1" smtClean="0">
                <a:latin typeface="Calibri"/>
              </a:rPr>
              <a:t>the initial value</a:t>
            </a:r>
            <a:r>
              <a:rPr lang="en-US" smtClean="0">
                <a:latin typeface="Calibri"/>
              </a:rPr>
              <a:t>, </a:t>
            </a:r>
          </a:p>
          <a:p>
            <a:pPr lvl="1"/>
            <a:r>
              <a:rPr lang="en-US" b="1" smtClean="0">
                <a:latin typeface="Calibri"/>
              </a:rPr>
              <a:t>without using at all </a:t>
            </a:r>
            <a:r>
              <a:rPr lang="en-US" smtClean="0">
                <a:latin typeface="Calibri"/>
              </a:rPr>
              <a:t>the information </a:t>
            </a:r>
            <a:br>
              <a:rPr lang="en-US" smtClean="0">
                <a:latin typeface="Calibri"/>
              </a:rPr>
            </a:br>
            <a:r>
              <a:rPr lang="en-US" smtClean="0">
                <a:latin typeface="Calibri"/>
              </a:rPr>
              <a:t>about </a:t>
            </a:r>
            <a:r>
              <a:rPr lang="en-US" b="1" smtClean="0">
                <a:solidFill>
                  <a:srgbClr val="FF0000"/>
                </a:solidFill>
                <a:latin typeface="Calibri"/>
              </a:rPr>
              <a:t>how</a:t>
            </a:r>
            <a:r>
              <a:rPr lang="en-US" b="1" smtClean="0">
                <a:latin typeface="Calibri"/>
              </a:rPr>
              <a:t> </a:t>
            </a:r>
            <a:r>
              <a:rPr lang="en-US" smtClean="0">
                <a:latin typeface="Calibri"/>
              </a:rPr>
              <a:t>it goes from the initial </a:t>
            </a:r>
            <a:br>
              <a:rPr lang="en-US" smtClean="0">
                <a:latin typeface="Calibri"/>
              </a:rPr>
            </a:br>
            <a:r>
              <a:rPr lang="en-US" smtClean="0">
                <a:latin typeface="Calibri"/>
              </a:rPr>
              <a:t>to the final value.</a:t>
            </a:r>
          </a:p>
          <a:p>
            <a:pPr lvl="1">
              <a:buChar char=" "/>
            </a:pPr>
            <a:endParaRPr lang="en-US" dirty="0"/>
          </a:p>
        </p:txBody>
      </p:sp>
      <p:pic>
        <p:nvPicPr>
          <p:cNvPr id="626698" name="Picture 10" descr=" 6266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5376" y="1855206"/>
            <a:ext cx="4986784" cy="142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38 Forma libre" descr=" 39"/>
          <p:cNvSpPr/>
          <p:nvPr/>
        </p:nvSpPr>
        <p:spPr>
          <a:xfrm rot="391044">
            <a:off x="7003274" y="1588466"/>
            <a:ext cx="1880739" cy="3614010"/>
          </a:xfrm>
          <a:custGeom>
            <a:avLst/>
            <a:gdLst>
              <a:gd name="connsiteX0" fmla="*/ 0 w 1487424"/>
              <a:gd name="connsiteY0" fmla="*/ 3511296 h 3511296"/>
              <a:gd name="connsiteX1" fmla="*/ 97536 w 1487424"/>
              <a:gd name="connsiteY1" fmla="*/ 1877568 h 3511296"/>
              <a:gd name="connsiteX2" fmla="*/ 585216 w 1487424"/>
              <a:gd name="connsiteY2" fmla="*/ 658368 h 3511296"/>
              <a:gd name="connsiteX3" fmla="*/ 1487424 w 1487424"/>
              <a:gd name="connsiteY3" fmla="*/ 0 h 3511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7424" h="3511296">
                <a:moveTo>
                  <a:pt x="0" y="3511296"/>
                </a:moveTo>
                <a:cubicBezTo>
                  <a:pt x="0" y="2932176"/>
                  <a:pt x="0" y="2353056"/>
                  <a:pt x="97536" y="1877568"/>
                </a:cubicBezTo>
                <a:cubicBezTo>
                  <a:pt x="195072" y="1402080"/>
                  <a:pt x="353568" y="971296"/>
                  <a:pt x="585216" y="658368"/>
                </a:cubicBezTo>
                <a:cubicBezTo>
                  <a:pt x="816864" y="345440"/>
                  <a:pt x="1152144" y="172720"/>
                  <a:pt x="1487424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9 Forma libre" descr=" 40"/>
          <p:cNvSpPr/>
          <p:nvPr/>
        </p:nvSpPr>
        <p:spPr>
          <a:xfrm>
            <a:off x="6818760" y="1536192"/>
            <a:ext cx="2239896" cy="3545977"/>
          </a:xfrm>
          <a:custGeom>
            <a:avLst/>
            <a:gdLst>
              <a:gd name="connsiteX0" fmla="*/ 0 w 1926336"/>
              <a:gd name="connsiteY0" fmla="*/ 3267456 h 3267456"/>
              <a:gd name="connsiteX1" fmla="*/ 365760 w 1926336"/>
              <a:gd name="connsiteY1" fmla="*/ 1877568 h 3267456"/>
              <a:gd name="connsiteX2" fmla="*/ 1060704 w 1926336"/>
              <a:gd name="connsiteY2" fmla="*/ 877824 h 3267456"/>
              <a:gd name="connsiteX3" fmla="*/ 1926336 w 1926336"/>
              <a:gd name="connsiteY3" fmla="*/ 0 h 326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6336" h="3267456">
                <a:moveTo>
                  <a:pt x="0" y="3267456"/>
                </a:moveTo>
                <a:cubicBezTo>
                  <a:pt x="94488" y="2771648"/>
                  <a:pt x="188976" y="2275840"/>
                  <a:pt x="365760" y="1877568"/>
                </a:cubicBezTo>
                <a:cubicBezTo>
                  <a:pt x="542544" y="1479296"/>
                  <a:pt x="800608" y="1190752"/>
                  <a:pt x="1060704" y="877824"/>
                </a:cubicBezTo>
                <a:cubicBezTo>
                  <a:pt x="1320800" y="564896"/>
                  <a:pt x="1623568" y="282448"/>
                  <a:pt x="1926336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40 Forma libre" descr=" 41"/>
          <p:cNvSpPr/>
          <p:nvPr/>
        </p:nvSpPr>
        <p:spPr>
          <a:xfrm>
            <a:off x="6818760" y="1268760"/>
            <a:ext cx="2081400" cy="3816425"/>
          </a:xfrm>
          <a:custGeom>
            <a:avLst/>
            <a:gdLst>
              <a:gd name="connsiteX0" fmla="*/ 0 w 1962912"/>
              <a:gd name="connsiteY0" fmla="*/ 3267456 h 3267456"/>
              <a:gd name="connsiteX1" fmla="*/ 841248 w 1962912"/>
              <a:gd name="connsiteY1" fmla="*/ 2450592 h 3267456"/>
              <a:gd name="connsiteX2" fmla="*/ 1536192 w 1962912"/>
              <a:gd name="connsiteY2" fmla="*/ 1255776 h 3267456"/>
              <a:gd name="connsiteX3" fmla="*/ 1962912 w 1962912"/>
              <a:gd name="connsiteY3" fmla="*/ 0 h 326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912" h="3267456">
                <a:moveTo>
                  <a:pt x="0" y="3267456"/>
                </a:moveTo>
                <a:cubicBezTo>
                  <a:pt x="292608" y="3026664"/>
                  <a:pt x="585216" y="2785872"/>
                  <a:pt x="841248" y="2450592"/>
                </a:cubicBezTo>
                <a:cubicBezTo>
                  <a:pt x="1097280" y="2115312"/>
                  <a:pt x="1349248" y="1664208"/>
                  <a:pt x="1536192" y="1255776"/>
                </a:cubicBezTo>
                <a:cubicBezTo>
                  <a:pt x="1723136" y="847344"/>
                  <a:pt x="1843024" y="423672"/>
                  <a:pt x="1962912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41 CuadroTexto" descr=" 42"/>
          <p:cNvSpPr txBox="1"/>
          <p:nvPr/>
        </p:nvSpPr>
        <p:spPr>
          <a:xfrm>
            <a:off x="6804248" y="255561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" name="42 CuadroTexto" descr=" 43"/>
          <p:cNvSpPr txBox="1"/>
          <p:nvPr/>
        </p:nvSpPr>
        <p:spPr>
          <a:xfrm>
            <a:off x="6948264" y="3779748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4" name="43 CuadroTexto" descr=" 44"/>
          <p:cNvSpPr txBox="1"/>
          <p:nvPr/>
        </p:nvSpPr>
        <p:spPr>
          <a:xfrm>
            <a:off x="7884368" y="3068960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5" name="44 CuadroTexto" descr=" 45"/>
          <p:cNvSpPr txBox="1"/>
          <p:nvPr/>
        </p:nvSpPr>
        <p:spPr>
          <a:xfrm>
            <a:off x="6514143" y="5746030"/>
            <a:ext cx="28103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0"/>
            <a:r>
              <a:rPr lang="es-AR" smtClean="0">
                <a:latin typeface="Courier New"/>
                <a:cs typeface="Courier New" pitchFamily="49" charset="0"/>
                <a:sym typeface="Mathematica1"/>
              </a:rPr>
              <a:t> </a:t>
            </a:r>
            <a:r>
              <a:rPr lang="es-AR" b="1" smtClean="0">
                <a:latin typeface="Courier New"/>
                <a:cs typeface="Courier New" pitchFamily="49" charset="0"/>
              </a:rPr>
              <a:t>A</a:t>
            </a:r>
            <a:r>
              <a:rPr lang="es-AR" b="1" baseline="-25000" smtClean="0">
                <a:latin typeface="Courier New"/>
                <a:cs typeface="Courier New" pitchFamily="49" charset="0"/>
              </a:rPr>
              <a:t>1</a:t>
            </a:r>
            <a:r>
              <a:rPr lang="es-AR" b="1" smtClean="0">
                <a:latin typeface="Courier New"/>
                <a:cs typeface="Courier New" pitchFamily="49" charset="0"/>
              </a:rPr>
              <a:t>=A</a:t>
            </a:r>
            <a:r>
              <a:rPr lang="es-AR" b="1" baseline="-25000" smtClean="0">
                <a:latin typeface="Courier New"/>
                <a:cs typeface="Courier New" pitchFamily="49" charset="0"/>
              </a:rPr>
              <a:t>2</a:t>
            </a:r>
            <a:r>
              <a:rPr lang="es-AR" b="1" smtClean="0">
                <a:latin typeface="Courier New"/>
                <a:cs typeface="Courier New" pitchFamily="49" charset="0"/>
              </a:rPr>
              <a:t>=A</a:t>
            </a:r>
            <a:r>
              <a:rPr lang="es-AR" b="1" baseline="-25000" smtClean="0">
                <a:latin typeface="Courier New"/>
                <a:cs typeface="Courier New" pitchFamily="49" charset="0"/>
              </a:rPr>
              <a:t>3</a:t>
            </a:r>
          </a:p>
          <a:p>
            <a:pPr>
              <a:buChar char=" "/>
            </a:pP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" name="45 CuadroTexto" descr=" 46"/>
          <p:cNvSpPr txBox="1"/>
          <p:nvPr/>
        </p:nvSpPr>
        <p:spPr>
          <a:xfrm>
            <a:off x="6652398" y="52919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7" name="46 Conector recto" descr=" 47"/>
          <p:cNvCxnSpPr/>
          <p:nvPr/>
        </p:nvCxnSpPr>
        <p:spPr>
          <a:xfrm>
            <a:off x="6516216" y="5373216"/>
            <a:ext cx="2448272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 descr=" 51"/>
          <p:cNvCxnSpPr/>
          <p:nvPr/>
        </p:nvCxnSpPr>
        <p:spPr>
          <a:xfrm>
            <a:off x="8748464" y="1844824"/>
            <a:ext cx="0" cy="352839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CuadroTexto" descr=" 56"/>
          <p:cNvSpPr txBox="1"/>
          <p:nvPr/>
        </p:nvSpPr>
        <p:spPr>
          <a:xfrm>
            <a:off x="8532440" y="52919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8" name="57 Conector recto" descr=" 58"/>
          <p:cNvCxnSpPr/>
          <p:nvPr/>
        </p:nvCxnSpPr>
        <p:spPr>
          <a:xfrm>
            <a:off x="6804248" y="5098544"/>
            <a:ext cx="0" cy="27467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 descr=" 63"/>
          <p:cNvCxnSpPr/>
          <p:nvPr/>
        </p:nvCxnSpPr>
        <p:spPr>
          <a:xfrm>
            <a:off x="6804248" y="5085184"/>
            <a:ext cx="12961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 descr=" 71"/>
          <p:cNvCxnSpPr/>
          <p:nvPr/>
        </p:nvCxnSpPr>
        <p:spPr>
          <a:xfrm>
            <a:off x="7524328" y="1815464"/>
            <a:ext cx="122413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7164288" cy="57864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effectLst/>
              </a:rPr>
              <a:t>The original definition of activity takes into account changes only in the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signal </a:t>
            </a:r>
            <a:r>
              <a:rPr lang="en-US" u="sng" dirty="0" smtClean="0">
                <a:solidFill>
                  <a:srgbClr val="FF0000"/>
                </a:solidFill>
                <a:effectLst/>
              </a:rPr>
              <a:t>values</a:t>
            </a:r>
            <a:r>
              <a:rPr lang="en-US" dirty="0" smtClean="0">
                <a:effectLst/>
              </a:rPr>
              <a:t>. </a:t>
            </a:r>
            <a:br>
              <a:rPr lang="en-US" dirty="0" smtClean="0">
                <a:effectLst/>
              </a:rPr>
            </a:br>
            <a:endParaRPr lang="en-US" dirty="0" smtClean="0">
              <a:effectLst/>
            </a:endParaRPr>
          </a:p>
          <a:p>
            <a:endParaRPr lang="es-AR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pPr lvl="0"/>
            <a:r>
              <a:rPr lang="en-US" smtClean="0">
                <a:effectLst/>
                <a:latin typeface="Calibri"/>
              </a:rPr>
              <a:t>As a consequence, for a monotonically increasing or decreasing signal</a:t>
            </a:r>
          </a:p>
          <a:p>
            <a:pPr lvl="1"/>
            <a:r>
              <a:rPr lang="en-US" smtClean="0">
                <a:latin typeface="Calibri"/>
              </a:rPr>
              <a:t>the activity can be fully determined only </a:t>
            </a:r>
            <a:br>
              <a:rPr lang="en-US" smtClean="0">
                <a:latin typeface="Calibri"/>
              </a:rPr>
            </a:br>
            <a:r>
              <a:rPr lang="en-US" smtClean="0">
                <a:latin typeface="Calibri"/>
              </a:rPr>
              <a:t>by the</a:t>
            </a:r>
            <a:r>
              <a:rPr lang="en-US" b="1" smtClean="0">
                <a:latin typeface="Calibri"/>
              </a:rPr>
              <a:t> distance between the final and </a:t>
            </a:r>
            <a:br>
              <a:rPr lang="en-US" b="1" smtClean="0">
                <a:latin typeface="Calibri"/>
              </a:rPr>
            </a:br>
            <a:r>
              <a:rPr lang="en-US" b="1" smtClean="0">
                <a:latin typeface="Calibri"/>
              </a:rPr>
              <a:t>the initial value</a:t>
            </a:r>
            <a:r>
              <a:rPr lang="en-US" smtClean="0">
                <a:latin typeface="Calibri"/>
              </a:rPr>
              <a:t>, </a:t>
            </a:r>
          </a:p>
          <a:p>
            <a:pPr lvl="1"/>
            <a:r>
              <a:rPr lang="en-US" b="1" smtClean="0">
                <a:latin typeface="Calibri"/>
              </a:rPr>
              <a:t>without using at all </a:t>
            </a:r>
            <a:r>
              <a:rPr lang="en-US" smtClean="0">
                <a:latin typeface="Calibri"/>
              </a:rPr>
              <a:t>the information </a:t>
            </a:r>
            <a:br>
              <a:rPr lang="en-US" smtClean="0">
                <a:latin typeface="Calibri"/>
              </a:rPr>
            </a:br>
            <a:r>
              <a:rPr lang="en-US" smtClean="0">
                <a:latin typeface="Calibri"/>
              </a:rPr>
              <a:t>about </a:t>
            </a:r>
            <a:r>
              <a:rPr lang="en-US" b="1" smtClean="0">
                <a:solidFill>
                  <a:srgbClr val="FF0000"/>
                </a:solidFill>
                <a:latin typeface="Calibri"/>
              </a:rPr>
              <a:t>how</a:t>
            </a:r>
            <a:r>
              <a:rPr lang="en-US" b="1" smtClean="0">
                <a:latin typeface="Calibri"/>
              </a:rPr>
              <a:t> </a:t>
            </a:r>
            <a:r>
              <a:rPr lang="en-US" smtClean="0">
                <a:latin typeface="Calibri"/>
              </a:rPr>
              <a:t>it goes from the initial </a:t>
            </a:r>
            <a:br>
              <a:rPr lang="en-US" smtClean="0">
                <a:latin typeface="Calibri"/>
              </a:rPr>
            </a:br>
            <a:r>
              <a:rPr lang="en-US" smtClean="0">
                <a:latin typeface="Calibri"/>
              </a:rPr>
              <a:t>to the final value.</a:t>
            </a:r>
          </a:p>
          <a:p>
            <a:pPr lvl="1">
              <a:buChar char=" "/>
            </a:pPr>
            <a:endParaRPr lang="en-US" dirty="0"/>
          </a:p>
        </p:txBody>
      </p:sp>
      <p:pic>
        <p:nvPicPr>
          <p:cNvPr id="626698" name="Picture 10" descr=" 6266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5376" y="1855206"/>
            <a:ext cx="4986784" cy="142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38 Forma libre" descr=" 39"/>
          <p:cNvSpPr/>
          <p:nvPr/>
        </p:nvSpPr>
        <p:spPr>
          <a:xfrm rot="391044">
            <a:off x="7003274" y="1588466"/>
            <a:ext cx="1880739" cy="3614010"/>
          </a:xfrm>
          <a:custGeom>
            <a:avLst/>
            <a:gdLst>
              <a:gd name="connsiteX0" fmla="*/ 0 w 1487424"/>
              <a:gd name="connsiteY0" fmla="*/ 3511296 h 3511296"/>
              <a:gd name="connsiteX1" fmla="*/ 97536 w 1487424"/>
              <a:gd name="connsiteY1" fmla="*/ 1877568 h 3511296"/>
              <a:gd name="connsiteX2" fmla="*/ 585216 w 1487424"/>
              <a:gd name="connsiteY2" fmla="*/ 658368 h 3511296"/>
              <a:gd name="connsiteX3" fmla="*/ 1487424 w 1487424"/>
              <a:gd name="connsiteY3" fmla="*/ 0 h 3511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7424" h="3511296">
                <a:moveTo>
                  <a:pt x="0" y="3511296"/>
                </a:moveTo>
                <a:cubicBezTo>
                  <a:pt x="0" y="2932176"/>
                  <a:pt x="0" y="2353056"/>
                  <a:pt x="97536" y="1877568"/>
                </a:cubicBezTo>
                <a:cubicBezTo>
                  <a:pt x="195072" y="1402080"/>
                  <a:pt x="353568" y="971296"/>
                  <a:pt x="585216" y="658368"/>
                </a:cubicBezTo>
                <a:cubicBezTo>
                  <a:pt x="816864" y="345440"/>
                  <a:pt x="1152144" y="172720"/>
                  <a:pt x="1487424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9 Forma libre" descr=" 40"/>
          <p:cNvSpPr/>
          <p:nvPr/>
        </p:nvSpPr>
        <p:spPr>
          <a:xfrm>
            <a:off x="6818760" y="1536192"/>
            <a:ext cx="2239896" cy="3545977"/>
          </a:xfrm>
          <a:custGeom>
            <a:avLst/>
            <a:gdLst>
              <a:gd name="connsiteX0" fmla="*/ 0 w 1926336"/>
              <a:gd name="connsiteY0" fmla="*/ 3267456 h 3267456"/>
              <a:gd name="connsiteX1" fmla="*/ 365760 w 1926336"/>
              <a:gd name="connsiteY1" fmla="*/ 1877568 h 3267456"/>
              <a:gd name="connsiteX2" fmla="*/ 1060704 w 1926336"/>
              <a:gd name="connsiteY2" fmla="*/ 877824 h 3267456"/>
              <a:gd name="connsiteX3" fmla="*/ 1926336 w 1926336"/>
              <a:gd name="connsiteY3" fmla="*/ 0 h 326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6336" h="3267456">
                <a:moveTo>
                  <a:pt x="0" y="3267456"/>
                </a:moveTo>
                <a:cubicBezTo>
                  <a:pt x="94488" y="2771648"/>
                  <a:pt x="188976" y="2275840"/>
                  <a:pt x="365760" y="1877568"/>
                </a:cubicBezTo>
                <a:cubicBezTo>
                  <a:pt x="542544" y="1479296"/>
                  <a:pt x="800608" y="1190752"/>
                  <a:pt x="1060704" y="877824"/>
                </a:cubicBezTo>
                <a:cubicBezTo>
                  <a:pt x="1320800" y="564896"/>
                  <a:pt x="1623568" y="282448"/>
                  <a:pt x="1926336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40 Forma libre" descr=" 41"/>
          <p:cNvSpPr/>
          <p:nvPr/>
        </p:nvSpPr>
        <p:spPr>
          <a:xfrm>
            <a:off x="6818760" y="1268760"/>
            <a:ext cx="2081400" cy="3816425"/>
          </a:xfrm>
          <a:custGeom>
            <a:avLst/>
            <a:gdLst>
              <a:gd name="connsiteX0" fmla="*/ 0 w 1962912"/>
              <a:gd name="connsiteY0" fmla="*/ 3267456 h 3267456"/>
              <a:gd name="connsiteX1" fmla="*/ 841248 w 1962912"/>
              <a:gd name="connsiteY1" fmla="*/ 2450592 h 3267456"/>
              <a:gd name="connsiteX2" fmla="*/ 1536192 w 1962912"/>
              <a:gd name="connsiteY2" fmla="*/ 1255776 h 3267456"/>
              <a:gd name="connsiteX3" fmla="*/ 1962912 w 1962912"/>
              <a:gd name="connsiteY3" fmla="*/ 0 h 326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912" h="3267456">
                <a:moveTo>
                  <a:pt x="0" y="3267456"/>
                </a:moveTo>
                <a:cubicBezTo>
                  <a:pt x="292608" y="3026664"/>
                  <a:pt x="585216" y="2785872"/>
                  <a:pt x="841248" y="2450592"/>
                </a:cubicBezTo>
                <a:cubicBezTo>
                  <a:pt x="1097280" y="2115312"/>
                  <a:pt x="1349248" y="1664208"/>
                  <a:pt x="1536192" y="1255776"/>
                </a:cubicBezTo>
                <a:cubicBezTo>
                  <a:pt x="1723136" y="847344"/>
                  <a:pt x="1843024" y="423672"/>
                  <a:pt x="1962912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41 CuadroTexto" descr=" 42"/>
          <p:cNvSpPr txBox="1"/>
          <p:nvPr/>
        </p:nvSpPr>
        <p:spPr>
          <a:xfrm>
            <a:off x="6804248" y="255561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" name="42 CuadroTexto" descr=" 43"/>
          <p:cNvSpPr txBox="1"/>
          <p:nvPr/>
        </p:nvSpPr>
        <p:spPr>
          <a:xfrm>
            <a:off x="6948264" y="3779748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4" name="43 CuadroTexto" descr=" 44"/>
          <p:cNvSpPr txBox="1"/>
          <p:nvPr/>
        </p:nvSpPr>
        <p:spPr>
          <a:xfrm>
            <a:off x="7884368" y="3068960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5" name="44 CuadroTexto" descr=" 45"/>
          <p:cNvSpPr txBox="1"/>
          <p:nvPr/>
        </p:nvSpPr>
        <p:spPr>
          <a:xfrm>
            <a:off x="6514143" y="5746030"/>
            <a:ext cx="28103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0"/>
            <a:r>
              <a:rPr lang="es-AR" smtClean="0">
                <a:latin typeface="Courier New"/>
                <a:cs typeface="Courier New" pitchFamily="49" charset="0"/>
                <a:sym typeface="Mathematica1"/>
              </a:rPr>
              <a:t> </a:t>
            </a:r>
            <a:r>
              <a:rPr lang="es-AR" b="1" smtClean="0">
                <a:latin typeface="Courier New"/>
                <a:cs typeface="Courier New" pitchFamily="49" charset="0"/>
              </a:rPr>
              <a:t>A</a:t>
            </a:r>
            <a:r>
              <a:rPr lang="es-AR" b="1" baseline="-25000" smtClean="0">
                <a:latin typeface="Courier New"/>
                <a:cs typeface="Courier New" pitchFamily="49" charset="0"/>
              </a:rPr>
              <a:t>1</a:t>
            </a:r>
            <a:r>
              <a:rPr lang="es-AR" b="1" smtClean="0">
                <a:latin typeface="Courier New"/>
                <a:cs typeface="Courier New" pitchFamily="49" charset="0"/>
              </a:rPr>
              <a:t>=A</a:t>
            </a:r>
            <a:r>
              <a:rPr lang="es-AR" b="1" baseline="-25000" smtClean="0">
                <a:latin typeface="Courier New"/>
                <a:cs typeface="Courier New" pitchFamily="49" charset="0"/>
              </a:rPr>
              <a:t>2</a:t>
            </a:r>
            <a:r>
              <a:rPr lang="es-AR" b="1" smtClean="0">
                <a:latin typeface="Courier New"/>
                <a:cs typeface="Courier New" pitchFamily="49" charset="0"/>
              </a:rPr>
              <a:t>=A</a:t>
            </a:r>
            <a:r>
              <a:rPr lang="es-AR" b="1" baseline="-25000" smtClean="0">
                <a:latin typeface="Courier New"/>
                <a:cs typeface="Courier New" pitchFamily="49" charset="0"/>
              </a:rPr>
              <a:t>3</a:t>
            </a:r>
          </a:p>
          <a:p>
            <a:pPr>
              <a:buChar char=" "/>
            </a:pP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" name="45 CuadroTexto" descr=" 46"/>
          <p:cNvSpPr txBox="1"/>
          <p:nvPr/>
        </p:nvSpPr>
        <p:spPr>
          <a:xfrm>
            <a:off x="6652398" y="52919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7" name="46 Conector recto" descr=" 47"/>
          <p:cNvCxnSpPr/>
          <p:nvPr/>
        </p:nvCxnSpPr>
        <p:spPr>
          <a:xfrm>
            <a:off x="6516216" y="5373216"/>
            <a:ext cx="2448272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 descr=" 51"/>
          <p:cNvCxnSpPr/>
          <p:nvPr/>
        </p:nvCxnSpPr>
        <p:spPr>
          <a:xfrm>
            <a:off x="8748464" y="1844824"/>
            <a:ext cx="0" cy="352839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CuadroTexto" descr=" 56"/>
          <p:cNvSpPr txBox="1"/>
          <p:nvPr/>
        </p:nvSpPr>
        <p:spPr>
          <a:xfrm>
            <a:off x="8532440" y="52919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endParaRPr lang="en-US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8" name="57 Conector recto" descr=" 58"/>
          <p:cNvCxnSpPr/>
          <p:nvPr/>
        </p:nvCxnSpPr>
        <p:spPr>
          <a:xfrm>
            <a:off x="6804248" y="5098544"/>
            <a:ext cx="0" cy="27467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 descr=" 62"/>
          <p:cNvCxnSpPr/>
          <p:nvPr/>
        </p:nvCxnSpPr>
        <p:spPr>
          <a:xfrm>
            <a:off x="7740352" y="1832632"/>
            <a:ext cx="1587" cy="3240359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 descr=" 63"/>
          <p:cNvCxnSpPr/>
          <p:nvPr/>
        </p:nvCxnSpPr>
        <p:spPr>
          <a:xfrm>
            <a:off x="6804248" y="5085184"/>
            <a:ext cx="12961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 descr=" 71"/>
          <p:cNvCxnSpPr/>
          <p:nvPr/>
        </p:nvCxnSpPr>
        <p:spPr>
          <a:xfrm>
            <a:off x="7524328" y="1815464"/>
            <a:ext cx="122413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 descr=" 80"/>
          <p:cNvSpPr/>
          <p:nvPr/>
        </p:nvSpPr>
        <p:spPr>
          <a:xfrm>
            <a:off x="7703023" y="4427820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s-AR" b="1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s-AR" b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=A</a:t>
            </a:r>
            <a:r>
              <a:rPr lang="es-AR" b="1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2</a:t>
            </a:r>
            <a:r>
              <a:rPr lang="es-AR" b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=A</a:t>
            </a:r>
            <a:r>
              <a:rPr lang="es-AR" b="1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3</a:t>
            </a:r>
            <a:endParaRPr lang="en-US" dirty="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72 Grupo" descr=" 73"/>
          <p:cNvGrpSpPr/>
          <p:nvPr/>
        </p:nvGrpSpPr>
        <p:grpSpPr>
          <a:xfrm>
            <a:off x="971600" y="3068960"/>
            <a:ext cx="3695700" cy="3111177"/>
            <a:chOff x="971600" y="3068960"/>
            <a:chExt cx="3695700" cy="3111177"/>
          </a:xfrm>
        </p:grpSpPr>
        <p:pic>
          <p:nvPicPr>
            <p:cNvPr id="85709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1600" y="3429000"/>
              <a:ext cx="3695700" cy="2751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3" name="42 CuadroTexto"/>
            <p:cNvSpPr txBox="1"/>
            <p:nvPr/>
          </p:nvSpPr>
          <p:spPr>
            <a:xfrm>
              <a:off x="3283472" y="3068960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x</a:t>
              </a:r>
              <a:r>
                <a:rPr lang="es-AR" baseline="-25000" dirty="0" smtClean="0">
                  <a:latin typeface="Courier New" pitchFamily="49" charset="0"/>
                  <a:cs typeface="Courier New" pitchFamily="49" charset="0"/>
                </a:rPr>
                <a:t>2</a:t>
              </a:r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(t)</a:t>
              </a:r>
              <a:endParaRPr lang="en-US" baseline="-250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a continuous signal is quantized with a 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solidFill>
                  <a:srgbClr val="FF0000"/>
                </a:solidFill>
                <a:effectLst/>
              </a:rPr>
              <a:t>zero-order quantization function</a:t>
            </a:r>
          </a:p>
          <a:p>
            <a:pPr lvl="1"/>
            <a:r>
              <a:rPr lang="en-US" sz="2600" dirty="0" smtClean="0"/>
              <a:t>we obtain the well-known </a:t>
            </a:r>
            <a:br>
              <a:rPr lang="en-US" sz="2600" dirty="0" smtClean="0"/>
            </a:br>
            <a:r>
              <a:rPr lang="en-US" sz="2600" dirty="0" smtClean="0">
                <a:solidFill>
                  <a:srgbClr val="FF0000"/>
                </a:solidFill>
              </a:rPr>
              <a:t>piecewise constant trajectory</a:t>
            </a:r>
          </a:p>
        </p:txBody>
      </p:sp>
      <p:cxnSp>
        <p:nvCxnSpPr>
          <p:cNvPr id="51" name="50 Conector recto" descr=" 51"/>
          <p:cNvCxnSpPr/>
          <p:nvPr/>
        </p:nvCxnSpPr>
        <p:spPr>
          <a:xfrm>
            <a:off x="963168" y="5517232"/>
            <a:ext cx="0" cy="68885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Rectángulo" descr=" 30"/>
          <p:cNvSpPr/>
          <p:nvPr/>
        </p:nvSpPr>
        <p:spPr>
          <a:xfrm>
            <a:off x="4135535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f1</a:t>
            </a:r>
            <a:endParaRPr lang="en-US" dirty="0"/>
          </a:p>
        </p:txBody>
      </p:sp>
      <p:sp>
        <p:nvSpPr>
          <p:cNvPr id="31" name="30 Rectángulo" descr=" 31"/>
          <p:cNvSpPr/>
          <p:nvPr/>
        </p:nvSpPr>
        <p:spPr>
          <a:xfrm>
            <a:off x="3487463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f2</a:t>
            </a:r>
            <a:endParaRPr lang="en-US" dirty="0"/>
          </a:p>
        </p:txBody>
      </p:sp>
      <p:sp>
        <p:nvSpPr>
          <p:cNvPr id="32" name="31 Rectángulo" descr=" 32"/>
          <p:cNvSpPr/>
          <p:nvPr/>
        </p:nvSpPr>
        <p:spPr>
          <a:xfrm>
            <a:off x="2191319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f3</a:t>
            </a:r>
            <a:endParaRPr lang="en-US" dirty="0"/>
          </a:p>
        </p:txBody>
      </p:sp>
      <p:sp>
        <p:nvSpPr>
          <p:cNvPr id="33" name="32 Rectángulo" descr=" 33"/>
          <p:cNvSpPr/>
          <p:nvPr/>
        </p:nvSpPr>
        <p:spPr>
          <a:xfrm>
            <a:off x="755576" y="6228020"/>
            <a:ext cx="41549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dirty="0"/>
          </a:p>
        </p:txBody>
      </p:sp>
      <p:cxnSp>
        <p:nvCxnSpPr>
          <p:cNvPr id="47" name="46 Conector recto" descr=" 47"/>
          <p:cNvCxnSpPr/>
          <p:nvPr/>
        </p:nvCxnSpPr>
        <p:spPr>
          <a:xfrm>
            <a:off x="395536" y="6228020"/>
            <a:ext cx="4392488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 descr=" 36"/>
          <p:cNvCxnSpPr/>
          <p:nvPr/>
        </p:nvCxnSpPr>
        <p:spPr>
          <a:xfrm>
            <a:off x="2435000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 descr=" 38"/>
          <p:cNvCxnSpPr/>
          <p:nvPr/>
        </p:nvCxnSpPr>
        <p:spPr>
          <a:xfrm>
            <a:off x="3766184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 descr=" 48"/>
          <p:cNvCxnSpPr/>
          <p:nvPr/>
        </p:nvCxnSpPr>
        <p:spPr>
          <a:xfrm>
            <a:off x="4339208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 descr=" 49"/>
          <p:cNvCxnSpPr/>
          <p:nvPr/>
        </p:nvCxnSpPr>
        <p:spPr>
          <a:xfrm>
            <a:off x="2339752" y="3429000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 descr=" 53"/>
          <p:cNvCxnSpPr/>
          <p:nvPr/>
        </p:nvCxnSpPr>
        <p:spPr>
          <a:xfrm>
            <a:off x="1115616" y="3979664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 descr=" 60"/>
          <p:cNvCxnSpPr/>
          <p:nvPr/>
        </p:nvCxnSpPr>
        <p:spPr>
          <a:xfrm>
            <a:off x="505644" y="5491832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 descr=" 61"/>
          <p:cNvCxnSpPr/>
          <p:nvPr/>
        </p:nvCxnSpPr>
        <p:spPr>
          <a:xfrm>
            <a:off x="1382440" y="6059388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63 CuadroTexto" descr=" 64"/>
          <p:cNvSpPr txBox="1"/>
          <p:nvPr/>
        </p:nvSpPr>
        <p:spPr>
          <a:xfrm>
            <a:off x="446592" y="515719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1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5" name="64 CuadroTexto" descr=" 65"/>
          <p:cNvSpPr txBox="1"/>
          <p:nvPr/>
        </p:nvSpPr>
        <p:spPr>
          <a:xfrm>
            <a:off x="1316130" y="3621784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2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6" name="65 CuadroTexto" descr=" 66"/>
          <p:cNvSpPr txBox="1"/>
          <p:nvPr/>
        </p:nvSpPr>
        <p:spPr>
          <a:xfrm>
            <a:off x="1259632" y="5733256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3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94" name="16 Marcador de contenido" descr=" 94"/>
          <p:cNvSpPr txBox="1">
            <a:spLocks/>
          </p:cNvSpPr>
          <p:nvPr/>
        </p:nvSpPr>
        <p:spPr>
          <a:xfrm>
            <a:off x="4283968" y="4382394"/>
            <a:ext cx="4995664" cy="257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 "/>
            </a:pPr>
            <a:r>
              <a:rPr lang="en-US" sz="2400" smtClean="0"/>
              <a:t>                             </a:t>
            </a:r>
            <a:br>
              <a:rPr lang="en-US" sz="2400" smtClean="0"/>
            </a:br>
            <a:r>
              <a:rPr lang="en-US" sz="2400" smtClean="0"/>
              <a:t>                             </a:t>
            </a:r>
            <a:br>
              <a:rPr lang="en-US" sz="2400" smtClean="0"/>
            </a:br>
            <a:r>
              <a:rPr lang="en-US" sz="2400" smtClean="0">
                <a:solidFill>
                  <a:srgbClr val="FF0000"/>
                </a:solidFill>
              </a:rPr>
              <a:t>          </a:t>
            </a:r>
            <a:r>
              <a:rPr lang="en-US" sz="2400" u="sng" smtClean="0">
                <a:solidFill>
                  <a:srgbClr val="FF0000"/>
                </a:solidFill>
              </a:rPr>
              <a:t>      </a:t>
            </a:r>
            <a:r>
              <a:rPr lang="en-US" sz="2400" smtClean="0">
                <a:solidFill>
                  <a:srgbClr val="FF0000"/>
                </a:solidFill>
              </a:rPr>
              <a:t>         </a:t>
            </a:r>
            <a:br>
              <a:rPr lang="en-US" sz="2400" smtClean="0">
                <a:solidFill>
                  <a:srgbClr val="FF0000"/>
                </a:solidFill>
              </a:rPr>
            </a:br>
            <a:r>
              <a:rPr lang="en-US" sz="2400" smtClean="0">
                <a:solidFill>
                  <a:srgbClr val="FF0000"/>
                </a:solidFill>
              </a:rPr>
              <a:t>          </a:t>
            </a:r>
            <a:r>
              <a:rPr lang="en-US" sz="2400" smtClean="0"/>
              <a:t>   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7" name="96 Rectángulo" descr=" 97"/>
          <p:cNvSpPr/>
          <p:nvPr/>
        </p:nvSpPr>
        <p:spPr>
          <a:xfrm>
            <a:off x="136157" y="446905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9" name="98 Conector recto" descr=" 99"/>
          <p:cNvCxnSpPr/>
          <p:nvPr/>
        </p:nvCxnSpPr>
        <p:spPr>
          <a:xfrm>
            <a:off x="720100" y="48215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" descr=" 102"/>
          <p:cNvCxnSpPr/>
          <p:nvPr/>
        </p:nvCxnSpPr>
        <p:spPr>
          <a:xfrm>
            <a:off x="720100" y="45689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 50"/>
          <p:cNvPicPr>
            <a:picLocks noChangeAspect="1" noChangeArrowheads="1"/>
          </p:cNvPicPr>
          <p:nvPr/>
        </p:nvPicPr>
        <p:blipFill>
          <a:blip r:embed="rId4" cstate="print"/>
          <a:srcRect l="67963" t="16179" r="15524" b="65302"/>
          <a:stretch>
            <a:fillRect/>
          </a:stretch>
        </p:blipFill>
        <p:spPr bwMode="auto">
          <a:xfrm>
            <a:off x="6851904" y="1879864"/>
            <a:ext cx="1176480" cy="8046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2" name="51 CuadroTexto" descr=" 52"/>
          <p:cNvSpPr txBox="1"/>
          <p:nvPr/>
        </p:nvSpPr>
        <p:spPr>
          <a:xfrm>
            <a:off x="5965680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5" name="54 Conector recto de flecha" descr=" 55"/>
          <p:cNvCxnSpPr/>
          <p:nvPr/>
        </p:nvCxnSpPr>
        <p:spPr>
          <a:xfrm>
            <a:off x="8016192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55 Conector recto de flecha" descr=" 56"/>
          <p:cNvCxnSpPr/>
          <p:nvPr/>
        </p:nvCxnSpPr>
        <p:spPr>
          <a:xfrm>
            <a:off x="6372200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56 CuadroTexto" descr=" 57"/>
          <p:cNvSpPr txBox="1"/>
          <p:nvPr/>
        </p:nvSpPr>
        <p:spPr>
          <a:xfrm>
            <a:off x="8197928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err="1" smtClean="0">
                <a:latin typeface="Courier New" pitchFamily="49" charset="0"/>
                <a:cs typeface="Courier New" pitchFamily="49" charset="0"/>
              </a:rPr>
              <a:t>q</a:t>
            </a:r>
            <a:r>
              <a:rPr lang="es-AR" b="1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8" name="57 Rectángulo" descr=" 58"/>
          <p:cNvSpPr/>
          <p:nvPr/>
        </p:nvSpPr>
        <p:spPr>
          <a:xfrm>
            <a:off x="7361341" y="230881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2 Grupo" descr=" 73"/>
          <p:cNvGrpSpPr/>
          <p:nvPr/>
        </p:nvGrpSpPr>
        <p:grpSpPr>
          <a:xfrm>
            <a:off x="971600" y="3068960"/>
            <a:ext cx="3695700" cy="3111177"/>
            <a:chOff x="971600" y="3068960"/>
            <a:chExt cx="3695700" cy="3111177"/>
          </a:xfrm>
        </p:grpSpPr>
        <p:pic>
          <p:nvPicPr>
            <p:cNvPr id="85709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1600" y="3429000"/>
              <a:ext cx="3695700" cy="2751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3" name="42 CuadroTexto"/>
            <p:cNvSpPr txBox="1"/>
            <p:nvPr/>
          </p:nvSpPr>
          <p:spPr>
            <a:xfrm>
              <a:off x="3283472" y="3068960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x</a:t>
              </a:r>
              <a:r>
                <a:rPr lang="es-AR" baseline="-25000" dirty="0" smtClean="0">
                  <a:latin typeface="Courier New" pitchFamily="49" charset="0"/>
                  <a:cs typeface="Courier New" pitchFamily="49" charset="0"/>
                </a:rPr>
                <a:t>2</a:t>
              </a:r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(t)</a:t>
              </a:r>
              <a:endParaRPr lang="en-US" baseline="-250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a continuous signal is quantized with a 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solidFill>
                  <a:srgbClr val="FF0000"/>
                </a:solidFill>
                <a:effectLst/>
              </a:rPr>
              <a:t>zero-order quantization function</a:t>
            </a:r>
          </a:p>
          <a:p>
            <a:pPr lvl="1"/>
            <a:r>
              <a:rPr lang="en-US" sz="2600" dirty="0" smtClean="0"/>
              <a:t>we obtain the well-known </a:t>
            </a:r>
            <a:br>
              <a:rPr lang="en-US" sz="2600" dirty="0" smtClean="0"/>
            </a:br>
            <a:r>
              <a:rPr lang="en-US" sz="2600" dirty="0" smtClean="0">
                <a:solidFill>
                  <a:srgbClr val="FF0000"/>
                </a:solidFill>
              </a:rPr>
              <a:t>piecewise constant trajectory</a:t>
            </a:r>
          </a:p>
        </p:txBody>
      </p:sp>
      <p:cxnSp>
        <p:nvCxnSpPr>
          <p:cNvPr id="51" name="50 Conector recto" descr=" 51"/>
          <p:cNvCxnSpPr/>
          <p:nvPr/>
        </p:nvCxnSpPr>
        <p:spPr>
          <a:xfrm>
            <a:off x="963168" y="5517232"/>
            <a:ext cx="0" cy="68885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Rectángulo" descr=" 30"/>
          <p:cNvSpPr/>
          <p:nvPr/>
        </p:nvSpPr>
        <p:spPr>
          <a:xfrm>
            <a:off x="4135535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f1</a:t>
            </a:r>
            <a:endParaRPr lang="en-US" dirty="0"/>
          </a:p>
        </p:txBody>
      </p:sp>
      <p:sp>
        <p:nvSpPr>
          <p:cNvPr id="31" name="30 Rectángulo" descr=" 31"/>
          <p:cNvSpPr/>
          <p:nvPr/>
        </p:nvSpPr>
        <p:spPr>
          <a:xfrm>
            <a:off x="3487463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f2</a:t>
            </a:r>
            <a:endParaRPr lang="en-US" dirty="0"/>
          </a:p>
        </p:txBody>
      </p:sp>
      <p:sp>
        <p:nvSpPr>
          <p:cNvPr id="32" name="31 Rectángulo" descr=" 32"/>
          <p:cNvSpPr/>
          <p:nvPr/>
        </p:nvSpPr>
        <p:spPr>
          <a:xfrm>
            <a:off x="2191319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f3</a:t>
            </a:r>
            <a:endParaRPr lang="en-US" dirty="0"/>
          </a:p>
        </p:txBody>
      </p:sp>
      <p:sp>
        <p:nvSpPr>
          <p:cNvPr id="33" name="32 Rectángulo" descr=" 33"/>
          <p:cNvSpPr/>
          <p:nvPr/>
        </p:nvSpPr>
        <p:spPr>
          <a:xfrm>
            <a:off x="755576" y="6228020"/>
            <a:ext cx="41549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dirty="0"/>
          </a:p>
        </p:txBody>
      </p:sp>
      <p:cxnSp>
        <p:nvCxnSpPr>
          <p:cNvPr id="47" name="46 Conector recto" descr=" 47"/>
          <p:cNvCxnSpPr/>
          <p:nvPr/>
        </p:nvCxnSpPr>
        <p:spPr>
          <a:xfrm>
            <a:off x="395536" y="6228020"/>
            <a:ext cx="4392488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 descr=" 36"/>
          <p:cNvCxnSpPr/>
          <p:nvPr/>
        </p:nvCxnSpPr>
        <p:spPr>
          <a:xfrm>
            <a:off x="2435000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 descr=" 38"/>
          <p:cNvCxnSpPr/>
          <p:nvPr/>
        </p:nvCxnSpPr>
        <p:spPr>
          <a:xfrm>
            <a:off x="3766184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 descr=" 48"/>
          <p:cNvCxnSpPr/>
          <p:nvPr/>
        </p:nvCxnSpPr>
        <p:spPr>
          <a:xfrm>
            <a:off x="4339208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 descr=" 49"/>
          <p:cNvCxnSpPr/>
          <p:nvPr/>
        </p:nvCxnSpPr>
        <p:spPr>
          <a:xfrm>
            <a:off x="2339752" y="3429000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 descr=" 53"/>
          <p:cNvCxnSpPr/>
          <p:nvPr/>
        </p:nvCxnSpPr>
        <p:spPr>
          <a:xfrm>
            <a:off x="1115616" y="3979664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 descr=" 60"/>
          <p:cNvCxnSpPr/>
          <p:nvPr/>
        </p:nvCxnSpPr>
        <p:spPr>
          <a:xfrm>
            <a:off x="505644" y="5491832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 descr=" 61"/>
          <p:cNvCxnSpPr/>
          <p:nvPr/>
        </p:nvCxnSpPr>
        <p:spPr>
          <a:xfrm>
            <a:off x="1382440" y="6059388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63 CuadroTexto" descr=" 64"/>
          <p:cNvSpPr txBox="1"/>
          <p:nvPr/>
        </p:nvSpPr>
        <p:spPr>
          <a:xfrm>
            <a:off x="446592" y="515719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1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5" name="64 CuadroTexto" descr=" 65"/>
          <p:cNvSpPr txBox="1"/>
          <p:nvPr/>
        </p:nvSpPr>
        <p:spPr>
          <a:xfrm>
            <a:off x="1316130" y="3621784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2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6" name="65 CuadroTexto" descr=" 66"/>
          <p:cNvSpPr txBox="1"/>
          <p:nvPr/>
        </p:nvSpPr>
        <p:spPr>
          <a:xfrm>
            <a:off x="1259632" y="5733256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3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94" name="16 Marcador de contenido" descr=" 94"/>
          <p:cNvSpPr txBox="1">
            <a:spLocks/>
          </p:cNvSpPr>
          <p:nvPr/>
        </p:nvSpPr>
        <p:spPr>
          <a:xfrm>
            <a:off x="4283968" y="4382394"/>
            <a:ext cx="4995664" cy="257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smtClean="0">
                <a:latin typeface="Calibri"/>
              </a:rPr>
              <a:t>For each interval of time at which x(t) is monotonic, the </a:t>
            </a:r>
            <a:r>
              <a:rPr lang="en-US" sz="2400" smtClean="0">
                <a:solidFill>
                  <a:srgbClr val="FF0000"/>
                </a:solidFill>
                <a:latin typeface="Calibri"/>
              </a:rPr>
              <a:t>number of </a:t>
            </a:r>
            <a:r>
              <a:rPr lang="en-US" sz="2400" u="sng" smtClean="0">
                <a:solidFill>
                  <a:srgbClr val="FF0000"/>
                </a:solidFill>
                <a:latin typeface="Calibri"/>
              </a:rPr>
              <a:t>signal</a:t>
            </a:r>
            <a:r>
              <a:rPr lang="en-US" sz="2400" smtClean="0">
                <a:solidFill>
                  <a:srgbClr val="FF0000"/>
                </a:solidFill>
                <a:latin typeface="Calibri"/>
              </a:rPr>
              <a:t> quantum crossings </a:t>
            </a:r>
            <a:r>
              <a:rPr lang="en-US" sz="2400" smtClean="0">
                <a:latin typeface="Calibri"/>
              </a:rPr>
              <a:t>is: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 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7" name="96 Rectángulo" descr=" 97"/>
          <p:cNvSpPr/>
          <p:nvPr/>
        </p:nvSpPr>
        <p:spPr>
          <a:xfrm>
            <a:off x="136157" y="446905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9" name="98 Conector recto" descr=" 99"/>
          <p:cNvCxnSpPr/>
          <p:nvPr/>
        </p:nvCxnSpPr>
        <p:spPr>
          <a:xfrm>
            <a:off x="720100" y="48215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" descr=" 102"/>
          <p:cNvCxnSpPr/>
          <p:nvPr/>
        </p:nvCxnSpPr>
        <p:spPr>
          <a:xfrm>
            <a:off x="720100" y="45689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 50"/>
          <p:cNvPicPr>
            <a:picLocks noChangeAspect="1" noChangeArrowheads="1"/>
          </p:cNvPicPr>
          <p:nvPr/>
        </p:nvPicPr>
        <p:blipFill>
          <a:blip r:embed="rId4" cstate="print"/>
          <a:srcRect l="67963" t="16179" r="15524" b="65302"/>
          <a:stretch>
            <a:fillRect/>
          </a:stretch>
        </p:blipFill>
        <p:spPr bwMode="auto">
          <a:xfrm>
            <a:off x="6851904" y="1879864"/>
            <a:ext cx="1176480" cy="8046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2" name="51 CuadroTexto" descr=" 52"/>
          <p:cNvSpPr txBox="1"/>
          <p:nvPr/>
        </p:nvSpPr>
        <p:spPr>
          <a:xfrm>
            <a:off x="5965680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5" name="54 Conector recto de flecha" descr=" 55"/>
          <p:cNvCxnSpPr/>
          <p:nvPr/>
        </p:nvCxnSpPr>
        <p:spPr>
          <a:xfrm>
            <a:off x="8016192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55 Conector recto de flecha" descr=" 56"/>
          <p:cNvCxnSpPr/>
          <p:nvPr/>
        </p:nvCxnSpPr>
        <p:spPr>
          <a:xfrm>
            <a:off x="6372200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56 CuadroTexto" descr=" 57"/>
          <p:cNvSpPr txBox="1"/>
          <p:nvPr/>
        </p:nvSpPr>
        <p:spPr>
          <a:xfrm>
            <a:off x="8197928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err="1" smtClean="0">
                <a:latin typeface="Courier New" pitchFamily="49" charset="0"/>
                <a:cs typeface="Courier New" pitchFamily="49" charset="0"/>
              </a:rPr>
              <a:t>q</a:t>
            </a:r>
            <a:r>
              <a:rPr lang="es-AR" b="1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8" name="57 Rectángulo" descr=" 58"/>
          <p:cNvSpPr/>
          <p:nvPr/>
        </p:nvSpPr>
        <p:spPr>
          <a:xfrm>
            <a:off x="7361341" y="230881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2 Grupo" descr=" 73"/>
          <p:cNvGrpSpPr/>
          <p:nvPr/>
        </p:nvGrpSpPr>
        <p:grpSpPr>
          <a:xfrm>
            <a:off x="971600" y="3068960"/>
            <a:ext cx="3695700" cy="3111177"/>
            <a:chOff x="971600" y="3068960"/>
            <a:chExt cx="3695700" cy="3111177"/>
          </a:xfrm>
        </p:grpSpPr>
        <p:pic>
          <p:nvPicPr>
            <p:cNvPr id="85709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1600" y="3429000"/>
              <a:ext cx="3695700" cy="2751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3" name="42 CuadroTexto"/>
            <p:cNvSpPr txBox="1"/>
            <p:nvPr/>
          </p:nvSpPr>
          <p:spPr>
            <a:xfrm>
              <a:off x="3283472" y="3068960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x</a:t>
              </a:r>
              <a:r>
                <a:rPr lang="es-AR" baseline="-25000" dirty="0" smtClean="0">
                  <a:latin typeface="Courier New" pitchFamily="49" charset="0"/>
                  <a:cs typeface="Courier New" pitchFamily="49" charset="0"/>
                </a:rPr>
                <a:t>2</a:t>
              </a:r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(t)</a:t>
              </a:r>
              <a:endParaRPr lang="en-US" baseline="-250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a continuous signal is quantized with a 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solidFill>
                  <a:srgbClr val="FF0000"/>
                </a:solidFill>
                <a:effectLst/>
              </a:rPr>
              <a:t>zero-order quantization function</a:t>
            </a:r>
          </a:p>
          <a:p>
            <a:pPr lvl="1"/>
            <a:r>
              <a:rPr lang="en-US" sz="2600" dirty="0" smtClean="0"/>
              <a:t>we obtain the well-known </a:t>
            </a:r>
            <a:br>
              <a:rPr lang="en-US" sz="2600" dirty="0" smtClean="0"/>
            </a:br>
            <a:r>
              <a:rPr lang="en-US" sz="2600" dirty="0" smtClean="0">
                <a:solidFill>
                  <a:srgbClr val="FF0000"/>
                </a:solidFill>
              </a:rPr>
              <a:t>piecewise constant trajectory</a:t>
            </a:r>
          </a:p>
        </p:txBody>
      </p:sp>
      <p:cxnSp>
        <p:nvCxnSpPr>
          <p:cNvPr id="51" name="50 Conector recto" descr=" 51"/>
          <p:cNvCxnSpPr/>
          <p:nvPr/>
        </p:nvCxnSpPr>
        <p:spPr>
          <a:xfrm>
            <a:off x="963168" y="5517232"/>
            <a:ext cx="0" cy="68885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Rectángulo" descr=" 30"/>
          <p:cNvSpPr/>
          <p:nvPr/>
        </p:nvSpPr>
        <p:spPr>
          <a:xfrm>
            <a:off x="4135535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f1</a:t>
            </a:r>
            <a:endParaRPr lang="en-US" dirty="0"/>
          </a:p>
        </p:txBody>
      </p:sp>
      <p:sp>
        <p:nvSpPr>
          <p:cNvPr id="31" name="30 Rectángulo" descr=" 31"/>
          <p:cNvSpPr/>
          <p:nvPr/>
        </p:nvSpPr>
        <p:spPr>
          <a:xfrm>
            <a:off x="3487463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f2</a:t>
            </a:r>
            <a:endParaRPr lang="en-US" dirty="0"/>
          </a:p>
        </p:txBody>
      </p:sp>
      <p:sp>
        <p:nvSpPr>
          <p:cNvPr id="32" name="31 Rectángulo" descr=" 32"/>
          <p:cNvSpPr/>
          <p:nvPr/>
        </p:nvSpPr>
        <p:spPr>
          <a:xfrm>
            <a:off x="2191319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f3</a:t>
            </a:r>
            <a:endParaRPr lang="en-US" dirty="0"/>
          </a:p>
        </p:txBody>
      </p:sp>
      <p:sp>
        <p:nvSpPr>
          <p:cNvPr id="33" name="32 Rectángulo" descr=" 33"/>
          <p:cNvSpPr/>
          <p:nvPr/>
        </p:nvSpPr>
        <p:spPr>
          <a:xfrm>
            <a:off x="755576" y="6228020"/>
            <a:ext cx="41549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dirty="0"/>
          </a:p>
        </p:txBody>
      </p:sp>
      <p:cxnSp>
        <p:nvCxnSpPr>
          <p:cNvPr id="47" name="46 Conector recto" descr=" 47"/>
          <p:cNvCxnSpPr/>
          <p:nvPr/>
        </p:nvCxnSpPr>
        <p:spPr>
          <a:xfrm>
            <a:off x="395536" y="6228020"/>
            <a:ext cx="4392488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 descr=" 36"/>
          <p:cNvCxnSpPr/>
          <p:nvPr/>
        </p:nvCxnSpPr>
        <p:spPr>
          <a:xfrm>
            <a:off x="2435000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 descr=" 38"/>
          <p:cNvCxnSpPr/>
          <p:nvPr/>
        </p:nvCxnSpPr>
        <p:spPr>
          <a:xfrm>
            <a:off x="3766184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 descr=" 48"/>
          <p:cNvCxnSpPr/>
          <p:nvPr/>
        </p:nvCxnSpPr>
        <p:spPr>
          <a:xfrm>
            <a:off x="4339208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 descr=" 49"/>
          <p:cNvCxnSpPr/>
          <p:nvPr/>
        </p:nvCxnSpPr>
        <p:spPr>
          <a:xfrm>
            <a:off x="2339752" y="3429000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 descr=" 53"/>
          <p:cNvCxnSpPr/>
          <p:nvPr/>
        </p:nvCxnSpPr>
        <p:spPr>
          <a:xfrm>
            <a:off x="1115616" y="3979664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 descr=" 60"/>
          <p:cNvCxnSpPr/>
          <p:nvPr/>
        </p:nvCxnSpPr>
        <p:spPr>
          <a:xfrm>
            <a:off x="505644" y="5491832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 descr=" 61"/>
          <p:cNvCxnSpPr/>
          <p:nvPr/>
        </p:nvCxnSpPr>
        <p:spPr>
          <a:xfrm>
            <a:off x="1382440" y="6059388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63 CuadroTexto" descr=" 64"/>
          <p:cNvSpPr txBox="1"/>
          <p:nvPr/>
        </p:nvSpPr>
        <p:spPr>
          <a:xfrm>
            <a:off x="446592" y="515719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1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5" name="64 CuadroTexto" descr=" 65"/>
          <p:cNvSpPr txBox="1"/>
          <p:nvPr/>
        </p:nvSpPr>
        <p:spPr>
          <a:xfrm>
            <a:off x="1316130" y="3621784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2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6" name="65 CuadroTexto" descr=" 66"/>
          <p:cNvSpPr txBox="1"/>
          <p:nvPr/>
        </p:nvSpPr>
        <p:spPr>
          <a:xfrm>
            <a:off x="1259632" y="5733256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3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94" name="16 Marcador de contenido" descr=" 94"/>
          <p:cNvSpPr txBox="1">
            <a:spLocks/>
          </p:cNvSpPr>
          <p:nvPr/>
        </p:nvSpPr>
        <p:spPr>
          <a:xfrm>
            <a:off x="4283968" y="4382394"/>
            <a:ext cx="4995664" cy="257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smtClean="0">
                <a:latin typeface="Calibri"/>
              </a:rPr>
              <a:t>For each interval of time at which x(t) is monotonic, the </a:t>
            </a:r>
            <a:r>
              <a:rPr lang="en-US" sz="2400" smtClean="0">
                <a:solidFill>
                  <a:srgbClr val="FF0000"/>
                </a:solidFill>
                <a:latin typeface="Calibri"/>
              </a:rPr>
              <a:t>number of </a:t>
            </a:r>
            <a:r>
              <a:rPr lang="en-US" sz="2400" u="sng" smtClean="0">
                <a:solidFill>
                  <a:srgbClr val="FF0000"/>
                </a:solidFill>
                <a:latin typeface="Calibri"/>
              </a:rPr>
              <a:t>signal</a:t>
            </a:r>
            <a:r>
              <a:rPr lang="en-US" sz="2400" smtClean="0">
                <a:solidFill>
                  <a:srgbClr val="FF0000"/>
                </a:solidFill>
                <a:latin typeface="Calibri"/>
              </a:rPr>
              <a:t> quantum crossings </a:t>
            </a:r>
            <a:r>
              <a:rPr lang="en-US" sz="2400" smtClean="0">
                <a:latin typeface="Calibri"/>
              </a:rPr>
              <a:t>is: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 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4" name="Picture 4" descr=" 85709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9937" y="5589239"/>
            <a:ext cx="2114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96 Rectángulo" descr=" 97"/>
          <p:cNvSpPr/>
          <p:nvPr/>
        </p:nvSpPr>
        <p:spPr>
          <a:xfrm>
            <a:off x="136157" y="446905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9" name="98 Conector recto" descr=" 99"/>
          <p:cNvCxnSpPr/>
          <p:nvPr/>
        </p:nvCxnSpPr>
        <p:spPr>
          <a:xfrm>
            <a:off x="720100" y="48215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" descr=" 102"/>
          <p:cNvCxnSpPr/>
          <p:nvPr/>
        </p:nvCxnSpPr>
        <p:spPr>
          <a:xfrm>
            <a:off x="720100" y="45689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 50"/>
          <p:cNvPicPr>
            <a:picLocks noChangeAspect="1" noChangeArrowheads="1"/>
          </p:cNvPicPr>
          <p:nvPr/>
        </p:nvPicPr>
        <p:blipFill>
          <a:blip r:embed="rId5" cstate="print"/>
          <a:srcRect l="67963" t="16179" r="15524" b="65302"/>
          <a:stretch>
            <a:fillRect/>
          </a:stretch>
        </p:blipFill>
        <p:spPr bwMode="auto">
          <a:xfrm>
            <a:off x="6851904" y="1879864"/>
            <a:ext cx="1176480" cy="8046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2" name="51 CuadroTexto" descr=" 52"/>
          <p:cNvSpPr txBox="1"/>
          <p:nvPr/>
        </p:nvSpPr>
        <p:spPr>
          <a:xfrm>
            <a:off x="5965680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5" name="54 Conector recto de flecha" descr=" 55"/>
          <p:cNvCxnSpPr/>
          <p:nvPr/>
        </p:nvCxnSpPr>
        <p:spPr>
          <a:xfrm>
            <a:off x="8016192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55 Conector recto de flecha" descr=" 56"/>
          <p:cNvCxnSpPr/>
          <p:nvPr/>
        </p:nvCxnSpPr>
        <p:spPr>
          <a:xfrm>
            <a:off x="6372200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56 CuadroTexto" descr=" 57"/>
          <p:cNvSpPr txBox="1"/>
          <p:nvPr/>
        </p:nvSpPr>
        <p:spPr>
          <a:xfrm>
            <a:off x="8197928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err="1" smtClean="0">
                <a:latin typeface="Courier New" pitchFamily="49" charset="0"/>
                <a:cs typeface="Courier New" pitchFamily="49" charset="0"/>
              </a:rPr>
              <a:t>q</a:t>
            </a:r>
            <a:r>
              <a:rPr lang="es-AR" b="1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8" name="57 Rectángulo" descr=" 58"/>
          <p:cNvSpPr/>
          <p:nvPr/>
        </p:nvSpPr>
        <p:spPr>
          <a:xfrm>
            <a:off x="7361341" y="230881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2 Grupo" descr=" 73"/>
          <p:cNvGrpSpPr/>
          <p:nvPr/>
        </p:nvGrpSpPr>
        <p:grpSpPr>
          <a:xfrm>
            <a:off x="971600" y="3068960"/>
            <a:ext cx="3695700" cy="3111177"/>
            <a:chOff x="971600" y="3068960"/>
            <a:chExt cx="3695700" cy="3111177"/>
          </a:xfrm>
        </p:grpSpPr>
        <p:pic>
          <p:nvPicPr>
            <p:cNvPr id="85709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1600" y="3429000"/>
              <a:ext cx="3695700" cy="2751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3" name="42 CuadroTexto"/>
            <p:cNvSpPr txBox="1"/>
            <p:nvPr/>
          </p:nvSpPr>
          <p:spPr>
            <a:xfrm>
              <a:off x="3283472" y="3068960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x</a:t>
              </a:r>
              <a:r>
                <a:rPr lang="es-AR" baseline="-25000" dirty="0" smtClean="0">
                  <a:latin typeface="Courier New" pitchFamily="49" charset="0"/>
                  <a:cs typeface="Courier New" pitchFamily="49" charset="0"/>
                </a:rPr>
                <a:t>2</a:t>
              </a:r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(t)</a:t>
              </a:r>
              <a:endParaRPr lang="en-US" baseline="-250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a continuous signal is quantized with a 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solidFill>
                  <a:srgbClr val="FF0000"/>
                </a:solidFill>
                <a:effectLst/>
              </a:rPr>
              <a:t>zero-order quantization function</a:t>
            </a:r>
          </a:p>
          <a:p>
            <a:pPr lvl="1"/>
            <a:r>
              <a:rPr lang="en-US" sz="2600" dirty="0" smtClean="0"/>
              <a:t>we obtain the well-known </a:t>
            </a:r>
            <a:br>
              <a:rPr lang="en-US" sz="2600" dirty="0" smtClean="0"/>
            </a:br>
            <a:r>
              <a:rPr lang="en-US" sz="2600" dirty="0" smtClean="0">
                <a:solidFill>
                  <a:srgbClr val="FF0000"/>
                </a:solidFill>
              </a:rPr>
              <a:t>piecewise constant trajectory</a:t>
            </a:r>
          </a:p>
        </p:txBody>
      </p:sp>
      <p:cxnSp>
        <p:nvCxnSpPr>
          <p:cNvPr id="51" name="50 Conector recto" descr=" 51"/>
          <p:cNvCxnSpPr/>
          <p:nvPr/>
        </p:nvCxnSpPr>
        <p:spPr>
          <a:xfrm>
            <a:off x="963168" y="5517232"/>
            <a:ext cx="0" cy="68885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Rectángulo" descr=" 30"/>
          <p:cNvSpPr/>
          <p:nvPr/>
        </p:nvSpPr>
        <p:spPr>
          <a:xfrm>
            <a:off x="4135535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f1</a:t>
            </a:r>
            <a:endParaRPr lang="en-US" dirty="0"/>
          </a:p>
        </p:txBody>
      </p:sp>
      <p:sp>
        <p:nvSpPr>
          <p:cNvPr id="31" name="30 Rectángulo" descr=" 31"/>
          <p:cNvSpPr/>
          <p:nvPr/>
        </p:nvSpPr>
        <p:spPr>
          <a:xfrm>
            <a:off x="3487463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f2</a:t>
            </a:r>
            <a:endParaRPr lang="en-US" dirty="0"/>
          </a:p>
        </p:txBody>
      </p:sp>
      <p:sp>
        <p:nvSpPr>
          <p:cNvPr id="32" name="31 Rectángulo" descr=" 32"/>
          <p:cNvSpPr/>
          <p:nvPr/>
        </p:nvSpPr>
        <p:spPr>
          <a:xfrm>
            <a:off x="2191319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f3</a:t>
            </a:r>
            <a:endParaRPr lang="en-US" dirty="0"/>
          </a:p>
        </p:txBody>
      </p:sp>
      <p:sp>
        <p:nvSpPr>
          <p:cNvPr id="33" name="32 Rectángulo" descr=" 33"/>
          <p:cNvSpPr/>
          <p:nvPr/>
        </p:nvSpPr>
        <p:spPr>
          <a:xfrm>
            <a:off x="755576" y="6228020"/>
            <a:ext cx="41549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dirty="0"/>
          </a:p>
        </p:txBody>
      </p:sp>
      <p:cxnSp>
        <p:nvCxnSpPr>
          <p:cNvPr id="47" name="46 Conector recto" descr=" 47"/>
          <p:cNvCxnSpPr/>
          <p:nvPr/>
        </p:nvCxnSpPr>
        <p:spPr>
          <a:xfrm>
            <a:off x="395536" y="6228020"/>
            <a:ext cx="4392488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 descr=" 36"/>
          <p:cNvCxnSpPr/>
          <p:nvPr/>
        </p:nvCxnSpPr>
        <p:spPr>
          <a:xfrm>
            <a:off x="2435000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 descr=" 38"/>
          <p:cNvCxnSpPr/>
          <p:nvPr/>
        </p:nvCxnSpPr>
        <p:spPr>
          <a:xfrm>
            <a:off x="3766184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 descr=" 48"/>
          <p:cNvCxnSpPr/>
          <p:nvPr/>
        </p:nvCxnSpPr>
        <p:spPr>
          <a:xfrm>
            <a:off x="4339208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 descr=" 49"/>
          <p:cNvCxnSpPr/>
          <p:nvPr/>
        </p:nvCxnSpPr>
        <p:spPr>
          <a:xfrm>
            <a:off x="2339752" y="3429000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68 Grupo" descr=" 69"/>
          <p:cNvGrpSpPr/>
          <p:nvPr/>
        </p:nvGrpSpPr>
        <p:grpSpPr>
          <a:xfrm>
            <a:off x="977696" y="3068959"/>
            <a:ext cx="3998536" cy="3112192"/>
            <a:chOff x="977696" y="3068960"/>
            <a:chExt cx="3998536" cy="3112193"/>
          </a:xfrm>
        </p:grpSpPr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20996"/>
            <a:stretch>
              <a:fillRect/>
            </a:stretch>
          </p:blipFill>
          <p:spPr bwMode="auto">
            <a:xfrm>
              <a:off x="977696" y="3429000"/>
              <a:ext cx="3522296" cy="2752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9" name="38 CuadroTexto"/>
            <p:cNvSpPr txBox="1"/>
            <p:nvPr/>
          </p:nvSpPr>
          <p:spPr>
            <a:xfrm>
              <a:off x="4147159" y="3068960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x</a:t>
              </a:r>
              <a:r>
                <a:rPr lang="es-AR" baseline="-25000" dirty="0" smtClean="0">
                  <a:latin typeface="Courier New" pitchFamily="49" charset="0"/>
                  <a:cs typeface="Courier New" pitchFamily="49" charset="0"/>
                </a:rPr>
                <a:t>1</a:t>
              </a:r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(t)</a:t>
              </a:r>
              <a:endParaRPr lang="en-US" baseline="-250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cxnSp>
        <p:nvCxnSpPr>
          <p:cNvPr id="53" name="52 Conector recto" descr=" 53"/>
          <p:cNvCxnSpPr/>
          <p:nvPr/>
        </p:nvCxnSpPr>
        <p:spPr>
          <a:xfrm>
            <a:off x="1115616" y="3979664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 descr=" 60"/>
          <p:cNvCxnSpPr/>
          <p:nvPr/>
        </p:nvCxnSpPr>
        <p:spPr>
          <a:xfrm>
            <a:off x="505644" y="5491832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 descr=" 61"/>
          <p:cNvCxnSpPr/>
          <p:nvPr/>
        </p:nvCxnSpPr>
        <p:spPr>
          <a:xfrm>
            <a:off x="1382440" y="6059388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63 CuadroTexto" descr=" 64"/>
          <p:cNvSpPr txBox="1"/>
          <p:nvPr/>
        </p:nvSpPr>
        <p:spPr>
          <a:xfrm>
            <a:off x="446592" y="515719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1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5" name="64 CuadroTexto" descr=" 65"/>
          <p:cNvSpPr txBox="1"/>
          <p:nvPr/>
        </p:nvSpPr>
        <p:spPr>
          <a:xfrm>
            <a:off x="1316130" y="3621784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2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6" name="65 CuadroTexto" descr=" 66"/>
          <p:cNvSpPr txBox="1"/>
          <p:nvPr/>
        </p:nvSpPr>
        <p:spPr>
          <a:xfrm>
            <a:off x="1259632" y="5733256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3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94" name="16 Marcador de contenido" descr=" 94"/>
          <p:cNvSpPr txBox="1">
            <a:spLocks/>
          </p:cNvSpPr>
          <p:nvPr/>
        </p:nvSpPr>
        <p:spPr>
          <a:xfrm>
            <a:off x="4283968" y="4382394"/>
            <a:ext cx="4995664" cy="257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smtClean="0">
                <a:latin typeface="Calibri"/>
              </a:rPr>
              <a:t>For each interval of time at which x(t) is monotonic, the </a:t>
            </a:r>
            <a:r>
              <a:rPr lang="en-US" sz="2400" smtClean="0">
                <a:solidFill>
                  <a:srgbClr val="FF0000"/>
                </a:solidFill>
                <a:latin typeface="Calibri"/>
              </a:rPr>
              <a:t>number of </a:t>
            </a:r>
            <a:r>
              <a:rPr lang="en-US" sz="2400" u="sng" smtClean="0">
                <a:solidFill>
                  <a:srgbClr val="FF0000"/>
                </a:solidFill>
                <a:latin typeface="Calibri"/>
              </a:rPr>
              <a:t>signal</a:t>
            </a:r>
            <a:r>
              <a:rPr lang="en-US" sz="2400" smtClean="0">
                <a:solidFill>
                  <a:srgbClr val="FF0000"/>
                </a:solidFill>
                <a:latin typeface="Calibri"/>
              </a:rPr>
              <a:t> quantum crossings </a:t>
            </a:r>
            <a:r>
              <a:rPr lang="en-US" sz="2400" smtClean="0">
                <a:latin typeface="Calibri"/>
              </a:rPr>
              <a:t>is: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 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4" name="Picture 4" descr=" 85709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9937" y="5589239"/>
            <a:ext cx="2114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96 Rectángulo" descr=" 97"/>
          <p:cNvSpPr/>
          <p:nvPr/>
        </p:nvSpPr>
        <p:spPr>
          <a:xfrm>
            <a:off x="136157" y="446905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9" name="98 Conector recto" descr=" 99"/>
          <p:cNvCxnSpPr/>
          <p:nvPr/>
        </p:nvCxnSpPr>
        <p:spPr>
          <a:xfrm>
            <a:off x="720100" y="48215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" descr=" 102"/>
          <p:cNvCxnSpPr/>
          <p:nvPr/>
        </p:nvCxnSpPr>
        <p:spPr>
          <a:xfrm>
            <a:off x="720100" y="45689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 50"/>
          <p:cNvPicPr>
            <a:picLocks noChangeAspect="1" noChangeArrowheads="1"/>
          </p:cNvPicPr>
          <p:nvPr/>
        </p:nvPicPr>
        <p:blipFill>
          <a:blip r:embed="rId5" cstate="print"/>
          <a:srcRect l="67963" t="16179" r="15524" b="65302"/>
          <a:stretch>
            <a:fillRect/>
          </a:stretch>
        </p:blipFill>
        <p:spPr bwMode="auto">
          <a:xfrm>
            <a:off x="6851904" y="1879864"/>
            <a:ext cx="1176480" cy="8046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2" name="51 CuadroTexto" descr=" 52"/>
          <p:cNvSpPr txBox="1"/>
          <p:nvPr/>
        </p:nvSpPr>
        <p:spPr>
          <a:xfrm>
            <a:off x="5965680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5" name="54 Conector recto de flecha" descr=" 55"/>
          <p:cNvCxnSpPr/>
          <p:nvPr/>
        </p:nvCxnSpPr>
        <p:spPr>
          <a:xfrm>
            <a:off x="8016192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55 Conector recto de flecha" descr=" 56"/>
          <p:cNvCxnSpPr/>
          <p:nvPr/>
        </p:nvCxnSpPr>
        <p:spPr>
          <a:xfrm>
            <a:off x="6372200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56 CuadroTexto" descr=" 57"/>
          <p:cNvSpPr txBox="1"/>
          <p:nvPr/>
        </p:nvSpPr>
        <p:spPr>
          <a:xfrm>
            <a:off x="8197928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err="1" smtClean="0">
                <a:latin typeface="Courier New" pitchFamily="49" charset="0"/>
                <a:cs typeface="Courier New" pitchFamily="49" charset="0"/>
              </a:rPr>
              <a:t>q</a:t>
            </a:r>
            <a:r>
              <a:rPr lang="es-AR" b="1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8" name="57 Rectángulo" descr=" 58"/>
          <p:cNvSpPr/>
          <p:nvPr/>
        </p:nvSpPr>
        <p:spPr>
          <a:xfrm>
            <a:off x="7361341" y="230881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2 Grupo" descr=" 73"/>
          <p:cNvGrpSpPr/>
          <p:nvPr/>
        </p:nvGrpSpPr>
        <p:grpSpPr>
          <a:xfrm>
            <a:off x="971600" y="3068960"/>
            <a:ext cx="3695700" cy="3111177"/>
            <a:chOff x="971600" y="3068960"/>
            <a:chExt cx="3695700" cy="3111177"/>
          </a:xfrm>
        </p:grpSpPr>
        <p:pic>
          <p:nvPicPr>
            <p:cNvPr id="85709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1600" y="3429000"/>
              <a:ext cx="3695700" cy="2751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3" name="42 CuadroTexto"/>
            <p:cNvSpPr txBox="1"/>
            <p:nvPr/>
          </p:nvSpPr>
          <p:spPr>
            <a:xfrm>
              <a:off x="3283472" y="3068960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x</a:t>
              </a:r>
              <a:r>
                <a:rPr lang="es-AR" baseline="-25000" dirty="0" smtClean="0">
                  <a:latin typeface="Courier New" pitchFamily="49" charset="0"/>
                  <a:cs typeface="Courier New" pitchFamily="49" charset="0"/>
                </a:rPr>
                <a:t>2</a:t>
              </a:r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(t)</a:t>
              </a:r>
              <a:endParaRPr lang="en-US" baseline="-250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a continuous signal is quantized with a 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solidFill>
                  <a:srgbClr val="FF0000"/>
                </a:solidFill>
                <a:effectLst/>
              </a:rPr>
              <a:t>zero-order quantization function</a:t>
            </a:r>
          </a:p>
          <a:p>
            <a:pPr lvl="1"/>
            <a:r>
              <a:rPr lang="en-US" sz="2600" dirty="0" smtClean="0"/>
              <a:t>we obtain the well-known </a:t>
            </a:r>
            <a:br>
              <a:rPr lang="en-US" sz="2600" dirty="0" smtClean="0"/>
            </a:br>
            <a:r>
              <a:rPr lang="en-US" sz="2600" dirty="0" smtClean="0">
                <a:solidFill>
                  <a:srgbClr val="FF0000"/>
                </a:solidFill>
              </a:rPr>
              <a:t>piecewise constant trajectory</a:t>
            </a:r>
          </a:p>
        </p:txBody>
      </p:sp>
      <p:cxnSp>
        <p:nvCxnSpPr>
          <p:cNvPr id="51" name="50 Conector recto" descr=" 51"/>
          <p:cNvCxnSpPr/>
          <p:nvPr/>
        </p:nvCxnSpPr>
        <p:spPr>
          <a:xfrm>
            <a:off x="963168" y="5517232"/>
            <a:ext cx="0" cy="68885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Rectángulo" descr=" 30"/>
          <p:cNvSpPr/>
          <p:nvPr/>
        </p:nvSpPr>
        <p:spPr>
          <a:xfrm>
            <a:off x="4135535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f1</a:t>
            </a:r>
            <a:endParaRPr lang="en-US" dirty="0"/>
          </a:p>
        </p:txBody>
      </p:sp>
      <p:sp>
        <p:nvSpPr>
          <p:cNvPr id="31" name="30 Rectángulo" descr=" 31"/>
          <p:cNvSpPr/>
          <p:nvPr/>
        </p:nvSpPr>
        <p:spPr>
          <a:xfrm>
            <a:off x="3487463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f2</a:t>
            </a:r>
            <a:endParaRPr lang="en-US" dirty="0"/>
          </a:p>
        </p:txBody>
      </p:sp>
      <p:sp>
        <p:nvSpPr>
          <p:cNvPr id="32" name="31 Rectángulo" descr=" 32"/>
          <p:cNvSpPr/>
          <p:nvPr/>
        </p:nvSpPr>
        <p:spPr>
          <a:xfrm>
            <a:off x="2191319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f3</a:t>
            </a:r>
            <a:endParaRPr lang="en-US" dirty="0"/>
          </a:p>
        </p:txBody>
      </p:sp>
      <p:sp>
        <p:nvSpPr>
          <p:cNvPr id="33" name="32 Rectángulo" descr=" 33"/>
          <p:cNvSpPr/>
          <p:nvPr/>
        </p:nvSpPr>
        <p:spPr>
          <a:xfrm>
            <a:off x="755576" y="6228020"/>
            <a:ext cx="41549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dirty="0"/>
          </a:p>
        </p:txBody>
      </p:sp>
      <p:cxnSp>
        <p:nvCxnSpPr>
          <p:cNvPr id="47" name="46 Conector recto" descr=" 47"/>
          <p:cNvCxnSpPr/>
          <p:nvPr/>
        </p:nvCxnSpPr>
        <p:spPr>
          <a:xfrm>
            <a:off x="395536" y="6228020"/>
            <a:ext cx="4392488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 descr=" 36"/>
          <p:cNvCxnSpPr/>
          <p:nvPr/>
        </p:nvCxnSpPr>
        <p:spPr>
          <a:xfrm>
            <a:off x="2435000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 descr=" 38"/>
          <p:cNvCxnSpPr/>
          <p:nvPr/>
        </p:nvCxnSpPr>
        <p:spPr>
          <a:xfrm>
            <a:off x="3766184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 descr=" 48"/>
          <p:cNvCxnSpPr/>
          <p:nvPr/>
        </p:nvCxnSpPr>
        <p:spPr>
          <a:xfrm>
            <a:off x="4339208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 descr=" 49"/>
          <p:cNvCxnSpPr/>
          <p:nvPr/>
        </p:nvCxnSpPr>
        <p:spPr>
          <a:xfrm>
            <a:off x="2339752" y="3429000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68 Grupo" descr=" 69"/>
          <p:cNvGrpSpPr/>
          <p:nvPr/>
        </p:nvGrpSpPr>
        <p:grpSpPr>
          <a:xfrm>
            <a:off x="977696" y="3068959"/>
            <a:ext cx="3998536" cy="3112192"/>
            <a:chOff x="977696" y="3068960"/>
            <a:chExt cx="3998536" cy="3112193"/>
          </a:xfrm>
        </p:grpSpPr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20996"/>
            <a:stretch>
              <a:fillRect/>
            </a:stretch>
          </p:blipFill>
          <p:spPr bwMode="auto">
            <a:xfrm>
              <a:off x="977696" y="3429000"/>
              <a:ext cx="3522296" cy="2752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9" name="38 CuadroTexto"/>
            <p:cNvSpPr txBox="1"/>
            <p:nvPr/>
          </p:nvSpPr>
          <p:spPr>
            <a:xfrm>
              <a:off x="4147159" y="3068960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x</a:t>
              </a:r>
              <a:r>
                <a:rPr lang="es-AR" baseline="-25000" dirty="0" smtClean="0">
                  <a:latin typeface="Courier New" pitchFamily="49" charset="0"/>
                  <a:cs typeface="Courier New" pitchFamily="49" charset="0"/>
                </a:rPr>
                <a:t>1</a:t>
              </a:r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(t)</a:t>
              </a:r>
              <a:endParaRPr lang="en-US" baseline="-250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40" name="67 Grupo" descr=" 68"/>
          <p:cNvGrpSpPr/>
          <p:nvPr/>
        </p:nvGrpSpPr>
        <p:grpSpPr>
          <a:xfrm>
            <a:off x="977696" y="3068960"/>
            <a:ext cx="1975105" cy="3096343"/>
            <a:chOff x="977696" y="3068960"/>
            <a:chExt cx="1975105" cy="3096344"/>
          </a:xfrm>
        </p:grpSpPr>
        <p:pic>
          <p:nvPicPr>
            <p:cNvPr id="41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77696" y="3463316"/>
              <a:ext cx="1938120" cy="2701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2" name="41 CuadroTexto"/>
            <p:cNvSpPr txBox="1"/>
            <p:nvPr/>
          </p:nvSpPr>
          <p:spPr>
            <a:xfrm>
              <a:off x="2123728" y="3068960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x</a:t>
              </a:r>
              <a:r>
                <a:rPr lang="es-AR" baseline="-25000" dirty="0" smtClean="0">
                  <a:latin typeface="Courier New" pitchFamily="49" charset="0"/>
                  <a:cs typeface="Courier New" pitchFamily="49" charset="0"/>
                </a:rPr>
                <a:t>3</a:t>
              </a:r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(t)</a:t>
              </a:r>
              <a:endParaRPr lang="en-US" baseline="-250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cxnSp>
        <p:nvCxnSpPr>
          <p:cNvPr id="53" name="52 Conector recto" descr=" 53"/>
          <p:cNvCxnSpPr/>
          <p:nvPr/>
        </p:nvCxnSpPr>
        <p:spPr>
          <a:xfrm>
            <a:off x="1115616" y="3979664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 descr=" 60"/>
          <p:cNvCxnSpPr/>
          <p:nvPr/>
        </p:nvCxnSpPr>
        <p:spPr>
          <a:xfrm>
            <a:off x="505644" y="5491832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 descr=" 61"/>
          <p:cNvCxnSpPr/>
          <p:nvPr/>
        </p:nvCxnSpPr>
        <p:spPr>
          <a:xfrm>
            <a:off x="1382440" y="6059388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63 CuadroTexto" descr=" 64"/>
          <p:cNvSpPr txBox="1"/>
          <p:nvPr/>
        </p:nvSpPr>
        <p:spPr>
          <a:xfrm>
            <a:off x="446592" y="515719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1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5" name="64 CuadroTexto" descr=" 65"/>
          <p:cNvSpPr txBox="1"/>
          <p:nvPr/>
        </p:nvSpPr>
        <p:spPr>
          <a:xfrm>
            <a:off x="1316130" y="3621784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2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6" name="65 CuadroTexto" descr=" 66"/>
          <p:cNvSpPr txBox="1"/>
          <p:nvPr/>
        </p:nvSpPr>
        <p:spPr>
          <a:xfrm>
            <a:off x="1259632" y="5733256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3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94" name="16 Marcador de contenido" descr=" 94"/>
          <p:cNvSpPr txBox="1">
            <a:spLocks/>
          </p:cNvSpPr>
          <p:nvPr/>
        </p:nvSpPr>
        <p:spPr>
          <a:xfrm>
            <a:off x="4283968" y="4382394"/>
            <a:ext cx="4995664" cy="257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smtClean="0">
                <a:latin typeface="Calibri"/>
              </a:rPr>
              <a:t>For each interval of time at which x(t) is monotonic, the </a:t>
            </a:r>
            <a:r>
              <a:rPr lang="en-US" sz="2400" smtClean="0">
                <a:solidFill>
                  <a:srgbClr val="FF0000"/>
                </a:solidFill>
                <a:latin typeface="Calibri"/>
              </a:rPr>
              <a:t>number of </a:t>
            </a:r>
            <a:r>
              <a:rPr lang="en-US" sz="2400" u="sng" smtClean="0">
                <a:solidFill>
                  <a:srgbClr val="FF0000"/>
                </a:solidFill>
                <a:latin typeface="Calibri"/>
              </a:rPr>
              <a:t>signal</a:t>
            </a:r>
            <a:r>
              <a:rPr lang="en-US" sz="2400" smtClean="0">
                <a:solidFill>
                  <a:srgbClr val="FF0000"/>
                </a:solidFill>
                <a:latin typeface="Calibri"/>
              </a:rPr>
              <a:t> quantum crossings </a:t>
            </a:r>
            <a:r>
              <a:rPr lang="en-US" sz="2400" smtClean="0">
                <a:latin typeface="Calibri"/>
              </a:rPr>
              <a:t>is: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 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4" name="Picture 4" descr=" 85709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9937" y="5589239"/>
            <a:ext cx="2114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96 Rectángulo" descr=" 97"/>
          <p:cNvSpPr/>
          <p:nvPr/>
        </p:nvSpPr>
        <p:spPr>
          <a:xfrm>
            <a:off x="136157" y="446905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9" name="98 Conector recto" descr=" 99"/>
          <p:cNvCxnSpPr/>
          <p:nvPr/>
        </p:nvCxnSpPr>
        <p:spPr>
          <a:xfrm>
            <a:off x="720100" y="48215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" descr=" 102"/>
          <p:cNvCxnSpPr/>
          <p:nvPr/>
        </p:nvCxnSpPr>
        <p:spPr>
          <a:xfrm>
            <a:off x="720100" y="45689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 50"/>
          <p:cNvPicPr>
            <a:picLocks noChangeAspect="1" noChangeArrowheads="1"/>
          </p:cNvPicPr>
          <p:nvPr/>
        </p:nvPicPr>
        <p:blipFill>
          <a:blip r:embed="rId5" cstate="print"/>
          <a:srcRect l="67963" t="16179" r="15524" b="65302"/>
          <a:stretch>
            <a:fillRect/>
          </a:stretch>
        </p:blipFill>
        <p:spPr bwMode="auto">
          <a:xfrm>
            <a:off x="6851904" y="1879864"/>
            <a:ext cx="1176480" cy="8046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2" name="51 CuadroTexto" descr=" 52"/>
          <p:cNvSpPr txBox="1"/>
          <p:nvPr/>
        </p:nvSpPr>
        <p:spPr>
          <a:xfrm>
            <a:off x="5965680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5" name="54 Conector recto de flecha" descr=" 55"/>
          <p:cNvCxnSpPr/>
          <p:nvPr/>
        </p:nvCxnSpPr>
        <p:spPr>
          <a:xfrm>
            <a:off x="8016192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55 Conector recto de flecha" descr=" 56"/>
          <p:cNvCxnSpPr/>
          <p:nvPr/>
        </p:nvCxnSpPr>
        <p:spPr>
          <a:xfrm>
            <a:off x="6372200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56 CuadroTexto" descr=" 57"/>
          <p:cNvSpPr txBox="1"/>
          <p:nvPr/>
        </p:nvSpPr>
        <p:spPr>
          <a:xfrm>
            <a:off x="8197928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err="1" smtClean="0">
                <a:latin typeface="Courier New" pitchFamily="49" charset="0"/>
                <a:cs typeface="Courier New" pitchFamily="49" charset="0"/>
              </a:rPr>
              <a:t>q</a:t>
            </a:r>
            <a:r>
              <a:rPr lang="es-AR" b="1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8" name="57 Rectángulo" descr=" 58"/>
          <p:cNvSpPr/>
          <p:nvPr/>
        </p:nvSpPr>
        <p:spPr>
          <a:xfrm>
            <a:off x="7361341" y="230881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2 Grupo" descr=" 73"/>
          <p:cNvGrpSpPr/>
          <p:nvPr/>
        </p:nvGrpSpPr>
        <p:grpSpPr>
          <a:xfrm>
            <a:off x="971600" y="3068960"/>
            <a:ext cx="3695700" cy="3111177"/>
            <a:chOff x="971600" y="3068960"/>
            <a:chExt cx="3695700" cy="3111177"/>
          </a:xfrm>
        </p:grpSpPr>
        <p:pic>
          <p:nvPicPr>
            <p:cNvPr id="85709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1600" y="3429000"/>
              <a:ext cx="3695700" cy="2751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3" name="42 CuadroTexto"/>
            <p:cNvSpPr txBox="1"/>
            <p:nvPr/>
          </p:nvSpPr>
          <p:spPr>
            <a:xfrm>
              <a:off x="3283472" y="3068960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x</a:t>
              </a:r>
              <a:r>
                <a:rPr lang="es-AR" baseline="-25000" dirty="0" smtClean="0">
                  <a:latin typeface="Courier New" pitchFamily="49" charset="0"/>
                  <a:cs typeface="Courier New" pitchFamily="49" charset="0"/>
                </a:rPr>
                <a:t>2</a:t>
              </a:r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(t)</a:t>
              </a:r>
              <a:endParaRPr lang="en-US" baseline="-250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a continuous signal is quantized with a 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solidFill>
                  <a:srgbClr val="FF0000"/>
                </a:solidFill>
                <a:effectLst/>
              </a:rPr>
              <a:t>zero-order quantization function</a:t>
            </a:r>
          </a:p>
          <a:p>
            <a:pPr lvl="1"/>
            <a:r>
              <a:rPr lang="en-US" sz="2600" dirty="0" smtClean="0"/>
              <a:t>we obtain the well-known </a:t>
            </a:r>
            <a:br>
              <a:rPr lang="en-US" sz="2600" dirty="0" smtClean="0"/>
            </a:br>
            <a:r>
              <a:rPr lang="en-US" sz="2600" dirty="0" smtClean="0">
                <a:solidFill>
                  <a:srgbClr val="FF0000"/>
                </a:solidFill>
              </a:rPr>
              <a:t>piecewise constant trajectory</a:t>
            </a:r>
          </a:p>
        </p:txBody>
      </p:sp>
      <p:sp>
        <p:nvSpPr>
          <p:cNvPr id="44" name="43 CuadroTexto" descr=" 45"/>
          <p:cNvSpPr txBox="1"/>
          <p:nvPr/>
        </p:nvSpPr>
        <p:spPr>
          <a:xfrm>
            <a:off x="5652120" y="3225751"/>
            <a:ext cx="2951448" cy="923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 </a:t>
            </a:r>
          </a:p>
          <a:p>
            <a:r>
              <a:rPr lang="es-AR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f1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f2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)=x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</a:t>
            </a:r>
            <a:r>
              <a:rPr lang="es-AR" baseline="-25000" dirty="0" smtClean="0">
                <a:latin typeface="Courier New" pitchFamily="49" charset="0"/>
                <a:cs typeface="Courier New" pitchFamily="49" charset="0"/>
              </a:rPr>
              <a:t>f3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s-AR" dirty="0" smtClean="0">
                <a:latin typeface="Courier New" pitchFamily="49" charset="0"/>
                <a:cs typeface="Courier New" pitchFamily="49" charset="0"/>
                <a:sym typeface="Mathematica1"/>
              </a:rPr>
              <a:t> 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es-AR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=A</a:t>
            </a:r>
            <a:r>
              <a:rPr lang="es-AR" b="1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=A</a:t>
            </a:r>
            <a:r>
              <a:rPr lang="es-AR" b="1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1" name="50 Conector recto" descr=" 51"/>
          <p:cNvCxnSpPr/>
          <p:nvPr/>
        </p:nvCxnSpPr>
        <p:spPr>
          <a:xfrm>
            <a:off x="963168" y="5517232"/>
            <a:ext cx="0" cy="68885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Rectángulo" descr=" 30"/>
          <p:cNvSpPr/>
          <p:nvPr/>
        </p:nvSpPr>
        <p:spPr>
          <a:xfrm>
            <a:off x="4135535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f1</a:t>
            </a:r>
            <a:endParaRPr lang="en-US" dirty="0"/>
          </a:p>
        </p:txBody>
      </p:sp>
      <p:sp>
        <p:nvSpPr>
          <p:cNvPr id="31" name="30 Rectángulo" descr=" 31"/>
          <p:cNvSpPr/>
          <p:nvPr/>
        </p:nvSpPr>
        <p:spPr>
          <a:xfrm>
            <a:off x="3487463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f2</a:t>
            </a:r>
            <a:endParaRPr lang="en-US" dirty="0"/>
          </a:p>
        </p:txBody>
      </p:sp>
      <p:sp>
        <p:nvSpPr>
          <p:cNvPr id="32" name="31 Rectángulo" descr=" 32"/>
          <p:cNvSpPr/>
          <p:nvPr/>
        </p:nvSpPr>
        <p:spPr>
          <a:xfrm>
            <a:off x="2191319" y="6228020"/>
            <a:ext cx="5084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f3</a:t>
            </a:r>
            <a:endParaRPr lang="en-US" dirty="0"/>
          </a:p>
        </p:txBody>
      </p:sp>
      <p:sp>
        <p:nvSpPr>
          <p:cNvPr id="33" name="32 Rectángulo" descr=" 33"/>
          <p:cNvSpPr/>
          <p:nvPr/>
        </p:nvSpPr>
        <p:spPr>
          <a:xfrm>
            <a:off x="755576" y="6228020"/>
            <a:ext cx="41549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s-AR" baseline="-25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dirty="0"/>
          </a:p>
        </p:txBody>
      </p:sp>
      <p:cxnSp>
        <p:nvCxnSpPr>
          <p:cNvPr id="47" name="46 Conector recto" descr=" 47"/>
          <p:cNvCxnSpPr/>
          <p:nvPr/>
        </p:nvCxnSpPr>
        <p:spPr>
          <a:xfrm>
            <a:off x="395536" y="6228020"/>
            <a:ext cx="4392488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 descr=" 36"/>
          <p:cNvCxnSpPr/>
          <p:nvPr/>
        </p:nvCxnSpPr>
        <p:spPr>
          <a:xfrm>
            <a:off x="2435000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 descr=" 38"/>
          <p:cNvCxnSpPr/>
          <p:nvPr/>
        </p:nvCxnSpPr>
        <p:spPr>
          <a:xfrm>
            <a:off x="3766184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 descr=" 48"/>
          <p:cNvCxnSpPr/>
          <p:nvPr/>
        </p:nvCxnSpPr>
        <p:spPr>
          <a:xfrm>
            <a:off x="4339208" y="3429000"/>
            <a:ext cx="0" cy="27770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 descr=" 49"/>
          <p:cNvCxnSpPr/>
          <p:nvPr/>
        </p:nvCxnSpPr>
        <p:spPr>
          <a:xfrm>
            <a:off x="2339752" y="3429000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68 Grupo" descr=" 69"/>
          <p:cNvGrpSpPr/>
          <p:nvPr/>
        </p:nvGrpSpPr>
        <p:grpSpPr>
          <a:xfrm>
            <a:off x="977696" y="3068959"/>
            <a:ext cx="3998536" cy="3112192"/>
            <a:chOff x="977696" y="3068960"/>
            <a:chExt cx="3998536" cy="3112193"/>
          </a:xfrm>
        </p:grpSpPr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20996"/>
            <a:stretch>
              <a:fillRect/>
            </a:stretch>
          </p:blipFill>
          <p:spPr bwMode="auto">
            <a:xfrm>
              <a:off x="977696" y="3429000"/>
              <a:ext cx="3522296" cy="2752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9" name="38 CuadroTexto"/>
            <p:cNvSpPr txBox="1"/>
            <p:nvPr/>
          </p:nvSpPr>
          <p:spPr>
            <a:xfrm>
              <a:off x="4147159" y="3068960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x</a:t>
              </a:r>
              <a:r>
                <a:rPr lang="es-AR" baseline="-25000" dirty="0" smtClean="0">
                  <a:latin typeface="Courier New" pitchFamily="49" charset="0"/>
                  <a:cs typeface="Courier New" pitchFamily="49" charset="0"/>
                </a:rPr>
                <a:t>1</a:t>
              </a:r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(t)</a:t>
              </a:r>
              <a:endParaRPr lang="en-US" baseline="-250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4" name="67 Grupo" descr=" 68"/>
          <p:cNvGrpSpPr/>
          <p:nvPr/>
        </p:nvGrpSpPr>
        <p:grpSpPr>
          <a:xfrm>
            <a:off x="977696" y="3068960"/>
            <a:ext cx="1975105" cy="3096343"/>
            <a:chOff x="977696" y="3068960"/>
            <a:chExt cx="1975105" cy="3096344"/>
          </a:xfrm>
        </p:grpSpPr>
        <p:pic>
          <p:nvPicPr>
            <p:cNvPr id="41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77696" y="3463316"/>
              <a:ext cx="1938120" cy="2701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2" name="41 CuadroTexto"/>
            <p:cNvSpPr txBox="1"/>
            <p:nvPr/>
          </p:nvSpPr>
          <p:spPr>
            <a:xfrm>
              <a:off x="2123728" y="3068960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x</a:t>
              </a:r>
              <a:r>
                <a:rPr lang="es-AR" baseline="-25000" dirty="0" smtClean="0">
                  <a:latin typeface="Courier New" pitchFamily="49" charset="0"/>
                  <a:cs typeface="Courier New" pitchFamily="49" charset="0"/>
                </a:rPr>
                <a:t>3</a:t>
              </a:r>
              <a:r>
                <a:rPr lang="es-AR" dirty="0" smtClean="0">
                  <a:latin typeface="Courier New" pitchFamily="49" charset="0"/>
                  <a:cs typeface="Courier New" pitchFamily="49" charset="0"/>
                </a:rPr>
                <a:t>(t)</a:t>
              </a:r>
              <a:endParaRPr lang="en-US" baseline="-250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cxnSp>
        <p:nvCxnSpPr>
          <p:cNvPr id="53" name="52 Conector recto" descr=" 53"/>
          <p:cNvCxnSpPr/>
          <p:nvPr/>
        </p:nvCxnSpPr>
        <p:spPr>
          <a:xfrm>
            <a:off x="1115616" y="3979664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 descr=" 60"/>
          <p:cNvCxnSpPr/>
          <p:nvPr/>
        </p:nvCxnSpPr>
        <p:spPr>
          <a:xfrm>
            <a:off x="505644" y="5491832"/>
            <a:ext cx="9446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 descr=" 61"/>
          <p:cNvCxnSpPr/>
          <p:nvPr/>
        </p:nvCxnSpPr>
        <p:spPr>
          <a:xfrm>
            <a:off x="1382440" y="6059388"/>
            <a:ext cx="230425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63 CuadroTexto" descr=" 64"/>
          <p:cNvSpPr txBox="1"/>
          <p:nvPr/>
        </p:nvSpPr>
        <p:spPr>
          <a:xfrm>
            <a:off x="446592" y="515719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1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5" name="64 CuadroTexto" descr=" 65"/>
          <p:cNvSpPr txBox="1"/>
          <p:nvPr/>
        </p:nvSpPr>
        <p:spPr>
          <a:xfrm>
            <a:off x="1316130" y="3621784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2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66" name="65 CuadroTexto" descr=" 66"/>
          <p:cNvSpPr txBox="1"/>
          <p:nvPr/>
        </p:nvSpPr>
        <p:spPr>
          <a:xfrm>
            <a:off x="1259632" y="5733256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B050"/>
                </a:solidFill>
              </a:rPr>
              <a:t>m</a:t>
            </a:r>
            <a:r>
              <a:rPr lang="es-AR" baseline="-25000" dirty="0" smtClean="0">
                <a:solidFill>
                  <a:srgbClr val="00B050"/>
                </a:solidFill>
              </a:rPr>
              <a:t>3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94" name="16 Marcador de contenido" descr=" 94"/>
          <p:cNvSpPr txBox="1">
            <a:spLocks/>
          </p:cNvSpPr>
          <p:nvPr/>
        </p:nvSpPr>
        <p:spPr>
          <a:xfrm>
            <a:off x="4283968" y="4382394"/>
            <a:ext cx="4995664" cy="257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smtClean="0">
                <a:latin typeface="Calibri"/>
              </a:rPr>
              <a:t>For each interval of time at which x(t) is monotonic, the </a:t>
            </a:r>
            <a:r>
              <a:rPr lang="en-US" sz="2400" smtClean="0">
                <a:solidFill>
                  <a:srgbClr val="FF0000"/>
                </a:solidFill>
                <a:latin typeface="Calibri"/>
              </a:rPr>
              <a:t>number of </a:t>
            </a:r>
            <a:r>
              <a:rPr lang="en-US" sz="2400" u="sng" smtClean="0">
                <a:solidFill>
                  <a:srgbClr val="FF0000"/>
                </a:solidFill>
                <a:latin typeface="Calibri"/>
              </a:rPr>
              <a:t>signal</a:t>
            </a:r>
            <a:r>
              <a:rPr lang="en-US" sz="2400" smtClean="0">
                <a:solidFill>
                  <a:srgbClr val="FF0000"/>
                </a:solidFill>
                <a:latin typeface="Calibri"/>
              </a:rPr>
              <a:t> quantum crossings </a:t>
            </a:r>
            <a:r>
              <a:rPr lang="en-US" sz="2400" smtClean="0">
                <a:latin typeface="Calibri"/>
              </a:rPr>
              <a:t>is: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 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4" name="Picture 4" descr=" 85709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9937" y="5589239"/>
            <a:ext cx="2114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96 Rectángulo" descr=" 97"/>
          <p:cNvSpPr/>
          <p:nvPr/>
        </p:nvSpPr>
        <p:spPr>
          <a:xfrm>
            <a:off x="136157" y="446905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9" name="98 Conector recto" descr=" 99"/>
          <p:cNvCxnSpPr/>
          <p:nvPr/>
        </p:nvCxnSpPr>
        <p:spPr>
          <a:xfrm>
            <a:off x="720100" y="48215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" descr=" 102"/>
          <p:cNvCxnSpPr/>
          <p:nvPr/>
        </p:nvCxnSpPr>
        <p:spPr>
          <a:xfrm>
            <a:off x="720100" y="4568936"/>
            <a:ext cx="611540" cy="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 50"/>
          <p:cNvPicPr>
            <a:picLocks noChangeAspect="1" noChangeArrowheads="1"/>
          </p:cNvPicPr>
          <p:nvPr/>
        </p:nvPicPr>
        <p:blipFill>
          <a:blip r:embed="rId5" cstate="print"/>
          <a:srcRect l="67963" t="16179" r="15524" b="65302"/>
          <a:stretch>
            <a:fillRect/>
          </a:stretch>
        </p:blipFill>
        <p:spPr bwMode="auto">
          <a:xfrm>
            <a:off x="6851904" y="1879864"/>
            <a:ext cx="1176480" cy="8046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2" name="51 CuadroTexto" descr=" 52"/>
          <p:cNvSpPr txBox="1"/>
          <p:nvPr/>
        </p:nvSpPr>
        <p:spPr>
          <a:xfrm>
            <a:off x="5965680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5" name="54 Conector recto de flecha" descr=" 55"/>
          <p:cNvCxnSpPr/>
          <p:nvPr/>
        </p:nvCxnSpPr>
        <p:spPr>
          <a:xfrm>
            <a:off x="8016192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55 Conector recto de flecha" descr=" 56"/>
          <p:cNvCxnSpPr/>
          <p:nvPr/>
        </p:nvCxnSpPr>
        <p:spPr>
          <a:xfrm>
            <a:off x="6372200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56 CuadroTexto" descr=" 57"/>
          <p:cNvSpPr txBox="1"/>
          <p:nvPr/>
        </p:nvSpPr>
        <p:spPr>
          <a:xfrm>
            <a:off x="8197928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err="1" smtClean="0">
                <a:latin typeface="Courier New" pitchFamily="49" charset="0"/>
                <a:cs typeface="Courier New" pitchFamily="49" charset="0"/>
              </a:rPr>
              <a:t>q</a:t>
            </a:r>
            <a:r>
              <a:rPr lang="es-AR" b="1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8" name="57 Rectángulo" descr=" 58"/>
          <p:cNvSpPr/>
          <p:nvPr/>
        </p:nvSpPr>
        <p:spPr>
          <a:xfrm>
            <a:off x="7361341" y="230881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FF0000"/>
                </a:solidFill>
                <a:effectLst/>
              </a:rPr>
              <a:t>Zero-order quantization </a:t>
            </a:r>
            <a:r>
              <a:rPr lang="en-US" sz="3000" dirty="0" smtClean="0">
                <a:effectLst/>
              </a:rPr>
              <a:t>functions are those used in 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first-order accurate </a:t>
            </a:r>
            <a:r>
              <a:rPr lang="en-US" sz="3000" dirty="0" smtClean="0">
                <a:effectLst/>
              </a:rPr>
              <a:t>QSS numerical integration methods</a:t>
            </a:r>
          </a:p>
          <a:p>
            <a:pPr lvl="1"/>
            <a:r>
              <a:rPr lang="en-US" sz="2600" dirty="0" smtClean="0"/>
              <a:t>QSS1, LIQSS1, CQSS, BQSS</a:t>
            </a:r>
          </a:p>
          <a:p>
            <a:pPr lvl="1">
              <a:buChar char=" "/>
            </a:pPr>
            <a:r>
              <a:rPr lang="en-US" sz="2600" smtClean="0"/>
              <a:t>                                 </a:t>
            </a:r>
            <a:br>
              <a:rPr lang="en-US" sz="2600" smtClean="0"/>
            </a:br>
            <a:r>
              <a:rPr lang="en-US" sz="2600" u="sng" smtClean="0"/>
              <a:t>      </a:t>
            </a:r>
            <a:r>
              <a:rPr lang="en-US" sz="2600" smtClean="0"/>
              <a:t>                                   </a:t>
            </a:r>
            <a:br>
              <a:rPr lang="en-US" sz="2600" smtClean="0"/>
            </a:br>
            <a:r>
              <a:rPr lang="en-US" sz="2600" smtClean="0">
                <a:solidFill>
                  <a:srgbClr val="FF0000"/>
                </a:solidFill>
              </a:rPr>
              <a:t>            </a:t>
            </a:r>
            <a:r>
              <a:rPr lang="en-US" sz="2600" smtClean="0"/>
              <a:t>        </a:t>
            </a:r>
            <a:r>
              <a:rPr lang="en-US" sz="2600" smtClean="0">
                <a:solidFill>
                  <a:srgbClr val="FF0000"/>
                </a:solidFill>
              </a:rPr>
              <a:t>                           </a:t>
            </a:r>
            <a:endParaRPr lang="en-US" sz="2600" dirty="0" smtClean="0">
              <a:solidFill>
                <a:srgbClr val="FF0000"/>
              </a:solidFill>
            </a:endParaRPr>
          </a:p>
          <a:p>
            <a:pPr lvl="2">
              <a:buChar char=" "/>
            </a:pPr>
            <a:r>
              <a:rPr lang="en-US" sz="2200" smtClean="0"/>
              <a:t>                                                </a:t>
            </a:r>
            <a:endParaRPr lang="en-US" sz="2200" dirty="0" smtClean="0"/>
          </a:p>
          <a:p>
            <a:pPr lvl="2">
              <a:buChar char=" "/>
            </a:pPr>
            <a:r>
              <a:rPr lang="en-US" sz="2200" smtClean="0"/>
              <a:t>        </a:t>
            </a:r>
            <a:r>
              <a:rPr lang="en-US" sz="2200" smtClean="0">
                <a:solidFill>
                  <a:srgbClr val="FF0000"/>
                </a:solidFill>
              </a:rPr>
              <a:t>                                                     </a:t>
            </a:r>
            <a:endParaRPr lang="en-US" sz="2200" dirty="0" smtClean="0">
              <a:solidFill>
                <a:srgbClr val="FF0000"/>
              </a:solidFill>
            </a:endParaRPr>
          </a:p>
          <a:p>
            <a:pPr lvl="1"/>
            <a:endParaRPr lang="en-US" sz="2600" dirty="0" smtClean="0"/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pic>
        <p:nvPicPr>
          <p:cNvPr id="858114" name="Picture 2" descr=" 858114"/>
          <p:cNvPicPr>
            <a:picLocks noChangeAspect="1" noChangeArrowheads="1"/>
          </p:cNvPicPr>
          <p:nvPr/>
        </p:nvPicPr>
        <p:blipFill>
          <a:blip r:embed="rId3" cstate="print"/>
          <a:srcRect t="3610" r="14000" b="2295"/>
          <a:stretch>
            <a:fillRect/>
          </a:stretch>
        </p:blipFill>
        <p:spPr bwMode="auto">
          <a:xfrm>
            <a:off x="1006362" y="4437112"/>
            <a:ext cx="3277606" cy="216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16 Marcador de contenido" descr=" 56"/>
          <p:cNvSpPr txBox="1">
            <a:spLocks/>
          </p:cNvSpPr>
          <p:nvPr/>
        </p:nvSpPr>
        <p:spPr>
          <a:xfrm>
            <a:off x="4283968" y="4382394"/>
            <a:ext cx="4995664" cy="257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dirty="0" smtClean="0"/>
              <a:t>For each interval of time at which x(t) is monotonic, the </a:t>
            </a:r>
            <a:r>
              <a:rPr lang="en-US" sz="2400" dirty="0" smtClean="0">
                <a:solidFill>
                  <a:srgbClr val="FF0000"/>
                </a:solidFill>
              </a:rPr>
              <a:t>number of </a:t>
            </a:r>
            <a:r>
              <a:rPr lang="en-US" sz="2400" u="sng" dirty="0" smtClean="0">
                <a:solidFill>
                  <a:srgbClr val="FF0000"/>
                </a:solidFill>
              </a:rPr>
              <a:t>signal</a:t>
            </a:r>
            <a:r>
              <a:rPr lang="en-US" sz="2400" dirty="0" smtClean="0">
                <a:solidFill>
                  <a:srgbClr val="FF0000"/>
                </a:solidFill>
              </a:rPr>
              <a:t> quantum crossings </a:t>
            </a:r>
            <a:r>
              <a:rPr lang="en-US" sz="2400" dirty="0" smtClean="0"/>
              <a:t>is:</a:t>
            </a:r>
            <a:endParaRPr kumimoji="0" lang="en-US" sz="2400" b="0" i="0" u="none" strike="noStrike" kern="1200" cap="none" spc="0" normalizeH="0" baseline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7" name="Picture 4" descr=" 5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5517232"/>
            <a:ext cx="2114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 14"/>
          <p:cNvPicPr>
            <a:picLocks noChangeAspect="1" noChangeArrowheads="1"/>
          </p:cNvPicPr>
          <p:nvPr/>
        </p:nvPicPr>
        <p:blipFill>
          <a:blip r:embed="rId5" cstate="print"/>
          <a:srcRect l="67963" t="16179" r="15524" b="65302"/>
          <a:stretch>
            <a:fillRect/>
          </a:stretch>
        </p:blipFill>
        <p:spPr bwMode="auto">
          <a:xfrm>
            <a:off x="6851904" y="1879864"/>
            <a:ext cx="1176480" cy="8046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14 CuadroTexto" descr=" 15"/>
          <p:cNvSpPr txBox="1"/>
          <p:nvPr/>
        </p:nvSpPr>
        <p:spPr>
          <a:xfrm>
            <a:off x="5965680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6" name="15 Conector recto de flecha" descr=" 16"/>
          <p:cNvCxnSpPr/>
          <p:nvPr/>
        </p:nvCxnSpPr>
        <p:spPr>
          <a:xfrm>
            <a:off x="8016192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 descr=" 18"/>
          <p:cNvCxnSpPr/>
          <p:nvPr/>
        </p:nvCxnSpPr>
        <p:spPr>
          <a:xfrm>
            <a:off x="6372200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18 CuadroTexto" descr=" 19"/>
          <p:cNvSpPr txBox="1"/>
          <p:nvPr/>
        </p:nvSpPr>
        <p:spPr>
          <a:xfrm>
            <a:off x="8197928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err="1" smtClean="0">
                <a:latin typeface="Courier New" pitchFamily="49" charset="0"/>
                <a:cs typeface="Courier New" pitchFamily="49" charset="0"/>
              </a:rPr>
              <a:t>q</a:t>
            </a:r>
            <a:r>
              <a:rPr lang="es-AR" b="1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0" name="19 Rectángulo" descr=" 20"/>
          <p:cNvSpPr/>
          <p:nvPr/>
        </p:nvSpPr>
        <p:spPr>
          <a:xfrm>
            <a:off x="7361341" y="230881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FF0000"/>
                </a:solidFill>
                <a:effectLst/>
              </a:rPr>
              <a:t>Zero-order quantization </a:t>
            </a:r>
            <a:r>
              <a:rPr lang="en-US" sz="3000" dirty="0" smtClean="0">
                <a:effectLst/>
              </a:rPr>
              <a:t>functions are those used in 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first-order accurate </a:t>
            </a:r>
            <a:r>
              <a:rPr lang="en-US" sz="3000" dirty="0" smtClean="0">
                <a:effectLst/>
              </a:rPr>
              <a:t>QSS numerical integration methods</a:t>
            </a:r>
          </a:p>
          <a:p>
            <a:pPr lvl="1"/>
            <a:r>
              <a:rPr lang="en-US" sz="2600" dirty="0" smtClean="0"/>
              <a:t>QSS1, LIQSS1, CQSS, BQSS</a:t>
            </a:r>
          </a:p>
          <a:p>
            <a:pPr lvl="1"/>
            <a:r>
              <a:rPr lang="en-US" sz="2600" smtClean="0">
                <a:latin typeface="Calibri"/>
              </a:rPr>
              <a:t>For these methods, the number of </a:t>
            </a:r>
            <a:br>
              <a:rPr lang="en-US" sz="2600" smtClean="0">
                <a:latin typeface="Calibri"/>
              </a:rPr>
            </a:br>
            <a:r>
              <a:rPr lang="en-US" sz="2600" u="sng" smtClean="0">
                <a:latin typeface="Calibri"/>
              </a:rPr>
              <a:t>signal</a:t>
            </a:r>
            <a:r>
              <a:rPr lang="en-US" sz="2600" smtClean="0">
                <a:latin typeface="Calibri"/>
              </a:rPr>
              <a:t> quantum crossings can establish a </a:t>
            </a:r>
            <a:br>
              <a:rPr lang="en-US" sz="2600" smtClean="0">
                <a:latin typeface="Calibri"/>
              </a:rPr>
            </a:br>
            <a:r>
              <a:rPr lang="en-US" sz="2600" smtClean="0">
                <a:solidFill>
                  <a:srgbClr val="FF0000"/>
                </a:solidFill>
                <a:latin typeface="Calibri"/>
              </a:rPr>
              <a:t>lower bound </a:t>
            </a:r>
            <a:r>
              <a:rPr lang="en-US" sz="2600" smtClean="0">
                <a:latin typeface="Calibri"/>
              </a:rPr>
              <a:t>for the </a:t>
            </a:r>
            <a:r>
              <a:rPr lang="en-US" sz="2600" smtClean="0">
                <a:solidFill>
                  <a:srgbClr val="FF0000"/>
                </a:solidFill>
                <a:latin typeface="Calibri"/>
              </a:rPr>
              <a:t>number of integration steps</a:t>
            </a:r>
          </a:p>
          <a:p>
            <a:pPr lvl="2"/>
            <a:r>
              <a:rPr lang="en-US" sz="2200" smtClean="0">
                <a:latin typeface="Calibri"/>
              </a:rPr>
              <a:t>required to approximate the analytical solution </a:t>
            </a:r>
          </a:p>
          <a:p>
            <a:pPr lvl="2"/>
            <a:r>
              <a:rPr lang="en-US" sz="2200" smtClean="0">
                <a:latin typeface="Calibri"/>
              </a:rPr>
              <a:t>with an </a:t>
            </a:r>
            <a:r>
              <a:rPr lang="en-US" sz="2200" smtClean="0">
                <a:solidFill>
                  <a:srgbClr val="FF0000"/>
                </a:solidFill>
                <a:latin typeface="Calibri"/>
              </a:rPr>
              <a:t>accuracy (maximum error) bounded by the quantum size </a:t>
            </a:r>
          </a:p>
          <a:p>
            <a:pPr lvl="1"/>
            <a:endParaRPr lang="en-US" sz="2600" dirty="0" smtClean="0"/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Activity: Original definition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pic>
        <p:nvPicPr>
          <p:cNvPr id="858114" name="Picture 2" descr=" 858114"/>
          <p:cNvPicPr>
            <a:picLocks noChangeAspect="1" noChangeArrowheads="1"/>
          </p:cNvPicPr>
          <p:nvPr/>
        </p:nvPicPr>
        <p:blipFill>
          <a:blip r:embed="rId3" cstate="print"/>
          <a:srcRect t="3610" r="14000" b="2295"/>
          <a:stretch>
            <a:fillRect/>
          </a:stretch>
        </p:blipFill>
        <p:spPr bwMode="auto">
          <a:xfrm>
            <a:off x="1006362" y="4437112"/>
            <a:ext cx="3277606" cy="216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16 Marcador de contenido" descr=" 56"/>
          <p:cNvSpPr txBox="1">
            <a:spLocks/>
          </p:cNvSpPr>
          <p:nvPr/>
        </p:nvSpPr>
        <p:spPr>
          <a:xfrm>
            <a:off x="4283968" y="4382394"/>
            <a:ext cx="4995664" cy="257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dirty="0" smtClean="0"/>
              <a:t>For each interval of time at which x(t) is monotonic, the </a:t>
            </a:r>
            <a:r>
              <a:rPr lang="en-US" sz="2400" dirty="0" smtClean="0">
                <a:solidFill>
                  <a:srgbClr val="FF0000"/>
                </a:solidFill>
              </a:rPr>
              <a:t>number of </a:t>
            </a:r>
            <a:r>
              <a:rPr lang="en-US" sz="2400" u="sng" dirty="0" smtClean="0">
                <a:solidFill>
                  <a:srgbClr val="FF0000"/>
                </a:solidFill>
              </a:rPr>
              <a:t>signal</a:t>
            </a:r>
            <a:r>
              <a:rPr lang="en-US" sz="2400" dirty="0" smtClean="0">
                <a:solidFill>
                  <a:srgbClr val="FF0000"/>
                </a:solidFill>
              </a:rPr>
              <a:t> quantum crossings </a:t>
            </a:r>
            <a:r>
              <a:rPr lang="en-US" sz="2400" dirty="0" smtClean="0"/>
              <a:t>is:</a:t>
            </a:r>
            <a:endParaRPr kumimoji="0" lang="en-US" sz="2400" b="0" i="0" u="none" strike="noStrike" kern="1200" cap="none" spc="0" normalizeH="0" baseline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7" name="Picture 4" descr=" 5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5517232"/>
            <a:ext cx="2114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 14"/>
          <p:cNvPicPr>
            <a:picLocks noChangeAspect="1" noChangeArrowheads="1"/>
          </p:cNvPicPr>
          <p:nvPr/>
        </p:nvPicPr>
        <p:blipFill>
          <a:blip r:embed="rId5" cstate="print"/>
          <a:srcRect l="67963" t="16179" r="15524" b="65302"/>
          <a:stretch>
            <a:fillRect/>
          </a:stretch>
        </p:blipFill>
        <p:spPr bwMode="auto">
          <a:xfrm>
            <a:off x="6851904" y="1879864"/>
            <a:ext cx="1176480" cy="8046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14 CuadroTexto" descr=" 15"/>
          <p:cNvSpPr txBox="1"/>
          <p:nvPr/>
        </p:nvSpPr>
        <p:spPr>
          <a:xfrm>
            <a:off x="5965680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6" name="15 Conector recto de flecha" descr=" 16"/>
          <p:cNvCxnSpPr/>
          <p:nvPr/>
        </p:nvCxnSpPr>
        <p:spPr>
          <a:xfrm>
            <a:off x="8016192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 descr=" 18"/>
          <p:cNvCxnSpPr/>
          <p:nvPr/>
        </p:nvCxnSpPr>
        <p:spPr>
          <a:xfrm>
            <a:off x="6372200" y="227687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18 CuadroTexto" descr=" 19"/>
          <p:cNvSpPr txBox="1"/>
          <p:nvPr/>
        </p:nvSpPr>
        <p:spPr>
          <a:xfrm>
            <a:off x="8197928" y="185587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err="1" smtClean="0">
                <a:latin typeface="Courier New" pitchFamily="49" charset="0"/>
                <a:cs typeface="Courier New" pitchFamily="49" charset="0"/>
              </a:rPr>
              <a:t>q</a:t>
            </a:r>
            <a:r>
              <a:rPr lang="es-AR" b="1" baseline="-25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(t)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0" name="19 Rectángulo" descr=" 20"/>
          <p:cNvSpPr/>
          <p:nvPr/>
        </p:nvSpPr>
        <p:spPr>
          <a:xfrm>
            <a:off x="7361341" y="2308810"/>
            <a:ext cx="595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∆</a:t>
            </a:r>
            <a:r>
              <a:rPr lang="es-AR" sz="2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s-AR" sz="2000" baseline="-25000" dirty="0" err="1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</a:t>
            </a:r>
            <a:endParaRPr lang="en-US" sz="1200" baseline="-25000" dirty="0">
              <a:ln>
                <a:solidFill>
                  <a:srgbClr val="0000FF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4" descr=" 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7419" y="1531344"/>
            <a:ext cx="156705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448304"/>
            <a:ext cx="3013462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 fontScale="77500" lnSpcReduction="20000"/>
          </a:bodyPr>
          <a:lstStyle/>
          <a:p>
            <a:r>
              <a:rPr lang="es-AR" sz="3000" dirty="0" smtClean="0">
                <a:effectLst/>
              </a:rPr>
              <a:t>“</a:t>
            </a:r>
            <a:r>
              <a:rPr lang="es-AR" sz="3000" dirty="0" err="1" smtClean="0">
                <a:effectLst/>
              </a:rPr>
              <a:t>Classical</a:t>
            </a:r>
            <a:r>
              <a:rPr lang="es-AR" sz="3000" dirty="0" smtClean="0">
                <a:effectLst/>
              </a:rPr>
              <a:t>”, “</a:t>
            </a:r>
            <a:r>
              <a:rPr lang="es-AR" sz="3000" dirty="0" err="1" smtClean="0">
                <a:effectLst/>
              </a:rPr>
              <a:t>First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order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Activity</a:t>
            </a:r>
            <a:r>
              <a:rPr lang="es-AR" sz="3000" dirty="0" smtClean="0">
                <a:effectLst/>
              </a:rPr>
              <a:t> </a:t>
            </a:r>
          </a:p>
          <a:p>
            <a:pPr lvl="1"/>
            <a:r>
              <a:rPr lang="en-US" sz="2600" dirty="0" smtClean="0"/>
              <a:t>Offers then a link between integration accuracy (Quantum size) and computational effort (# integration steps)</a:t>
            </a:r>
          </a:p>
          <a:p>
            <a:pPr>
              <a:buChar char=" "/>
            </a:pPr>
            <a:r>
              <a:rPr lang="es-AR" sz="3000" smtClean="0">
                <a:effectLst/>
              </a:rPr>
              <a:t>              </a:t>
            </a:r>
            <a:endParaRPr lang="es-AR" sz="3000" dirty="0" smtClean="0">
              <a:effectLst/>
            </a:endParaRPr>
          </a:p>
          <a:p>
            <a:pPr lvl="1">
              <a:buChar char=" "/>
            </a:pPr>
            <a:r>
              <a:rPr lang="es-AR" sz="2600" smtClean="0"/>
              <a:t>                                                                           </a:t>
            </a:r>
            <a:br>
              <a:rPr lang="es-AR" sz="2600" smtClean="0"/>
            </a:br>
            <a:r>
              <a:rPr lang="es-AR" sz="2600" smtClean="0"/>
              <a:t>                      </a:t>
            </a:r>
            <a:endParaRPr lang="es-AR" sz="2600" dirty="0" smtClean="0"/>
          </a:p>
          <a:p>
            <a:pPr lvl="1">
              <a:buChar char=" "/>
            </a:pPr>
            <a:r>
              <a:rPr lang="es-AR" sz="2600" smtClean="0"/>
              <a:t>                                                  </a:t>
            </a:r>
            <a:endParaRPr lang="es-AR" sz="2600" dirty="0" smtClean="0"/>
          </a:p>
          <a:p>
            <a:pPr>
              <a:buChar char=" "/>
            </a:pPr>
            <a:r>
              <a:rPr lang="en-US" sz="3000" smtClean="0">
                <a:effectLst/>
              </a:rPr>
              <a:t>              </a:t>
            </a:r>
            <a:endParaRPr lang="en-US" sz="3000" dirty="0" smtClean="0">
              <a:effectLst/>
            </a:endParaRPr>
          </a:p>
          <a:p>
            <a:pPr lvl="1">
              <a:buChar char=" "/>
            </a:pPr>
            <a:r>
              <a:rPr lang="en-US" sz="2600" b="1" smtClean="0">
                <a:solidFill>
                  <a:srgbClr val="FF0000"/>
                </a:solidFill>
              </a:rPr>
              <a:t>         </a:t>
            </a:r>
            <a:r>
              <a:rPr lang="en-US" sz="2600" b="1" u="sng" smtClean="0">
                <a:solidFill>
                  <a:srgbClr val="FF0000"/>
                </a:solidFill>
              </a:rPr>
              <a:t>     </a:t>
            </a:r>
            <a:r>
              <a:rPr lang="en-US" sz="2600" b="1" smtClean="0">
                <a:solidFill>
                  <a:srgbClr val="FF0000"/>
                </a:solidFill>
              </a:rPr>
              <a:t>                                 </a:t>
            </a:r>
            <a:endParaRPr lang="en-US" sz="2600" b="1" dirty="0" smtClean="0">
              <a:solidFill>
                <a:srgbClr val="FF0000"/>
              </a:solidFill>
            </a:endParaRPr>
          </a:p>
          <a:p>
            <a:pPr lvl="1">
              <a:buChar char=" "/>
            </a:pPr>
            <a:r>
              <a:rPr lang="en-US" sz="2600" smtClean="0"/>
              <a:t>              </a:t>
            </a:r>
            <a:r>
              <a:rPr lang="en-US" sz="2600" smtClean="0">
                <a:solidFill>
                  <a:srgbClr val="FF0000"/>
                </a:solidFill>
              </a:rPr>
              <a:t>             </a:t>
            </a:r>
            <a:r>
              <a:rPr lang="en-US" sz="2600" smtClean="0"/>
              <a:t>                </a:t>
            </a:r>
            <a:endParaRPr lang="en-US" sz="2600" dirty="0" smtClean="0"/>
          </a:p>
          <a:p>
            <a:pPr lvl="2">
              <a:buChar char=" "/>
            </a:pPr>
            <a:r>
              <a:rPr lang="en-US" sz="2200" smtClean="0"/>
              <a:t>                                                           </a:t>
            </a:r>
            <a:endParaRPr lang="en-US" sz="2200" dirty="0" smtClean="0"/>
          </a:p>
          <a:p>
            <a:pPr lvl="1">
              <a:buChar char=" "/>
            </a:pPr>
            <a:r>
              <a:rPr lang="en-US" sz="2600" b="1" smtClean="0"/>
              <a:t>                        </a:t>
            </a:r>
            <a:endParaRPr lang="en-US" sz="2600" b="1" dirty="0" smtClean="0"/>
          </a:p>
          <a:p>
            <a:pPr lvl="2">
              <a:buChar char=" "/>
            </a:pPr>
            <a:r>
              <a:rPr lang="en-US" sz="2200" smtClean="0"/>
              <a:t>            </a:t>
            </a:r>
            <a:r>
              <a:rPr lang="en-US" sz="2200" b="1" smtClean="0"/>
              <a:t>  </a:t>
            </a:r>
            <a:r>
              <a:rPr lang="en-US" sz="2200" smtClean="0"/>
              <a:t>  </a:t>
            </a:r>
            <a:br>
              <a:rPr lang="en-US" sz="2200" smtClean="0"/>
            </a:br>
            <a:r>
              <a:rPr lang="en-US" sz="2200" smtClean="0">
                <a:solidFill>
                  <a:srgbClr val="0000FF"/>
                </a:solidFill>
              </a:rPr>
              <a:t> </a:t>
            </a:r>
            <a:r>
              <a:rPr lang="en-US" sz="2200" baseline="30000" smtClean="0">
                <a:solidFill>
                  <a:srgbClr val="0000FF"/>
                </a:solidFill>
              </a:rPr>
              <a:t>  </a:t>
            </a:r>
            <a:r>
              <a:rPr lang="en-US" sz="2200" smtClean="0">
                <a:solidFill>
                  <a:srgbClr val="0000FF"/>
                </a:solidFill>
              </a:rPr>
              <a:t>                 </a:t>
            </a:r>
            <a:r>
              <a:rPr lang="en-US" sz="2200" smtClean="0"/>
              <a:t>   </a:t>
            </a:r>
            <a:r>
              <a:rPr lang="en-US" sz="2200" b="1" smtClean="0">
                <a:solidFill>
                  <a:srgbClr val="FF0000"/>
                </a:solidFill>
              </a:rPr>
              <a:t>        </a:t>
            </a:r>
            <a:br>
              <a:rPr lang="en-US" sz="2200" b="1" smtClean="0">
                <a:solidFill>
                  <a:srgbClr val="FF0000"/>
                </a:solidFill>
              </a:rPr>
            </a:br>
            <a:r>
              <a:rPr lang="en-US" sz="2200" smtClean="0">
                <a:solidFill>
                  <a:srgbClr val="0000FF"/>
                </a:solidFill>
              </a:rPr>
              <a:t>           </a:t>
            </a:r>
            <a:r>
              <a:rPr lang="en-US" sz="2200" smtClean="0"/>
              <a:t>   </a:t>
            </a:r>
            <a:r>
              <a:rPr lang="en-US" sz="2200" b="1" smtClean="0">
                <a:solidFill>
                  <a:srgbClr val="FF0000"/>
                </a:solidFill>
              </a:rPr>
              <a:t>            </a:t>
            </a:r>
            <a:endParaRPr lang="en-US" sz="2200" b="1" dirty="0" smtClean="0">
              <a:solidFill>
                <a:srgbClr val="FF0000"/>
              </a:solidFill>
            </a:endParaRPr>
          </a:p>
          <a:p>
            <a:pPr>
              <a:buChar char=" "/>
            </a:pPr>
            <a:r>
              <a:rPr lang="en-US" sz="3100" b="1" smtClean="0">
                <a:effectLst/>
                <a:sym typeface="Mathematica1"/>
              </a:rPr>
              <a:t> </a:t>
            </a:r>
            <a:r>
              <a:rPr lang="en-US" sz="3000" b="1" smtClean="0">
                <a:effectLst/>
              </a:rPr>
              <a:t>                      </a:t>
            </a:r>
            <a:br>
              <a:rPr lang="en-US" sz="3000" b="1" smtClean="0">
                <a:effectLst/>
              </a:rPr>
            </a:br>
            <a:r>
              <a:rPr lang="en-US" sz="3000" b="1" smtClean="0">
                <a:solidFill>
                  <a:srgbClr val="FF0000"/>
                </a:solidFill>
                <a:effectLst/>
              </a:rPr>
              <a:t>            </a:t>
            </a:r>
            <a:r>
              <a:rPr lang="en-US" sz="3000" b="1" i="1" smtClean="0">
                <a:solidFill>
                  <a:srgbClr val="FF0000"/>
                </a:solidFill>
                <a:effectLst/>
              </a:rPr>
              <a:t> </a:t>
            </a:r>
            <a:r>
              <a:rPr lang="en-US" sz="3000" b="1" smtClean="0">
                <a:solidFill>
                  <a:srgbClr val="FF0000"/>
                </a:solidFill>
                <a:effectLst/>
              </a:rPr>
              <a:t>         </a:t>
            </a:r>
            <a:r>
              <a:rPr lang="en-US" sz="3000" b="1" smtClean="0">
                <a:effectLst/>
              </a:rPr>
              <a:t/>
            </a:r>
            <a:br>
              <a:rPr lang="en-US" sz="3000" b="1" smtClean="0">
                <a:effectLst/>
              </a:rPr>
            </a:br>
            <a:r>
              <a:rPr lang="en-US" sz="3000" b="1" smtClean="0">
                <a:effectLst/>
              </a:rPr>
              <a:t>            </a:t>
            </a:r>
            <a:endParaRPr lang="en-US" sz="3000" b="1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Need for an </a:t>
            </a:r>
            <a:r>
              <a:rPr lang="en-US" i="1" dirty="0" smtClean="0"/>
              <a:t>n</a:t>
            </a:r>
            <a:r>
              <a:rPr lang="en-US" dirty="0" smtClean="0"/>
              <a:t>th-order extension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4" descr=" 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7419" y="1531344"/>
            <a:ext cx="156705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448304"/>
            <a:ext cx="3013462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 fontScale="77500" lnSpcReduction="20000"/>
          </a:bodyPr>
          <a:lstStyle/>
          <a:p>
            <a:r>
              <a:rPr lang="es-AR" sz="3000" dirty="0" smtClean="0">
                <a:effectLst/>
              </a:rPr>
              <a:t>“</a:t>
            </a:r>
            <a:r>
              <a:rPr lang="es-AR" sz="3000" dirty="0" err="1" smtClean="0">
                <a:effectLst/>
              </a:rPr>
              <a:t>Classical</a:t>
            </a:r>
            <a:r>
              <a:rPr lang="es-AR" sz="3000" dirty="0" smtClean="0">
                <a:effectLst/>
              </a:rPr>
              <a:t>”, “</a:t>
            </a:r>
            <a:r>
              <a:rPr lang="es-AR" sz="3000" dirty="0" err="1" smtClean="0">
                <a:effectLst/>
              </a:rPr>
              <a:t>First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order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Activity</a:t>
            </a:r>
            <a:r>
              <a:rPr lang="es-AR" sz="3000" dirty="0" smtClean="0">
                <a:effectLst/>
              </a:rPr>
              <a:t> </a:t>
            </a:r>
          </a:p>
          <a:p>
            <a:pPr lvl="1"/>
            <a:r>
              <a:rPr lang="en-US" sz="2600" dirty="0" smtClean="0"/>
              <a:t>Offers then a link between integration accuracy (Quantum size) and computational effort (# integration steps)</a:t>
            </a:r>
          </a:p>
          <a:p>
            <a:pPr lvl="0"/>
            <a:r>
              <a:rPr lang="es-AR" sz="3000" smtClean="0">
                <a:effectLst/>
                <a:latin typeface="Calibri"/>
              </a:rPr>
              <a:t>Nice features:</a:t>
            </a:r>
          </a:p>
          <a:p>
            <a:pPr lvl="1"/>
            <a:r>
              <a:rPr lang="es-AR" sz="2600" smtClean="0">
                <a:latin typeface="Calibri"/>
              </a:rPr>
              <a:t>Convenient and intuitive visual relation between the solution x(t) and its quantized version q(t)</a:t>
            </a:r>
          </a:p>
          <a:p>
            <a:pPr lvl="1"/>
            <a:r>
              <a:rPr lang="es-AR" sz="2600" smtClean="0">
                <a:latin typeface="Calibri"/>
              </a:rPr>
              <a:t>Can be easily expressed in terms of maxs and mins:</a:t>
            </a:r>
          </a:p>
          <a:p>
            <a:pPr>
              <a:buChar char=" "/>
            </a:pPr>
            <a:r>
              <a:rPr lang="en-US" sz="3000" smtClean="0">
                <a:effectLst/>
              </a:rPr>
              <a:t>              </a:t>
            </a:r>
            <a:endParaRPr lang="en-US" sz="3000" dirty="0" smtClean="0">
              <a:effectLst/>
            </a:endParaRPr>
          </a:p>
          <a:p>
            <a:pPr lvl="1">
              <a:buChar char=" "/>
            </a:pPr>
            <a:r>
              <a:rPr lang="en-US" sz="2600" b="1" smtClean="0">
                <a:solidFill>
                  <a:srgbClr val="FF0000"/>
                </a:solidFill>
              </a:rPr>
              <a:t>         </a:t>
            </a:r>
            <a:r>
              <a:rPr lang="en-US" sz="2600" b="1" u="sng" smtClean="0">
                <a:solidFill>
                  <a:srgbClr val="FF0000"/>
                </a:solidFill>
              </a:rPr>
              <a:t>     </a:t>
            </a:r>
            <a:r>
              <a:rPr lang="en-US" sz="2600" b="1" smtClean="0">
                <a:solidFill>
                  <a:srgbClr val="FF0000"/>
                </a:solidFill>
              </a:rPr>
              <a:t>                                 </a:t>
            </a:r>
            <a:endParaRPr lang="en-US" sz="2600" b="1" dirty="0" smtClean="0">
              <a:solidFill>
                <a:srgbClr val="FF0000"/>
              </a:solidFill>
            </a:endParaRPr>
          </a:p>
          <a:p>
            <a:pPr lvl="1">
              <a:buChar char=" "/>
            </a:pPr>
            <a:r>
              <a:rPr lang="en-US" sz="2600" smtClean="0"/>
              <a:t>              </a:t>
            </a:r>
            <a:r>
              <a:rPr lang="en-US" sz="2600" smtClean="0">
                <a:solidFill>
                  <a:srgbClr val="FF0000"/>
                </a:solidFill>
              </a:rPr>
              <a:t>             </a:t>
            </a:r>
            <a:r>
              <a:rPr lang="en-US" sz="2600" smtClean="0"/>
              <a:t>                </a:t>
            </a:r>
            <a:endParaRPr lang="en-US" sz="2600" dirty="0" smtClean="0"/>
          </a:p>
          <a:p>
            <a:pPr lvl="2">
              <a:buChar char=" "/>
            </a:pPr>
            <a:r>
              <a:rPr lang="en-US" sz="2200" smtClean="0"/>
              <a:t>                                                           </a:t>
            </a:r>
            <a:endParaRPr lang="en-US" sz="2200" dirty="0" smtClean="0"/>
          </a:p>
          <a:p>
            <a:pPr lvl="1">
              <a:buChar char=" "/>
            </a:pPr>
            <a:r>
              <a:rPr lang="en-US" sz="2600" b="1" smtClean="0"/>
              <a:t>                        </a:t>
            </a:r>
            <a:endParaRPr lang="en-US" sz="2600" b="1" dirty="0" smtClean="0"/>
          </a:p>
          <a:p>
            <a:pPr lvl="2">
              <a:buChar char=" "/>
            </a:pPr>
            <a:r>
              <a:rPr lang="en-US" sz="2200" smtClean="0"/>
              <a:t>            </a:t>
            </a:r>
            <a:r>
              <a:rPr lang="en-US" sz="2200" b="1" smtClean="0"/>
              <a:t>  </a:t>
            </a:r>
            <a:r>
              <a:rPr lang="en-US" sz="2200" smtClean="0"/>
              <a:t>  </a:t>
            </a:r>
            <a:br>
              <a:rPr lang="en-US" sz="2200" smtClean="0"/>
            </a:br>
            <a:r>
              <a:rPr lang="en-US" sz="2200" smtClean="0">
                <a:solidFill>
                  <a:srgbClr val="0000FF"/>
                </a:solidFill>
              </a:rPr>
              <a:t> </a:t>
            </a:r>
            <a:r>
              <a:rPr lang="en-US" sz="2200" baseline="30000" smtClean="0">
                <a:solidFill>
                  <a:srgbClr val="0000FF"/>
                </a:solidFill>
              </a:rPr>
              <a:t>  </a:t>
            </a:r>
            <a:r>
              <a:rPr lang="en-US" sz="2200" smtClean="0">
                <a:solidFill>
                  <a:srgbClr val="0000FF"/>
                </a:solidFill>
              </a:rPr>
              <a:t>                 </a:t>
            </a:r>
            <a:r>
              <a:rPr lang="en-US" sz="2200" smtClean="0"/>
              <a:t>   </a:t>
            </a:r>
            <a:r>
              <a:rPr lang="en-US" sz="2200" b="1" smtClean="0">
                <a:solidFill>
                  <a:srgbClr val="FF0000"/>
                </a:solidFill>
              </a:rPr>
              <a:t>        </a:t>
            </a:r>
            <a:br>
              <a:rPr lang="en-US" sz="2200" b="1" smtClean="0">
                <a:solidFill>
                  <a:srgbClr val="FF0000"/>
                </a:solidFill>
              </a:rPr>
            </a:br>
            <a:r>
              <a:rPr lang="en-US" sz="2200" smtClean="0">
                <a:solidFill>
                  <a:srgbClr val="0000FF"/>
                </a:solidFill>
              </a:rPr>
              <a:t>           </a:t>
            </a:r>
            <a:r>
              <a:rPr lang="en-US" sz="2200" smtClean="0"/>
              <a:t>   </a:t>
            </a:r>
            <a:r>
              <a:rPr lang="en-US" sz="2200" b="1" smtClean="0">
                <a:solidFill>
                  <a:srgbClr val="FF0000"/>
                </a:solidFill>
              </a:rPr>
              <a:t>            </a:t>
            </a:r>
            <a:endParaRPr lang="en-US" sz="2200" b="1" dirty="0" smtClean="0">
              <a:solidFill>
                <a:srgbClr val="FF0000"/>
              </a:solidFill>
            </a:endParaRPr>
          </a:p>
          <a:p>
            <a:pPr>
              <a:buChar char=" "/>
            </a:pPr>
            <a:r>
              <a:rPr lang="en-US" sz="3100" b="1" smtClean="0">
                <a:effectLst/>
                <a:sym typeface="Mathematica1"/>
              </a:rPr>
              <a:t> </a:t>
            </a:r>
            <a:r>
              <a:rPr lang="en-US" sz="3000" b="1" smtClean="0">
                <a:effectLst/>
              </a:rPr>
              <a:t>                      </a:t>
            </a:r>
            <a:br>
              <a:rPr lang="en-US" sz="3000" b="1" smtClean="0">
                <a:effectLst/>
              </a:rPr>
            </a:br>
            <a:r>
              <a:rPr lang="en-US" sz="3000" b="1" smtClean="0">
                <a:solidFill>
                  <a:srgbClr val="FF0000"/>
                </a:solidFill>
                <a:effectLst/>
              </a:rPr>
              <a:t>            </a:t>
            </a:r>
            <a:r>
              <a:rPr lang="en-US" sz="3000" b="1" i="1" smtClean="0">
                <a:solidFill>
                  <a:srgbClr val="FF0000"/>
                </a:solidFill>
                <a:effectLst/>
              </a:rPr>
              <a:t> </a:t>
            </a:r>
            <a:r>
              <a:rPr lang="en-US" sz="3000" b="1" smtClean="0">
                <a:solidFill>
                  <a:srgbClr val="FF0000"/>
                </a:solidFill>
                <a:effectLst/>
              </a:rPr>
              <a:t>         </a:t>
            </a:r>
            <a:r>
              <a:rPr lang="en-US" sz="3000" b="1" smtClean="0">
                <a:effectLst/>
              </a:rPr>
              <a:t/>
            </a:r>
            <a:br>
              <a:rPr lang="en-US" sz="3000" b="1" smtClean="0">
                <a:effectLst/>
              </a:rPr>
            </a:br>
            <a:r>
              <a:rPr lang="en-US" sz="3000" b="1" smtClean="0">
                <a:effectLst/>
              </a:rPr>
              <a:t>            </a:t>
            </a:r>
            <a:endParaRPr lang="en-US" sz="3000" b="1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Need for an </a:t>
            </a:r>
            <a:r>
              <a:rPr lang="en-US" i="1" dirty="0" smtClean="0"/>
              <a:t>n</a:t>
            </a:r>
            <a:r>
              <a:rPr lang="en-US" dirty="0" smtClean="0"/>
              <a:t>th-order extension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pic>
        <p:nvPicPr>
          <p:cNvPr id="8" name="Picture 2" descr=" 629762"/>
          <p:cNvPicPr>
            <a:picLocks noChangeAspect="1" noChangeArrowheads="1"/>
          </p:cNvPicPr>
          <p:nvPr/>
        </p:nvPicPr>
        <p:blipFill>
          <a:blip r:embed="rId5" cstate="print"/>
          <a:srcRect l="4830" r="9610"/>
          <a:stretch>
            <a:fillRect/>
          </a:stretch>
        </p:blipFill>
        <p:spPr bwMode="auto">
          <a:xfrm>
            <a:off x="6432016" y="2687576"/>
            <a:ext cx="192329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4" descr=" 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7419" y="1531344"/>
            <a:ext cx="156705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448304"/>
            <a:ext cx="3013462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 fontScale="77500" lnSpcReduction="20000"/>
          </a:bodyPr>
          <a:lstStyle/>
          <a:p>
            <a:r>
              <a:rPr lang="es-AR" sz="3000" dirty="0" smtClean="0">
                <a:effectLst/>
              </a:rPr>
              <a:t>“</a:t>
            </a:r>
            <a:r>
              <a:rPr lang="es-AR" sz="3000" dirty="0" err="1" smtClean="0">
                <a:effectLst/>
              </a:rPr>
              <a:t>Classical</a:t>
            </a:r>
            <a:r>
              <a:rPr lang="es-AR" sz="3000" dirty="0" smtClean="0">
                <a:effectLst/>
              </a:rPr>
              <a:t>”, “</a:t>
            </a:r>
            <a:r>
              <a:rPr lang="es-AR" sz="3000" dirty="0" err="1" smtClean="0">
                <a:effectLst/>
              </a:rPr>
              <a:t>First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order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Activity</a:t>
            </a:r>
            <a:r>
              <a:rPr lang="es-AR" sz="3000" dirty="0" smtClean="0">
                <a:effectLst/>
              </a:rPr>
              <a:t> </a:t>
            </a:r>
          </a:p>
          <a:p>
            <a:pPr lvl="1"/>
            <a:r>
              <a:rPr lang="en-US" sz="2600" dirty="0" smtClean="0"/>
              <a:t>Offers then a link between integration accuracy (Quantum size) and computational effort (# integration steps)</a:t>
            </a:r>
          </a:p>
          <a:p>
            <a:pPr lvl="0"/>
            <a:r>
              <a:rPr lang="es-AR" sz="3000" smtClean="0">
                <a:effectLst/>
                <a:latin typeface="Calibri"/>
              </a:rPr>
              <a:t>Nice features:</a:t>
            </a:r>
          </a:p>
          <a:p>
            <a:pPr lvl="1"/>
            <a:r>
              <a:rPr lang="es-AR" sz="2600" smtClean="0">
                <a:latin typeface="Calibri"/>
              </a:rPr>
              <a:t>Convenient and intuitive visual relation between the solution x(t) and its quantized version q(t)</a:t>
            </a:r>
          </a:p>
          <a:p>
            <a:pPr lvl="1"/>
            <a:r>
              <a:rPr lang="es-AR" sz="2600" smtClean="0">
                <a:latin typeface="Calibri"/>
              </a:rPr>
              <a:t>Can be easily expressed in terms of maxs and mins:</a:t>
            </a:r>
          </a:p>
          <a:p>
            <a:pPr lvl="0"/>
            <a:r>
              <a:rPr lang="en-US" sz="3000" smtClean="0">
                <a:effectLst/>
                <a:latin typeface="Calibri"/>
              </a:rPr>
              <a:t>Disadvantages:</a:t>
            </a:r>
          </a:p>
          <a:p>
            <a:pPr lvl="1"/>
            <a:r>
              <a:rPr lang="en-US" sz="2600" b="1" smtClean="0">
                <a:solidFill>
                  <a:srgbClr val="FF0000"/>
                </a:solidFill>
                <a:latin typeface="Calibri"/>
              </a:rPr>
              <a:t>It works </a:t>
            </a:r>
            <a:r>
              <a:rPr lang="en-US" sz="2600" b="1" u="sng" smtClean="0">
                <a:solidFill>
                  <a:srgbClr val="FF0000"/>
                </a:solidFill>
                <a:latin typeface="Calibri"/>
              </a:rPr>
              <a:t>only </a:t>
            </a:r>
            <a:r>
              <a:rPr lang="en-US" sz="2600" b="1" smtClean="0">
                <a:solidFill>
                  <a:srgbClr val="FF0000"/>
                </a:solidFill>
                <a:latin typeface="Calibri"/>
              </a:rPr>
              <a:t>for first order accurate methods.</a:t>
            </a:r>
          </a:p>
          <a:p>
            <a:pPr lvl="1"/>
            <a:r>
              <a:rPr lang="en-US" sz="2600" smtClean="0">
                <a:latin typeface="Calibri"/>
              </a:rPr>
              <a:t>Not valid for </a:t>
            </a:r>
            <a:r>
              <a:rPr lang="en-US" sz="2600" smtClean="0">
                <a:solidFill>
                  <a:srgbClr val="FF0000"/>
                </a:solidFill>
                <a:latin typeface="Calibri"/>
              </a:rPr>
              <a:t>higher order </a:t>
            </a:r>
            <a:r>
              <a:rPr lang="en-US" sz="2600" smtClean="0">
                <a:latin typeface="Calibri"/>
              </a:rPr>
              <a:t>accurate methods</a:t>
            </a:r>
          </a:p>
          <a:p>
            <a:pPr lvl="2"/>
            <a:r>
              <a:rPr lang="en-US" sz="2200" smtClean="0">
                <a:latin typeface="Calibri"/>
              </a:rPr>
              <a:t>Existing QSS methods: QSS 1 to 4, LIQSS 1 to 4, DQSS 1 to 3</a:t>
            </a:r>
          </a:p>
          <a:p>
            <a:pPr lvl="1">
              <a:buChar char=" "/>
            </a:pPr>
            <a:r>
              <a:rPr lang="en-US" sz="2600" b="1" smtClean="0"/>
              <a:t>                        </a:t>
            </a:r>
            <a:endParaRPr lang="en-US" sz="2600" b="1" dirty="0" smtClean="0"/>
          </a:p>
          <a:p>
            <a:pPr lvl="2">
              <a:buChar char=" "/>
            </a:pPr>
            <a:r>
              <a:rPr lang="en-US" sz="2200" smtClean="0"/>
              <a:t>            </a:t>
            </a:r>
            <a:r>
              <a:rPr lang="en-US" sz="2200" b="1" smtClean="0"/>
              <a:t>  </a:t>
            </a:r>
            <a:r>
              <a:rPr lang="en-US" sz="2200" smtClean="0"/>
              <a:t>  </a:t>
            </a:r>
            <a:br>
              <a:rPr lang="en-US" sz="2200" smtClean="0"/>
            </a:br>
            <a:r>
              <a:rPr lang="en-US" sz="2200" smtClean="0">
                <a:solidFill>
                  <a:srgbClr val="0000FF"/>
                </a:solidFill>
              </a:rPr>
              <a:t> </a:t>
            </a:r>
            <a:r>
              <a:rPr lang="en-US" sz="2200" baseline="30000" smtClean="0">
                <a:solidFill>
                  <a:srgbClr val="0000FF"/>
                </a:solidFill>
              </a:rPr>
              <a:t>  </a:t>
            </a:r>
            <a:r>
              <a:rPr lang="en-US" sz="2200" smtClean="0">
                <a:solidFill>
                  <a:srgbClr val="0000FF"/>
                </a:solidFill>
              </a:rPr>
              <a:t>                 </a:t>
            </a:r>
            <a:r>
              <a:rPr lang="en-US" sz="2200" smtClean="0"/>
              <a:t>   </a:t>
            </a:r>
            <a:r>
              <a:rPr lang="en-US" sz="2200" b="1" smtClean="0">
                <a:solidFill>
                  <a:srgbClr val="FF0000"/>
                </a:solidFill>
              </a:rPr>
              <a:t>        </a:t>
            </a:r>
            <a:br>
              <a:rPr lang="en-US" sz="2200" b="1" smtClean="0">
                <a:solidFill>
                  <a:srgbClr val="FF0000"/>
                </a:solidFill>
              </a:rPr>
            </a:br>
            <a:r>
              <a:rPr lang="en-US" sz="2200" smtClean="0">
                <a:solidFill>
                  <a:srgbClr val="0000FF"/>
                </a:solidFill>
              </a:rPr>
              <a:t>           </a:t>
            </a:r>
            <a:r>
              <a:rPr lang="en-US" sz="2200" smtClean="0"/>
              <a:t>   </a:t>
            </a:r>
            <a:r>
              <a:rPr lang="en-US" sz="2200" b="1" smtClean="0">
                <a:solidFill>
                  <a:srgbClr val="FF0000"/>
                </a:solidFill>
              </a:rPr>
              <a:t>            </a:t>
            </a:r>
            <a:endParaRPr lang="en-US" sz="2200" b="1" dirty="0" smtClean="0">
              <a:solidFill>
                <a:srgbClr val="FF0000"/>
              </a:solidFill>
            </a:endParaRPr>
          </a:p>
          <a:p>
            <a:pPr>
              <a:buChar char=" "/>
            </a:pPr>
            <a:r>
              <a:rPr lang="en-US" sz="3100" b="1" smtClean="0">
                <a:effectLst/>
                <a:sym typeface="Mathematica1"/>
              </a:rPr>
              <a:t> </a:t>
            </a:r>
            <a:r>
              <a:rPr lang="en-US" sz="3000" b="1" smtClean="0">
                <a:effectLst/>
              </a:rPr>
              <a:t>                      </a:t>
            </a:r>
            <a:br>
              <a:rPr lang="en-US" sz="3000" b="1" smtClean="0">
                <a:effectLst/>
              </a:rPr>
            </a:br>
            <a:r>
              <a:rPr lang="en-US" sz="3000" b="1" smtClean="0">
                <a:solidFill>
                  <a:srgbClr val="FF0000"/>
                </a:solidFill>
                <a:effectLst/>
              </a:rPr>
              <a:t>            </a:t>
            </a:r>
            <a:r>
              <a:rPr lang="en-US" sz="3000" b="1" i="1" smtClean="0">
                <a:solidFill>
                  <a:srgbClr val="FF0000"/>
                </a:solidFill>
                <a:effectLst/>
              </a:rPr>
              <a:t> </a:t>
            </a:r>
            <a:r>
              <a:rPr lang="en-US" sz="3000" b="1" smtClean="0">
                <a:solidFill>
                  <a:srgbClr val="FF0000"/>
                </a:solidFill>
                <a:effectLst/>
              </a:rPr>
              <a:t>         </a:t>
            </a:r>
            <a:r>
              <a:rPr lang="en-US" sz="3000" b="1" smtClean="0">
                <a:effectLst/>
              </a:rPr>
              <a:t/>
            </a:r>
            <a:br>
              <a:rPr lang="en-US" sz="3000" b="1" smtClean="0">
                <a:effectLst/>
              </a:rPr>
            </a:br>
            <a:r>
              <a:rPr lang="en-US" sz="3000" b="1" smtClean="0">
                <a:effectLst/>
              </a:rPr>
              <a:t>            </a:t>
            </a:r>
            <a:endParaRPr lang="en-US" sz="3000" b="1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Need for an </a:t>
            </a:r>
            <a:r>
              <a:rPr lang="en-US" i="1" dirty="0" smtClean="0"/>
              <a:t>n</a:t>
            </a:r>
            <a:r>
              <a:rPr lang="en-US" dirty="0" smtClean="0"/>
              <a:t>th-order extension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pic>
        <p:nvPicPr>
          <p:cNvPr id="8" name="Picture 2" descr=" 629762"/>
          <p:cNvPicPr>
            <a:picLocks noChangeAspect="1" noChangeArrowheads="1"/>
          </p:cNvPicPr>
          <p:nvPr/>
        </p:nvPicPr>
        <p:blipFill>
          <a:blip r:embed="rId5" cstate="print"/>
          <a:srcRect l="4830" r="9610"/>
          <a:stretch>
            <a:fillRect/>
          </a:stretch>
        </p:blipFill>
        <p:spPr bwMode="auto">
          <a:xfrm>
            <a:off x="6432016" y="2687576"/>
            <a:ext cx="192329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 6297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9544" y="4365104"/>
            <a:ext cx="2592288" cy="223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4" descr=" 5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7419" y="1531344"/>
            <a:ext cx="156705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1448304"/>
            <a:ext cx="3013462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 fontScale="77500" lnSpcReduction="20000"/>
          </a:bodyPr>
          <a:lstStyle/>
          <a:p>
            <a:r>
              <a:rPr lang="es-AR" sz="3000" dirty="0" smtClean="0">
                <a:effectLst/>
              </a:rPr>
              <a:t>“</a:t>
            </a:r>
            <a:r>
              <a:rPr lang="es-AR" sz="3000" dirty="0" err="1" smtClean="0">
                <a:effectLst/>
              </a:rPr>
              <a:t>Classical</a:t>
            </a:r>
            <a:r>
              <a:rPr lang="es-AR" sz="3000" dirty="0" smtClean="0">
                <a:effectLst/>
              </a:rPr>
              <a:t>”, “</a:t>
            </a:r>
            <a:r>
              <a:rPr lang="es-AR" sz="3000" dirty="0" err="1" smtClean="0">
                <a:effectLst/>
              </a:rPr>
              <a:t>First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order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Activity</a:t>
            </a:r>
            <a:r>
              <a:rPr lang="es-AR" sz="3000" dirty="0" smtClean="0">
                <a:effectLst/>
              </a:rPr>
              <a:t> </a:t>
            </a:r>
          </a:p>
          <a:p>
            <a:pPr lvl="1"/>
            <a:r>
              <a:rPr lang="en-US" sz="2600" dirty="0" smtClean="0"/>
              <a:t>Offers then a link between integration accuracy (Quantum size) and computational effort (# integration steps)</a:t>
            </a:r>
          </a:p>
          <a:p>
            <a:pPr lvl="0"/>
            <a:r>
              <a:rPr lang="es-AR" sz="3000" smtClean="0">
                <a:effectLst/>
                <a:latin typeface="Calibri"/>
              </a:rPr>
              <a:t>Nice features:</a:t>
            </a:r>
          </a:p>
          <a:p>
            <a:pPr lvl="1"/>
            <a:r>
              <a:rPr lang="es-AR" sz="2600" smtClean="0">
                <a:latin typeface="Calibri"/>
              </a:rPr>
              <a:t>Convenient and intuitive visual relation between the solution x(t) and its quantized version q(t)</a:t>
            </a:r>
          </a:p>
          <a:p>
            <a:pPr lvl="1"/>
            <a:r>
              <a:rPr lang="es-AR" sz="2600" smtClean="0">
                <a:latin typeface="Calibri"/>
              </a:rPr>
              <a:t>Can be easily expressed in terms of maxs and mins:</a:t>
            </a:r>
          </a:p>
          <a:p>
            <a:pPr lvl="0"/>
            <a:r>
              <a:rPr lang="en-US" sz="3000" smtClean="0">
                <a:effectLst/>
                <a:latin typeface="Calibri"/>
              </a:rPr>
              <a:t>Disadvantages:</a:t>
            </a:r>
          </a:p>
          <a:p>
            <a:pPr lvl="1"/>
            <a:r>
              <a:rPr lang="en-US" sz="2600" b="1" smtClean="0">
                <a:solidFill>
                  <a:srgbClr val="FF0000"/>
                </a:solidFill>
                <a:latin typeface="Calibri"/>
              </a:rPr>
              <a:t>It works </a:t>
            </a:r>
            <a:r>
              <a:rPr lang="en-US" sz="2600" b="1" u="sng" smtClean="0">
                <a:solidFill>
                  <a:srgbClr val="FF0000"/>
                </a:solidFill>
                <a:latin typeface="Calibri"/>
              </a:rPr>
              <a:t>only </a:t>
            </a:r>
            <a:r>
              <a:rPr lang="en-US" sz="2600" b="1" smtClean="0">
                <a:solidFill>
                  <a:srgbClr val="FF0000"/>
                </a:solidFill>
                <a:latin typeface="Calibri"/>
              </a:rPr>
              <a:t>for first order accurate methods.</a:t>
            </a:r>
          </a:p>
          <a:p>
            <a:pPr lvl="1"/>
            <a:r>
              <a:rPr lang="en-US" sz="2600" smtClean="0">
                <a:latin typeface="Calibri"/>
              </a:rPr>
              <a:t>Not valid for </a:t>
            </a:r>
            <a:r>
              <a:rPr lang="en-US" sz="2600" smtClean="0">
                <a:solidFill>
                  <a:srgbClr val="FF0000"/>
                </a:solidFill>
                <a:latin typeface="Calibri"/>
              </a:rPr>
              <a:t>higher order </a:t>
            </a:r>
            <a:r>
              <a:rPr lang="en-US" sz="2600" smtClean="0">
                <a:latin typeface="Calibri"/>
              </a:rPr>
              <a:t>accurate methods</a:t>
            </a:r>
          </a:p>
          <a:p>
            <a:pPr lvl="2"/>
            <a:r>
              <a:rPr lang="en-US" sz="2200" smtClean="0">
                <a:latin typeface="Calibri"/>
              </a:rPr>
              <a:t>Existing QSS methods: QSS 1 to 4, LIQSS 1 to 4, DQSS 1 to 3</a:t>
            </a:r>
          </a:p>
          <a:p>
            <a:pPr lvl="1"/>
            <a:r>
              <a:rPr lang="en-US" sz="2600" b="1" smtClean="0">
                <a:latin typeface="Calibri"/>
              </a:rPr>
              <a:t>Intuition: QSS1 vs. QSS2</a:t>
            </a:r>
          </a:p>
          <a:p>
            <a:pPr lvl="2"/>
            <a:r>
              <a:rPr lang="en-US" sz="2200" smtClean="0">
                <a:latin typeface="Calibri"/>
              </a:rPr>
              <a:t>For a given </a:t>
            </a:r>
            <a:r>
              <a:rPr lang="en-US" sz="2200" b="1" smtClean="0">
                <a:latin typeface="Calibri"/>
              </a:rPr>
              <a:t>∆Q</a:t>
            </a:r>
            <a:r>
              <a:rPr lang="en-US" sz="2200" smtClean="0">
                <a:latin typeface="Calibri"/>
              </a:rPr>
              <a:t>, </a:t>
            </a:r>
            <a:br>
              <a:rPr lang="en-US" sz="2200" smtClean="0">
                <a:latin typeface="Calibri"/>
              </a:rPr>
            </a:br>
            <a:r>
              <a:rPr lang="en-US" sz="2200" smtClean="0">
                <a:solidFill>
                  <a:srgbClr val="0000FF"/>
                </a:solidFill>
                <a:latin typeface="Calibri"/>
              </a:rPr>
              <a:t>1</a:t>
            </a:r>
            <a:r>
              <a:rPr lang="en-US" sz="2200" baseline="30000" smtClean="0">
                <a:solidFill>
                  <a:srgbClr val="0000FF"/>
                </a:solidFill>
                <a:latin typeface="Calibri"/>
              </a:rPr>
              <a:t>st</a:t>
            </a:r>
            <a:r>
              <a:rPr lang="en-US" sz="2200" smtClean="0">
                <a:solidFill>
                  <a:srgbClr val="0000FF"/>
                </a:solidFill>
                <a:latin typeface="Calibri"/>
              </a:rPr>
              <a:t>. Order Activity </a:t>
            </a:r>
            <a:r>
              <a:rPr lang="en-US" sz="2200" smtClean="0">
                <a:latin typeface="Calibri"/>
              </a:rPr>
              <a:t>is </a:t>
            </a:r>
            <a:r>
              <a:rPr lang="en-US" sz="2200" b="1" smtClean="0">
                <a:solidFill>
                  <a:srgbClr val="FF0000"/>
                </a:solidFill>
                <a:latin typeface="Calibri"/>
              </a:rPr>
              <a:t>the same</a:t>
            </a:r>
            <a:br>
              <a:rPr lang="en-US" sz="2200" b="1" smtClean="0">
                <a:solidFill>
                  <a:srgbClr val="FF0000"/>
                </a:solidFill>
                <a:latin typeface="Calibri"/>
              </a:rPr>
            </a:br>
            <a:r>
              <a:rPr lang="en-US" sz="2200" smtClean="0">
                <a:solidFill>
                  <a:srgbClr val="0000FF"/>
                </a:solidFill>
                <a:latin typeface="Calibri"/>
              </a:rPr>
              <a:t># of Steps </a:t>
            </a:r>
            <a:r>
              <a:rPr lang="en-US" sz="2200" smtClean="0">
                <a:latin typeface="Calibri"/>
              </a:rPr>
              <a:t>is </a:t>
            </a:r>
            <a:r>
              <a:rPr lang="en-US" sz="2200" b="1" smtClean="0">
                <a:solidFill>
                  <a:srgbClr val="FF0000"/>
                </a:solidFill>
                <a:latin typeface="Calibri"/>
              </a:rPr>
              <a:t>NOT the same</a:t>
            </a:r>
          </a:p>
          <a:p>
            <a:pPr>
              <a:buChar char=" "/>
            </a:pPr>
            <a:r>
              <a:rPr lang="en-US" sz="3100" b="1" smtClean="0">
                <a:effectLst/>
                <a:sym typeface="Mathematica1"/>
              </a:rPr>
              <a:t> </a:t>
            </a:r>
            <a:r>
              <a:rPr lang="en-US" sz="3000" b="1" smtClean="0">
                <a:effectLst/>
              </a:rPr>
              <a:t>                      </a:t>
            </a:r>
            <a:br>
              <a:rPr lang="en-US" sz="3000" b="1" smtClean="0">
                <a:effectLst/>
              </a:rPr>
            </a:br>
            <a:r>
              <a:rPr lang="en-US" sz="3000" b="1" smtClean="0">
                <a:solidFill>
                  <a:srgbClr val="FF0000"/>
                </a:solidFill>
                <a:effectLst/>
              </a:rPr>
              <a:t>            </a:t>
            </a:r>
            <a:r>
              <a:rPr lang="en-US" sz="3000" b="1" i="1" smtClean="0">
                <a:solidFill>
                  <a:srgbClr val="FF0000"/>
                </a:solidFill>
                <a:effectLst/>
              </a:rPr>
              <a:t> </a:t>
            </a:r>
            <a:r>
              <a:rPr lang="en-US" sz="3000" b="1" smtClean="0">
                <a:solidFill>
                  <a:srgbClr val="FF0000"/>
                </a:solidFill>
                <a:effectLst/>
              </a:rPr>
              <a:t>         </a:t>
            </a:r>
            <a:r>
              <a:rPr lang="en-US" sz="3000" b="1" smtClean="0">
                <a:effectLst/>
              </a:rPr>
              <a:t/>
            </a:r>
            <a:br>
              <a:rPr lang="en-US" sz="3000" b="1" smtClean="0">
                <a:effectLst/>
              </a:rPr>
            </a:br>
            <a:r>
              <a:rPr lang="en-US" sz="3000" b="1" smtClean="0">
                <a:effectLst/>
              </a:rPr>
              <a:t>            </a:t>
            </a:r>
            <a:endParaRPr lang="en-US" sz="3000" b="1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Need for an </a:t>
            </a:r>
            <a:r>
              <a:rPr lang="en-US" i="1" dirty="0" smtClean="0"/>
              <a:t>n</a:t>
            </a:r>
            <a:r>
              <a:rPr lang="en-US" dirty="0" smtClean="0"/>
              <a:t>th-order extension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pic>
        <p:nvPicPr>
          <p:cNvPr id="8" name="Picture 2" descr=" 629762"/>
          <p:cNvPicPr>
            <a:picLocks noChangeAspect="1" noChangeArrowheads="1"/>
          </p:cNvPicPr>
          <p:nvPr/>
        </p:nvPicPr>
        <p:blipFill>
          <a:blip r:embed="rId6" cstate="print"/>
          <a:srcRect l="4830" r="9610"/>
          <a:stretch>
            <a:fillRect/>
          </a:stretch>
        </p:blipFill>
        <p:spPr bwMode="auto">
          <a:xfrm>
            <a:off x="6432016" y="2687576"/>
            <a:ext cx="192329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 62976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43106" y="4388613"/>
            <a:ext cx="2565397" cy="221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 descr=" 13"/>
          <p:cNvSpPr/>
          <p:nvPr/>
        </p:nvSpPr>
        <p:spPr>
          <a:xfrm>
            <a:off x="3971553" y="4444360"/>
            <a:ext cx="7248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QSS1</a:t>
            </a:r>
            <a:endParaRPr lang="en-US" sz="1200" dirty="0"/>
          </a:p>
        </p:txBody>
      </p:sp>
      <p:sp>
        <p:nvSpPr>
          <p:cNvPr id="12" name="11 Rectángulo" descr=" 14"/>
          <p:cNvSpPr/>
          <p:nvPr/>
        </p:nvSpPr>
        <p:spPr>
          <a:xfrm>
            <a:off x="6564342" y="4444360"/>
            <a:ext cx="7248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QSS2</a:t>
            </a:r>
            <a:endParaRPr lang="en-US" sz="1200" dirty="0"/>
          </a:p>
        </p:txBody>
      </p:sp>
      <p:sp>
        <p:nvSpPr>
          <p:cNvPr id="13" name="12 Rectángulo" descr=" 15"/>
          <p:cNvSpPr/>
          <p:nvPr/>
        </p:nvSpPr>
        <p:spPr>
          <a:xfrm>
            <a:off x="3996657" y="4732392"/>
            <a:ext cx="2135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zero order </a:t>
            </a:r>
            <a:r>
              <a:rPr lang="en-US" sz="1600" dirty="0" smtClean="0">
                <a:solidFill>
                  <a:prstClr val="black"/>
                </a:solidFill>
              </a:rPr>
              <a:t>quantization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q(t) </a:t>
            </a:r>
            <a:r>
              <a:rPr lang="en-US" sz="1600" dirty="0" smtClean="0">
                <a:solidFill>
                  <a:prstClr val="black"/>
                </a:solidFill>
              </a:rPr>
              <a:t>piecewise </a:t>
            </a:r>
            <a:r>
              <a:rPr lang="en-US" sz="1600" dirty="0" smtClean="0">
                <a:solidFill>
                  <a:srgbClr val="FF0000"/>
                </a:solidFill>
              </a:rPr>
              <a:t>constant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4" name="13 Rectángulo" descr=" 16"/>
          <p:cNvSpPr/>
          <p:nvPr/>
        </p:nvSpPr>
        <p:spPr>
          <a:xfrm>
            <a:off x="6589446" y="4732392"/>
            <a:ext cx="2135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first order </a:t>
            </a:r>
            <a:r>
              <a:rPr lang="en-US" sz="1600" dirty="0" smtClean="0">
                <a:solidFill>
                  <a:prstClr val="black"/>
                </a:solidFill>
              </a:rPr>
              <a:t>quantization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q(t) </a:t>
            </a:r>
            <a:r>
              <a:rPr lang="en-US" sz="1600" dirty="0" smtClean="0">
                <a:solidFill>
                  <a:prstClr val="black"/>
                </a:solidFill>
              </a:rPr>
              <a:t>piecewise </a:t>
            </a:r>
            <a:r>
              <a:rPr lang="en-US" sz="1600" dirty="0" smtClean="0">
                <a:solidFill>
                  <a:srgbClr val="FF0000"/>
                </a:solidFill>
              </a:rPr>
              <a:t>linear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 6297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9544" y="4365104"/>
            <a:ext cx="2592288" cy="223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4" descr=" 5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7419" y="1531344"/>
            <a:ext cx="156705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1448304"/>
            <a:ext cx="3013462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 fontScale="77500" lnSpcReduction="20000"/>
          </a:bodyPr>
          <a:lstStyle/>
          <a:p>
            <a:r>
              <a:rPr lang="es-AR" sz="3000" dirty="0" smtClean="0">
                <a:effectLst/>
              </a:rPr>
              <a:t>“</a:t>
            </a:r>
            <a:r>
              <a:rPr lang="es-AR" sz="3000" dirty="0" err="1" smtClean="0">
                <a:effectLst/>
              </a:rPr>
              <a:t>Classical</a:t>
            </a:r>
            <a:r>
              <a:rPr lang="es-AR" sz="3000" dirty="0" smtClean="0">
                <a:effectLst/>
              </a:rPr>
              <a:t>”, “</a:t>
            </a:r>
            <a:r>
              <a:rPr lang="es-AR" sz="3000" dirty="0" err="1" smtClean="0">
                <a:effectLst/>
              </a:rPr>
              <a:t>First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order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Activity</a:t>
            </a:r>
            <a:r>
              <a:rPr lang="es-AR" sz="3000" dirty="0" smtClean="0">
                <a:effectLst/>
              </a:rPr>
              <a:t> </a:t>
            </a:r>
          </a:p>
          <a:p>
            <a:pPr lvl="1"/>
            <a:r>
              <a:rPr lang="en-US" sz="2600" dirty="0" smtClean="0"/>
              <a:t>Offers then a link between integration accuracy (Quantum size) and computational effort (# integration steps)</a:t>
            </a:r>
          </a:p>
          <a:p>
            <a:pPr lvl="0"/>
            <a:r>
              <a:rPr lang="es-AR" sz="3000" smtClean="0">
                <a:effectLst/>
                <a:latin typeface="Calibri"/>
              </a:rPr>
              <a:t>Nice features:</a:t>
            </a:r>
          </a:p>
          <a:p>
            <a:pPr lvl="1"/>
            <a:r>
              <a:rPr lang="es-AR" sz="2600" smtClean="0">
                <a:latin typeface="Calibri"/>
              </a:rPr>
              <a:t>Convenient and intuitive visual relation between the solution x(t) and its quantized version q(t)</a:t>
            </a:r>
          </a:p>
          <a:p>
            <a:pPr lvl="1"/>
            <a:r>
              <a:rPr lang="es-AR" sz="2600" smtClean="0">
                <a:latin typeface="Calibri"/>
              </a:rPr>
              <a:t>Can be easily expressed in terms of maxs and mins:</a:t>
            </a:r>
          </a:p>
          <a:p>
            <a:pPr lvl="0"/>
            <a:r>
              <a:rPr lang="en-US" sz="3000" smtClean="0">
                <a:effectLst/>
                <a:latin typeface="Calibri"/>
              </a:rPr>
              <a:t>Disadvantages:</a:t>
            </a:r>
          </a:p>
          <a:p>
            <a:pPr lvl="1"/>
            <a:r>
              <a:rPr lang="en-US" sz="2600" b="1" smtClean="0">
                <a:solidFill>
                  <a:srgbClr val="FF0000"/>
                </a:solidFill>
                <a:latin typeface="Calibri"/>
              </a:rPr>
              <a:t>It works </a:t>
            </a:r>
            <a:r>
              <a:rPr lang="en-US" sz="2600" b="1" u="sng" smtClean="0">
                <a:solidFill>
                  <a:srgbClr val="FF0000"/>
                </a:solidFill>
                <a:latin typeface="Calibri"/>
              </a:rPr>
              <a:t>only </a:t>
            </a:r>
            <a:r>
              <a:rPr lang="en-US" sz="2600" b="1" smtClean="0">
                <a:solidFill>
                  <a:srgbClr val="FF0000"/>
                </a:solidFill>
                <a:latin typeface="Calibri"/>
              </a:rPr>
              <a:t>for first order accurate methods.</a:t>
            </a:r>
          </a:p>
          <a:p>
            <a:pPr lvl="1"/>
            <a:r>
              <a:rPr lang="en-US" sz="2600" smtClean="0">
                <a:latin typeface="Calibri"/>
              </a:rPr>
              <a:t>Not valid for </a:t>
            </a:r>
            <a:r>
              <a:rPr lang="en-US" sz="2600" smtClean="0">
                <a:solidFill>
                  <a:srgbClr val="FF0000"/>
                </a:solidFill>
                <a:latin typeface="Calibri"/>
              </a:rPr>
              <a:t>higher order </a:t>
            </a:r>
            <a:r>
              <a:rPr lang="en-US" sz="2600" smtClean="0">
                <a:latin typeface="Calibri"/>
              </a:rPr>
              <a:t>accurate methods</a:t>
            </a:r>
          </a:p>
          <a:p>
            <a:pPr lvl="2"/>
            <a:r>
              <a:rPr lang="en-US" sz="2200" smtClean="0">
                <a:latin typeface="Calibri"/>
              </a:rPr>
              <a:t>Existing QSS methods: QSS 1 to 4, LIQSS 1 to 4, DQSS 1 to 3</a:t>
            </a:r>
          </a:p>
          <a:p>
            <a:pPr lvl="1"/>
            <a:r>
              <a:rPr lang="en-US" sz="2600" b="1" smtClean="0">
                <a:latin typeface="Calibri"/>
              </a:rPr>
              <a:t>Intuition: QSS1 vs. QSS2</a:t>
            </a:r>
          </a:p>
          <a:p>
            <a:pPr lvl="2"/>
            <a:r>
              <a:rPr lang="en-US" sz="2200" smtClean="0">
                <a:latin typeface="Calibri"/>
              </a:rPr>
              <a:t>For a given </a:t>
            </a:r>
            <a:r>
              <a:rPr lang="en-US" sz="2200" b="1" smtClean="0">
                <a:latin typeface="Calibri"/>
              </a:rPr>
              <a:t>∆Q</a:t>
            </a:r>
            <a:r>
              <a:rPr lang="en-US" sz="2200" smtClean="0">
                <a:latin typeface="Calibri"/>
              </a:rPr>
              <a:t>, </a:t>
            </a:r>
            <a:br>
              <a:rPr lang="en-US" sz="2200" smtClean="0">
                <a:latin typeface="Calibri"/>
              </a:rPr>
            </a:br>
            <a:r>
              <a:rPr lang="en-US" sz="2200" smtClean="0">
                <a:solidFill>
                  <a:srgbClr val="0000FF"/>
                </a:solidFill>
                <a:latin typeface="Calibri"/>
              </a:rPr>
              <a:t>1</a:t>
            </a:r>
            <a:r>
              <a:rPr lang="en-US" sz="2200" baseline="30000" smtClean="0">
                <a:solidFill>
                  <a:srgbClr val="0000FF"/>
                </a:solidFill>
                <a:latin typeface="Calibri"/>
              </a:rPr>
              <a:t>st</a:t>
            </a:r>
            <a:r>
              <a:rPr lang="en-US" sz="2200" smtClean="0">
                <a:solidFill>
                  <a:srgbClr val="0000FF"/>
                </a:solidFill>
                <a:latin typeface="Calibri"/>
              </a:rPr>
              <a:t>. Order Activity </a:t>
            </a:r>
            <a:r>
              <a:rPr lang="en-US" sz="2200" smtClean="0">
                <a:latin typeface="Calibri"/>
              </a:rPr>
              <a:t>is </a:t>
            </a:r>
            <a:r>
              <a:rPr lang="en-US" sz="2200" b="1" smtClean="0">
                <a:solidFill>
                  <a:srgbClr val="FF0000"/>
                </a:solidFill>
                <a:latin typeface="Calibri"/>
              </a:rPr>
              <a:t>the same</a:t>
            </a:r>
            <a:br>
              <a:rPr lang="en-US" sz="2200" b="1" smtClean="0">
                <a:solidFill>
                  <a:srgbClr val="FF0000"/>
                </a:solidFill>
                <a:latin typeface="Calibri"/>
              </a:rPr>
            </a:br>
            <a:r>
              <a:rPr lang="en-US" sz="2200" smtClean="0">
                <a:solidFill>
                  <a:srgbClr val="0000FF"/>
                </a:solidFill>
                <a:latin typeface="Calibri"/>
              </a:rPr>
              <a:t># of Steps </a:t>
            </a:r>
            <a:r>
              <a:rPr lang="en-US" sz="2200" smtClean="0">
                <a:latin typeface="Calibri"/>
              </a:rPr>
              <a:t>is </a:t>
            </a:r>
            <a:r>
              <a:rPr lang="en-US" sz="2200" b="1" smtClean="0">
                <a:solidFill>
                  <a:srgbClr val="FF0000"/>
                </a:solidFill>
                <a:latin typeface="Calibri"/>
              </a:rPr>
              <a:t>NOT the same</a:t>
            </a:r>
          </a:p>
          <a:p>
            <a:pPr lvl="0"/>
            <a:r>
              <a:rPr lang="en-US" sz="3100" b="1" smtClean="0">
                <a:effectLst/>
                <a:latin typeface="Calibri"/>
                <a:sym typeface="Mathematica1"/>
              </a:rPr>
              <a:t></a:t>
            </a:r>
            <a:r>
              <a:rPr lang="en-US" sz="3000" b="1" smtClean="0">
                <a:effectLst/>
                <a:latin typeface="Calibri"/>
              </a:rPr>
              <a:t>A formal extension for</a:t>
            </a:r>
            <a:br>
              <a:rPr lang="en-US" sz="3000" b="1" smtClean="0">
                <a:effectLst/>
                <a:latin typeface="Calibri"/>
              </a:rPr>
            </a:br>
            <a:r>
              <a:rPr lang="en-US" sz="3000" b="1" smtClean="0">
                <a:solidFill>
                  <a:srgbClr val="FF0000"/>
                </a:solidFill>
                <a:effectLst/>
                <a:latin typeface="Calibri"/>
              </a:rPr>
              <a:t>Activity of </a:t>
            </a:r>
            <a:r>
              <a:rPr lang="en-US" sz="3000" b="1" i="1" smtClean="0">
                <a:solidFill>
                  <a:srgbClr val="FF0000"/>
                </a:solidFill>
                <a:effectLst/>
                <a:latin typeface="Calibri"/>
              </a:rPr>
              <a:t>n</a:t>
            </a:r>
            <a:r>
              <a:rPr lang="en-US" sz="3000" b="1" smtClean="0">
                <a:solidFill>
                  <a:srgbClr val="FF0000"/>
                </a:solidFill>
                <a:effectLst/>
                <a:latin typeface="Calibri"/>
              </a:rPr>
              <a:t>th-order </a:t>
            </a:r>
            <a:r>
              <a:rPr lang="en-US" sz="3000" b="1" smtClean="0">
                <a:effectLst/>
                <a:latin typeface="Calibri"/>
              </a:rPr>
              <a:t/>
            </a:r>
            <a:br>
              <a:rPr lang="en-US" sz="3000" b="1" smtClean="0">
                <a:effectLst/>
                <a:latin typeface="Calibri"/>
              </a:rPr>
            </a:br>
            <a:r>
              <a:rPr lang="en-US" sz="3000" b="1" smtClean="0">
                <a:effectLst/>
                <a:latin typeface="Calibri"/>
              </a:rPr>
              <a:t>is required.</a:t>
            </a:r>
          </a:p>
          <a:p>
            <a:pPr>
              <a:buChar char=" "/>
            </a:pPr>
            <a:endParaRPr lang="en-US" sz="3000" b="1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Need for an </a:t>
            </a:r>
            <a:r>
              <a:rPr lang="en-US" i="1" dirty="0" smtClean="0"/>
              <a:t>n</a:t>
            </a:r>
            <a:r>
              <a:rPr lang="en-US" dirty="0" smtClean="0"/>
              <a:t>th-order extension</a:t>
            </a:r>
          </a:p>
        </p:txBody>
      </p:sp>
      <p:sp>
        <p:nvSpPr>
          <p:cNvPr id="54" name="53 Marcador de texto" descr=" 5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pic>
        <p:nvPicPr>
          <p:cNvPr id="8" name="Picture 2" descr=" 629762"/>
          <p:cNvPicPr>
            <a:picLocks noChangeAspect="1" noChangeArrowheads="1"/>
          </p:cNvPicPr>
          <p:nvPr/>
        </p:nvPicPr>
        <p:blipFill>
          <a:blip r:embed="rId6" cstate="print"/>
          <a:srcRect l="4830" r="9610"/>
          <a:stretch>
            <a:fillRect/>
          </a:stretch>
        </p:blipFill>
        <p:spPr bwMode="auto">
          <a:xfrm>
            <a:off x="6432016" y="2687576"/>
            <a:ext cx="192329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 62976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43106" y="4388613"/>
            <a:ext cx="2565397" cy="221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 descr=" 13"/>
          <p:cNvSpPr/>
          <p:nvPr/>
        </p:nvSpPr>
        <p:spPr>
          <a:xfrm>
            <a:off x="3971553" y="4444360"/>
            <a:ext cx="7248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QSS1</a:t>
            </a:r>
            <a:endParaRPr lang="en-US" sz="1200" dirty="0"/>
          </a:p>
        </p:txBody>
      </p:sp>
      <p:sp>
        <p:nvSpPr>
          <p:cNvPr id="12" name="11 Rectángulo" descr=" 14"/>
          <p:cNvSpPr/>
          <p:nvPr/>
        </p:nvSpPr>
        <p:spPr>
          <a:xfrm>
            <a:off x="6564342" y="4444360"/>
            <a:ext cx="7248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QSS2</a:t>
            </a:r>
            <a:endParaRPr lang="en-US" sz="1200" dirty="0"/>
          </a:p>
        </p:txBody>
      </p:sp>
      <p:sp>
        <p:nvSpPr>
          <p:cNvPr id="13" name="12 Rectángulo" descr=" 15"/>
          <p:cNvSpPr/>
          <p:nvPr/>
        </p:nvSpPr>
        <p:spPr>
          <a:xfrm>
            <a:off x="3996657" y="4732392"/>
            <a:ext cx="2135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zero order </a:t>
            </a:r>
            <a:r>
              <a:rPr lang="en-US" sz="1600" dirty="0" smtClean="0">
                <a:solidFill>
                  <a:prstClr val="black"/>
                </a:solidFill>
              </a:rPr>
              <a:t>quantization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q(t) </a:t>
            </a:r>
            <a:r>
              <a:rPr lang="en-US" sz="1600" dirty="0" smtClean="0">
                <a:solidFill>
                  <a:prstClr val="black"/>
                </a:solidFill>
              </a:rPr>
              <a:t>piecewise </a:t>
            </a:r>
            <a:r>
              <a:rPr lang="en-US" sz="1600" dirty="0" smtClean="0">
                <a:solidFill>
                  <a:srgbClr val="FF0000"/>
                </a:solidFill>
              </a:rPr>
              <a:t>constant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4" name="13 Rectángulo" descr=" 16"/>
          <p:cNvSpPr/>
          <p:nvPr/>
        </p:nvSpPr>
        <p:spPr>
          <a:xfrm>
            <a:off x="6589446" y="4732392"/>
            <a:ext cx="2135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first order </a:t>
            </a:r>
            <a:r>
              <a:rPr lang="en-US" sz="1600" dirty="0" smtClean="0">
                <a:solidFill>
                  <a:prstClr val="black"/>
                </a:solidFill>
              </a:rPr>
              <a:t>quantization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q(t) </a:t>
            </a:r>
            <a:r>
              <a:rPr lang="en-US" sz="1600" dirty="0" smtClean="0">
                <a:solidFill>
                  <a:prstClr val="black"/>
                </a:solidFill>
              </a:rPr>
              <a:t>piecewise </a:t>
            </a:r>
            <a:r>
              <a:rPr lang="en-US" sz="1600" dirty="0" smtClean="0">
                <a:solidFill>
                  <a:srgbClr val="FF0000"/>
                </a:solidFill>
              </a:rPr>
              <a:t>linear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068" name="Picture 4" descr=" 856068"/>
          <p:cNvPicPr>
            <a:picLocks noChangeAspect="1" noChangeArrowheads="1"/>
          </p:cNvPicPr>
          <p:nvPr/>
        </p:nvPicPr>
        <p:blipFill>
          <a:blip r:embed="rId3" cstate="print"/>
          <a:srcRect l="2384"/>
          <a:stretch>
            <a:fillRect/>
          </a:stretch>
        </p:blipFill>
        <p:spPr bwMode="auto">
          <a:xfrm>
            <a:off x="0" y="1844824"/>
            <a:ext cx="444443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9" name="Picture 5" descr=" 8560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624" y="2664195"/>
            <a:ext cx="5520070" cy="72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9764" name="Picture 4" descr=" 629764"/>
          <p:cNvPicPr>
            <a:picLocks noChangeAspect="1" noChangeArrowheads="1"/>
          </p:cNvPicPr>
          <p:nvPr/>
        </p:nvPicPr>
        <p:blipFill>
          <a:blip r:embed="rId5" cstate="print"/>
          <a:srcRect l="3175" t="5562" r="3443" b="6754"/>
          <a:stretch>
            <a:fillRect/>
          </a:stretch>
        </p:blipFill>
        <p:spPr bwMode="auto">
          <a:xfrm>
            <a:off x="6400800" y="1609344"/>
            <a:ext cx="2645664" cy="196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Zero-order</a:t>
            </a:r>
            <a:r>
              <a:rPr lang="es-AR" sz="2600" b="1" dirty="0" smtClean="0"/>
              <a:t> </a:t>
            </a:r>
            <a:r>
              <a:rPr lang="es-AR" sz="2600" b="1" dirty="0" smtClean="0">
                <a:solidFill>
                  <a:srgbClr val="FF0000"/>
                </a:solidFill>
              </a:rPr>
              <a:t>(</a:t>
            </a:r>
            <a:r>
              <a:rPr lang="es-AR" sz="2600" b="1" dirty="0" err="1" smtClean="0">
                <a:solidFill>
                  <a:srgbClr val="FF0000"/>
                </a:solidFill>
              </a:rPr>
              <a:t>static</a:t>
            </a:r>
            <a:r>
              <a:rPr lang="es-AR" sz="26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pPr lvl="1">
              <a:buChar char=" "/>
            </a:pPr>
            <a:r>
              <a:rPr lang="es-AR" sz="2600" b="1" smtClean="0"/>
              <a:t>           </a:t>
            </a:r>
            <a:endParaRPr lang="es-AR" sz="2600" b="1" dirty="0" smtClean="0"/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(static) and First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  <a:endParaRPr lang="en-US" dirty="0"/>
          </a:p>
        </p:txBody>
      </p:sp>
      <p:sp>
        <p:nvSpPr>
          <p:cNvPr id="34" name="33 CuadroTexto" descr=" 34"/>
          <p:cNvSpPr txBox="1"/>
          <p:nvPr/>
        </p:nvSpPr>
        <p:spPr>
          <a:xfrm>
            <a:off x="6353688" y="3356992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=A1/∆Q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068" name="Picture 4" descr=" 856068"/>
          <p:cNvPicPr>
            <a:picLocks noChangeAspect="1" noChangeArrowheads="1"/>
          </p:cNvPicPr>
          <p:nvPr/>
        </p:nvPicPr>
        <p:blipFill>
          <a:blip r:embed="rId3" cstate="print"/>
          <a:srcRect l="2384"/>
          <a:stretch>
            <a:fillRect/>
          </a:stretch>
        </p:blipFill>
        <p:spPr bwMode="auto">
          <a:xfrm>
            <a:off x="0" y="1844824"/>
            <a:ext cx="444443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9" name="Picture 5" descr=" 8560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624" y="2664195"/>
            <a:ext cx="5520070" cy="72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9764" name="Picture 4" descr=" 629764"/>
          <p:cNvPicPr>
            <a:picLocks noChangeAspect="1" noChangeArrowheads="1"/>
          </p:cNvPicPr>
          <p:nvPr/>
        </p:nvPicPr>
        <p:blipFill>
          <a:blip r:embed="rId5" cstate="print"/>
          <a:srcRect l="3175" t="5562" r="3443" b="6754"/>
          <a:stretch>
            <a:fillRect/>
          </a:stretch>
        </p:blipFill>
        <p:spPr bwMode="auto">
          <a:xfrm>
            <a:off x="6400800" y="1609344"/>
            <a:ext cx="2645664" cy="196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Zero-order</a:t>
            </a:r>
            <a:r>
              <a:rPr lang="es-AR" sz="2600" b="1" dirty="0" smtClean="0"/>
              <a:t> </a:t>
            </a:r>
            <a:r>
              <a:rPr lang="es-AR" sz="2600" b="1" dirty="0" smtClean="0">
                <a:solidFill>
                  <a:srgbClr val="FF0000"/>
                </a:solidFill>
              </a:rPr>
              <a:t>(</a:t>
            </a:r>
            <a:r>
              <a:rPr lang="es-AR" sz="2600" b="1" dirty="0" err="1" smtClean="0">
                <a:solidFill>
                  <a:srgbClr val="FF0000"/>
                </a:solidFill>
              </a:rPr>
              <a:t>static</a:t>
            </a:r>
            <a:r>
              <a:rPr lang="es-AR" sz="26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pPr lvl="1">
              <a:buChar char=" "/>
            </a:pPr>
            <a:r>
              <a:rPr lang="es-AR" sz="2600" b="1" smtClean="0"/>
              <a:t>           </a:t>
            </a:r>
            <a:endParaRPr lang="es-AR" sz="2600" b="1" dirty="0" smtClean="0"/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(static) and First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  <a:endParaRPr lang="en-US" dirty="0"/>
          </a:p>
        </p:txBody>
      </p:sp>
      <p:sp>
        <p:nvSpPr>
          <p:cNvPr id="34" name="33 CuadroTexto" descr=" 34"/>
          <p:cNvSpPr txBox="1"/>
          <p:nvPr/>
        </p:nvSpPr>
        <p:spPr>
          <a:xfrm>
            <a:off x="6353688" y="3356992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=A1/∆Q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9" name="30 Grupo" descr=" 31"/>
          <p:cNvGrpSpPr/>
          <p:nvPr/>
        </p:nvGrpSpPr>
        <p:grpSpPr>
          <a:xfrm>
            <a:off x="2483767" y="1556792"/>
            <a:ext cx="4396237" cy="792087"/>
            <a:chOff x="2483768" y="1556792"/>
            <a:chExt cx="4396237" cy="792088"/>
          </a:xfrm>
        </p:grpSpPr>
        <p:sp>
          <p:nvSpPr>
            <p:cNvPr id="10" name="9 Rectángulo"/>
            <p:cNvSpPr/>
            <p:nvPr/>
          </p:nvSpPr>
          <p:spPr>
            <a:xfrm>
              <a:off x="2483768" y="2024880"/>
              <a:ext cx="1656184" cy="32400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4644008" y="1556792"/>
              <a:ext cx="2235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polynomial segments </a:t>
              </a:r>
              <a:br>
                <a:rPr lang="en-US" dirty="0" smtClean="0"/>
              </a:br>
              <a:r>
                <a:rPr lang="en-US" dirty="0" smtClean="0"/>
                <a:t>j=0,1,2,…</a:t>
              </a:r>
              <a:endParaRPr lang="en-US" dirty="0"/>
            </a:p>
          </p:txBody>
        </p:sp>
        <p:cxnSp>
          <p:nvCxnSpPr>
            <p:cNvPr id="12" name="11 Conector recto de flecha"/>
            <p:cNvCxnSpPr/>
            <p:nvPr/>
          </p:nvCxnSpPr>
          <p:spPr>
            <a:xfrm flipH="1">
              <a:off x="4188720" y="1855574"/>
              <a:ext cx="504056" cy="1808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068" name="Picture 4" descr=" 856068"/>
          <p:cNvPicPr>
            <a:picLocks noChangeAspect="1" noChangeArrowheads="1"/>
          </p:cNvPicPr>
          <p:nvPr/>
        </p:nvPicPr>
        <p:blipFill>
          <a:blip r:embed="rId3" cstate="print"/>
          <a:srcRect l="2384"/>
          <a:stretch>
            <a:fillRect/>
          </a:stretch>
        </p:blipFill>
        <p:spPr bwMode="auto">
          <a:xfrm>
            <a:off x="0" y="1844824"/>
            <a:ext cx="444443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9" name="Picture 5" descr=" 8560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624" y="2664195"/>
            <a:ext cx="5520070" cy="72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9764" name="Picture 4" descr=" 629764"/>
          <p:cNvPicPr>
            <a:picLocks noChangeAspect="1" noChangeArrowheads="1"/>
          </p:cNvPicPr>
          <p:nvPr/>
        </p:nvPicPr>
        <p:blipFill>
          <a:blip r:embed="rId5" cstate="print"/>
          <a:srcRect l="3175" t="5562" r="3443" b="6754"/>
          <a:stretch>
            <a:fillRect/>
          </a:stretch>
        </p:blipFill>
        <p:spPr bwMode="auto">
          <a:xfrm>
            <a:off x="6400800" y="1609344"/>
            <a:ext cx="2645664" cy="196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Zero-order</a:t>
            </a:r>
            <a:r>
              <a:rPr lang="es-AR" sz="2600" b="1" dirty="0" smtClean="0"/>
              <a:t> </a:t>
            </a:r>
            <a:r>
              <a:rPr lang="es-AR" sz="2600" b="1" dirty="0" smtClean="0">
                <a:solidFill>
                  <a:srgbClr val="FF0000"/>
                </a:solidFill>
              </a:rPr>
              <a:t>(</a:t>
            </a:r>
            <a:r>
              <a:rPr lang="es-AR" sz="2600" b="1" dirty="0" err="1" smtClean="0">
                <a:solidFill>
                  <a:srgbClr val="FF0000"/>
                </a:solidFill>
              </a:rPr>
              <a:t>static</a:t>
            </a:r>
            <a:r>
              <a:rPr lang="es-AR" sz="26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pPr lvl="1">
              <a:buChar char=" "/>
            </a:pPr>
            <a:r>
              <a:rPr lang="es-AR" sz="2600" b="1" smtClean="0"/>
              <a:t>           </a:t>
            </a:r>
            <a:endParaRPr lang="es-AR" sz="2600" b="1" dirty="0" smtClean="0"/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(static) and First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  <a:endParaRPr lang="en-US" dirty="0"/>
          </a:p>
        </p:txBody>
      </p:sp>
      <p:grpSp>
        <p:nvGrpSpPr>
          <p:cNvPr id="13" name="32 Grupo" descr=" 33"/>
          <p:cNvGrpSpPr/>
          <p:nvPr/>
        </p:nvGrpSpPr>
        <p:grpSpPr>
          <a:xfrm>
            <a:off x="3009821" y="3081153"/>
            <a:ext cx="1692760" cy="573162"/>
            <a:chOff x="3009822" y="3081153"/>
            <a:chExt cx="1692760" cy="573163"/>
          </a:xfrm>
        </p:grpSpPr>
        <p:sp>
          <p:nvSpPr>
            <p:cNvPr id="14" name="13 Abrir llave"/>
            <p:cNvSpPr/>
            <p:nvPr/>
          </p:nvSpPr>
          <p:spPr>
            <a:xfrm rot="16200000">
              <a:off x="3676182" y="2414793"/>
              <a:ext cx="360040" cy="1692760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3358814" y="3284984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34" name="33 CuadroTexto" descr=" 34"/>
          <p:cNvSpPr txBox="1"/>
          <p:nvPr/>
        </p:nvSpPr>
        <p:spPr>
          <a:xfrm>
            <a:off x="6353688" y="3356992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=A1/∆Q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2" name="30 Grupo" descr=" 31"/>
          <p:cNvGrpSpPr/>
          <p:nvPr/>
        </p:nvGrpSpPr>
        <p:grpSpPr>
          <a:xfrm>
            <a:off x="2483767" y="1556792"/>
            <a:ext cx="4396237" cy="792087"/>
            <a:chOff x="2483768" y="1556792"/>
            <a:chExt cx="4396237" cy="792088"/>
          </a:xfrm>
        </p:grpSpPr>
        <p:sp>
          <p:nvSpPr>
            <p:cNvPr id="10" name="9 Rectángulo"/>
            <p:cNvSpPr/>
            <p:nvPr/>
          </p:nvSpPr>
          <p:spPr>
            <a:xfrm>
              <a:off x="2483768" y="2024880"/>
              <a:ext cx="1656184" cy="32400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4644008" y="1556792"/>
              <a:ext cx="2235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polynomial segments </a:t>
              </a:r>
              <a:br>
                <a:rPr lang="en-US" dirty="0" smtClean="0"/>
              </a:br>
              <a:r>
                <a:rPr lang="en-US" dirty="0" smtClean="0"/>
                <a:t>j=0,1,2,…</a:t>
              </a:r>
              <a:endParaRPr lang="en-US" dirty="0"/>
            </a:p>
          </p:txBody>
        </p:sp>
        <p:cxnSp>
          <p:nvCxnSpPr>
            <p:cNvPr id="12" name="11 Conector recto de flecha"/>
            <p:cNvCxnSpPr/>
            <p:nvPr/>
          </p:nvCxnSpPr>
          <p:spPr>
            <a:xfrm flipH="1">
              <a:off x="4188720" y="1855574"/>
              <a:ext cx="504056" cy="1808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068" name="Picture 4" descr=" 856068"/>
          <p:cNvPicPr>
            <a:picLocks noChangeAspect="1" noChangeArrowheads="1"/>
          </p:cNvPicPr>
          <p:nvPr/>
        </p:nvPicPr>
        <p:blipFill>
          <a:blip r:embed="rId3" cstate="print"/>
          <a:srcRect l="2384"/>
          <a:stretch>
            <a:fillRect/>
          </a:stretch>
        </p:blipFill>
        <p:spPr bwMode="auto">
          <a:xfrm>
            <a:off x="0" y="1844824"/>
            <a:ext cx="444443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9" name="Picture 5" descr=" 8560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624" y="2664195"/>
            <a:ext cx="5520070" cy="72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9764" name="Picture 4" descr=" 629764"/>
          <p:cNvPicPr>
            <a:picLocks noChangeAspect="1" noChangeArrowheads="1"/>
          </p:cNvPicPr>
          <p:nvPr/>
        </p:nvPicPr>
        <p:blipFill>
          <a:blip r:embed="rId5" cstate="print"/>
          <a:srcRect l="3175" t="5562" r="3443" b="6754"/>
          <a:stretch>
            <a:fillRect/>
          </a:stretch>
        </p:blipFill>
        <p:spPr bwMode="auto">
          <a:xfrm>
            <a:off x="6400800" y="1609344"/>
            <a:ext cx="2645664" cy="196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Zero-order</a:t>
            </a:r>
            <a:r>
              <a:rPr lang="es-AR" sz="2600" b="1" dirty="0" smtClean="0"/>
              <a:t> </a:t>
            </a:r>
            <a:r>
              <a:rPr lang="es-AR" sz="2600" b="1" dirty="0" smtClean="0">
                <a:solidFill>
                  <a:srgbClr val="FF0000"/>
                </a:solidFill>
              </a:rPr>
              <a:t>(</a:t>
            </a:r>
            <a:r>
              <a:rPr lang="es-AR" sz="2600" b="1" dirty="0" err="1" smtClean="0">
                <a:solidFill>
                  <a:srgbClr val="FF0000"/>
                </a:solidFill>
              </a:rPr>
              <a:t>static</a:t>
            </a:r>
            <a:r>
              <a:rPr lang="es-AR" sz="26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pPr lvl="1">
              <a:buChar char=" "/>
            </a:pPr>
            <a:r>
              <a:rPr lang="es-AR" sz="2600" b="1" smtClean="0"/>
              <a:t>           </a:t>
            </a:r>
            <a:endParaRPr lang="es-AR" sz="2600" b="1" dirty="0" smtClean="0"/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(static) and First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  <a:endParaRPr lang="en-US" dirty="0"/>
          </a:p>
        </p:txBody>
      </p:sp>
      <p:grpSp>
        <p:nvGrpSpPr>
          <p:cNvPr id="2" name="32 Grupo" descr=" 33"/>
          <p:cNvGrpSpPr/>
          <p:nvPr/>
        </p:nvGrpSpPr>
        <p:grpSpPr>
          <a:xfrm>
            <a:off x="3009821" y="3081153"/>
            <a:ext cx="1692760" cy="573162"/>
            <a:chOff x="3009822" y="3081153"/>
            <a:chExt cx="1692760" cy="573163"/>
          </a:xfrm>
        </p:grpSpPr>
        <p:sp>
          <p:nvSpPr>
            <p:cNvPr id="14" name="13 Abrir llave"/>
            <p:cNvSpPr/>
            <p:nvPr/>
          </p:nvSpPr>
          <p:spPr>
            <a:xfrm rot="16200000">
              <a:off x="3676182" y="2414793"/>
              <a:ext cx="360040" cy="1692760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3358814" y="3284984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6" name="38 Grupo" descr=" 39"/>
          <p:cNvGrpSpPr/>
          <p:nvPr/>
        </p:nvGrpSpPr>
        <p:grpSpPr>
          <a:xfrm>
            <a:off x="3022013" y="2370365"/>
            <a:ext cx="2312657" cy="565627"/>
            <a:chOff x="3022014" y="2370366"/>
            <a:chExt cx="2312657" cy="565627"/>
          </a:xfrm>
        </p:grpSpPr>
        <p:sp>
          <p:nvSpPr>
            <p:cNvPr id="19" name="18 Rectángulo"/>
            <p:cNvSpPr/>
            <p:nvPr/>
          </p:nvSpPr>
          <p:spPr>
            <a:xfrm>
              <a:off x="3070782" y="2370366"/>
              <a:ext cx="22638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constant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0" name="19 Abrir llave"/>
            <p:cNvSpPr/>
            <p:nvPr/>
          </p:nvSpPr>
          <p:spPr>
            <a:xfrm rot="16200000" flipH="1">
              <a:off x="3214799" y="2431937"/>
              <a:ext cx="311271" cy="696842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sp>
        <p:nvSpPr>
          <p:cNvPr id="34" name="33 CuadroTexto" descr=" 34"/>
          <p:cNvSpPr txBox="1"/>
          <p:nvPr/>
        </p:nvSpPr>
        <p:spPr>
          <a:xfrm>
            <a:off x="6353688" y="3356992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=A1/∆Q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3" name="30 Grupo" descr=" 31"/>
          <p:cNvGrpSpPr/>
          <p:nvPr/>
        </p:nvGrpSpPr>
        <p:grpSpPr>
          <a:xfrm>
            <a:off x="2483767" y="1556792"/>
            <a:ext cx="4396237" cy="792087"/>
            <a:chOff x="2483768" y="1556792"/>
            <a:chExt cx="4396237" cy="792088"/>
          </a:xfrm>
        </p:grpSpPr>
        <p:sp>
          <p:nvSpPr>
            <p:cNvPr id="10" name="9 Rectángulo"/>
            <p:cNvSpPr/>
            <p:nvPr/>
          </p:nvSpPr>
          <p:spPr>
            <a:xfrm>
              <a:off x="2483768" y="2024880"/>
              <a:ext cx="1656184" cy="32400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4644008" y="1556792"/>
              <a:ext cx="2235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polynomial segments </a:t>
              </a:r>
              <a:br>
                <a:rPr lang="en-US" dirty="0" smtClean="0"/>
              </a:br>
              <a:r>
                <a:rPr lang="en-US" dirty="0" smtClean="0"/>
                <a:t>j=0,1,2,…</a:t>
              </a:r>
              <a:endParaRPr lang="en-US" dirty="0"/>
            </a:p>
          </p:txBody>
        </p:sp>
        <p:cxnSp>
          <p:nvCxnSpPr>
            <p:cNvPr id="12" name="11 Conector recto de flecha"/>
            <p:cNvCxnSpPr/>
            <p:nvPr/>
          </p:nvCxnSpPr>
          <p:spPr>
            <a:xfrm flipH="1">
              <a:off x="4188720" y="1855574"/>
              <a:ext cx="504056" cy="1808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068" name="Picture 4" descr=" 856068"/>
          <p:cNvPicPr>
            <a:picLocks noChangeAspect="1" noChangeArrowheads="1"/>
          </p:cNvPicPr>
          <p:nvPr/>
        </p:nvPicPr>
        <p:blipFill>
          <a:blip r:embed="rId3" cstate="print"/>
          <a:srcRect l="2384"/>
          <a:stretch>
            <a:fillRect/>
          </a:stretch>
        </p:blipFill>
        <p:spPr bwMode="auto">
          <a:xfrm>
            <a:off x="0" y="1844824"/>
            <a:ext cx="444443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9" name="Picture 5" descr=" 8560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624" y="2664195"/>
            <a:ext cx="5520070" cy="72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9764" name="Picture 4" descr=" 629764"/>
          <p:cNvPicPr>
            <a:picLocks noChangeAspect="1" noChangeArrowheads="1"/>
          </p:cNvPicPr>
          <p:nvPr/>
        </p:nvPicPr>
        <p:blipFill>
          <a:blip r:embed="rId5" cstate="print"/>
          <a:srcRect l="3175" t="5562" r="3443" b="6754"/>
          <a:stretch>
            <a:fillRect/>
          </a:stretch>
        </p:blipFill>
        <p:spPr bwMode="auto">
          <a:xfrm>
            <a:off x="6400800" y="1609344"/>
            <a:ext cx="2645664" cy="196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Zero-order</a:t>
            </a:r>
            <a:r>
              <a:rPr lang="es-AR" sz="2600" b="1" dirty="0" smtClean="0"/>
              <a:t> </a:t>
            </a:r>
            <a:r>
              <a:rPr lang="es-AR" sz="2600" b="1" dirty="0" smtClean="0">
                <a:solidFill>
                  <a:srgbClr val="FF0000"/>
                </a:solidFill>
              </a:rPr>
              <a:t>(</a:t>
            </a:r>
            <a:r>
              <a:rPr lang="es-AR" sz="2600" b="1" dirty="0" err="1" smtClean="0">
                <a:solidFill>
                  <a:srgbClr val="FF0000"/>
                </a:solidFill>
              </a:rPr>
              <a:t>static</a:t>
            </a:r>
            <a:r>
              <a:rPr lang="es-AR" sz="26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pPr lvl="1"/>
            <a:r>
              <a:rPr lang="es-AR" sz="2600" b="1" smtClean="0">
                <a:latin typeface="Calibri"/>
              </a:rPr>
              <a:t>First-order</a:t>
            </a:r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(static) and First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  <a:endParaRPr lang="en-US" dirty="0"/>
          </a:p>
        </p:txBody>
      </p:sp>
      <p:grpSp>
        <p:nvGrpSpPr>
          <p:cNvPr id="2" name="32 Grupo" descr=" 33"/>
          <p:cNvGrpSpPr/>
          <p:nvPr/>
        </p:nvGrpSpPr>
        <p:grpSpPr>
          <a:xfrm>
            <a:off x="3009821" y="3081153"/>
            <a:ext cx="1692760" cy="573162"/>
            <a:chOff x="3009822" y="3081153"/>
            <a:chExt cx="1692760" cy="573163"/>
          </a:xfrm>
        </p:grpSpPr>
        <p:sp>
          <p:nvSpPr>
            <p:cNvPr id="14" name="13 Abrir llave"/>
            <p:cNvSpPr/>
            <p:nvPr/>
          </p:nvSpPr>
          <p:spPr>
            <a:xfrm rot="16200000">
              <a:off x="3676182" y="2414793"/>
              <a:ext cx="360040" cy="1692760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3358814" y="3284984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3" name="38 Grupo" descr=" 39"/>
          <p:cNvGrpSpPr/>
          <p:nvPr/>
        </p:nvGrpSpPr>
        <p:grpSpPr>
          <a:xfrm>
            <a:off x="3022013" y="2370365"/>
            <a:ext cx="2312657" cy="565627"/>
            <a:chOff x="3022014" y="2370366"/>
            <a:chExt cx="2312657" cy="565627"/>
          </a:xfrm>
        </p:grpSpPr>
        <p:sp>
          <p:nvSpPr>
            <p:cNvPr id="19" name="18 Rectángulo"/>
            <p:cNvSpPr/>
            <p:nvPr/>
          </p:nvSpPr>
          <p:spPr>
            <a:xfrm>
              <a:off x="3070782" y="2370366"/>
              <a:ext cx="22638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constant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0" name="19 Abrir llave"/>
            <p:cNvSpPr/>
            <p:nvPr/>
          </p:nvSpPr>
          <p:spPr>
            <a:xfrm rot="16200000" flipH="1">
              <a:off x="3214799" y="2431937"/>
              <a:ext cx="311271" cy="696842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sp>
        <p:nvSpPr>
          <p:cNvPr id="34" name="33 CuadroTexto" descr=" 34"/>
          <p:cNvSpPr txBox="1"/>
          <p:nvPr/>
        </p:nvSpPr>
        <p:spPr>
          <a:xfrm>
            <a:off x="6353688" y="3356992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=A1/∆Q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4" name="30 Grupo" descr=" 31"/>
          <p:cNvGrpSpPr/>
          <p:nvPr/>
        </p:nvGrpSpPr>
        <p:grpSpPr>
          <a:xfrm>
            <a:off x="2483767" y="1556792"/>
            <a:ext cx="4396237" cy="792087"/>
            <a:chOff x="2483768" y="1556792"/>
            <a:chExt cx="4396237" cy="792088"/>
          </a:xfrm>
        </p:grpSpPr>
        <p:sp>
          <p:nvSpPr>
            <p:cNvPr id="10" name="9 Rectángulo"/>
            <p:cNvSpPr/>
            <p:nvPr/>
          </p:nvSpPr>
          <p:spPr>
            <a:xfrm>
              <a:off x="2483768" y="2024880"/>
              <a:ext cx="1656184" cy="32400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4644008" y="1556792"/>
              <a:ext cx="2235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polynomial segments </a:t>
              </a:r>
              <a:br>
                <a:rPr lang="en-US" dirty="0" smtClean="0"/>
              </a:br>
              <a:r>
                <a:rPr lang="en-US" dirty="0" smtClean="0"/>
                <a:t>j=0,1,2,…</a:t>
              </a:r>
              <a:endParaRPr lang="en-US" dirty="0"/>
            </a:p>
          </p:txBody>
        </p:sp>
        <p:cxnSp>
          <p:nvCxnSpPr>
            <p:cNvPr id="12" name="11 Conector recto de flecha"/>
            <p:cNvCxnSpPr/>
            <p:nvPr/>
          </p:nvCxnSpPr>
          <p:spPr>
            <a:xfrm flipH="1">
              <a:off x="4188720" y="1855574"/>
              <a:ext cx="504056" cy="1808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 8560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091806"/>
            <a:ext cx="5973152" cy="600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8" name="Picture 4" descr=" 856068"/>
          <p:cNvPicPr>
            <a:picLocks noChangeAspect="1" noChangeArrowheads="1"/>
          </p:cNvPicPr>
          <p:nvPr/>
        </p:nvPicPr>
        <p:blipFill>
          <a:blip r:embed="rId4" cstate="print"/>
          <a:srcRect l="2384"/>
          <a:stretch>
            <a:fillRect/>
          </a:stretch>
        </p:blipFill>
        <p:spPr bwMode="auto">
          <a:xfrm>
            <a:off x="0" y="1844824"/>
            <a:ext cx="444443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9" name="Picture 5" descr=" 8560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624" y="2664195"/>
            <a:ext cx="5520070" cy="72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9764" name="Picture 4" descr=" 629764"/>
          <p:cNvPicPr>
            <a:picLocks noChangeAspect="1" noChangeArrowheads="1"/>
          </p:cNvPicPr>
          <p:nvPr/>
        </p:nvPicPr>
        <p:blipFill>
          <a:blip r:embed="rId6" cstate="print"/>
          <a:srcRect l="3175" t="5562" r="3443" b="6754"/>
          <a:stretch>
            <a:fillRect/>
          </a:stretch>
        </p:blipFill>
        <p:spPr bwMode="auto">
          <a:xfrm>
            <a:off x="6400800" y="1609344"/>
            <a:ext cx="2645664" cy="196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Zero-order</a:t>
            </a:r>
            <a:r>
              <a:rPr lang="es-AR" sz="2600" b="1" dirty="0" smtClean="0"/>
              <a:t> </a:t>
            </a:r>
            <a:r>
              <a:rPr lang="es-AR" sz="2600" b="1" dirty="0" smtClean="0">
                <a:solidFill>
                  <a:srgbClr val="FF0000"/>
                </a:solidFill>
              </a:rPr>
              <a:t>(</a:t>
            </a:r>
            <a:r>
              <a:rPr lang="es-AR" sz="2600" b="1" dirty="0" err="1" smtClean="0">
                <a:solidFill>
                  <a:srgbClr val="FF0000"/>
                </a:solidFill>
              </a:rPr>
              <a:t>static</a:t>
            </a:r>
            <a:r>
              <a:rPr lang="es-AR" sz="26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pPr lvl="1"/>
            <a:r>
              <a:rPr lang="es-AR" sz="2600" b="1" smtClean="0">
                <a:latin typeface="Calibri"/>
              </a:rPr>
              <a:t>First-order</a:t>
            </a:r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(static) and First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  <a:endParaRPr lang="en-US" dirty="0"/>
          </a:p>
        </p:txBody>
      </p:sp>
      <p:grpSp>
        <p:nvGrpSpPr>
          <p:cNvPr id="2" name="32 Grupo" descr=" 33"/>
          <p:cNvGrpSpPr/>
          <p:nvPr/>
        </p:nvGrpSpPr>
        <p:grpSpPr>
          <a:xfrm>
            <a:off x="3009821" y="3081153"/>
            <a:ext cx="1692760" cy="573162"/>
            <a:chOff x="3009822" y="3081153"/>
            <a:chExt cx="1692760" cy="573163"/>
          </a:xfrm>
        </p:grpSpPr>
        <p:sp>
          <p:nvSpPr>
            <p:cNvPr id="14" name="13 Abrir llave"/>
            <p:cNvSpPr/>
            <p:nvPr/>
          </p:nvSpPr>
          <p:spPr>
            <a:xfrm rot="16200000">
              <a:off x="3676182" y="2414793"/>
              <a:ext cx="360040" cy="1692760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3358814" y="3284984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3" name="38 Grupo" descr=" 39"/>
          <p:cNvGrpSpPr/>
          <p:nvPr/>
        </p:nvGrpSpPr>
        <p:grpSpPr>
          <a:xfrm>
            <a:off x="3022013" y="2370365"/>
            <a:ext cx="2312657" cy="565627"/>
            <a:chOff x="3022014" y="2370366"/>
            <a:chExt cx="2312657" cy="565627"/>
          </a:xfrm>
        </p:grpSpPr>
        <p:sp>
          <p:nvSpPr>
            <p:cNvPr id="19" name="18 Rectángulo"/>
            <p:cNvSpPr/>
            <p:nvPr/>
          </p:nvSpPr>
          <p:spPr>
            <a:xfrm>
              <a:off x="3070782" y="2370366"/>
              <a:ext cx="22638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constant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0" name="19 Abrir llave"/>
            <p:cNvSpPr/>
            <p:nvPr/>
          </p:nvSpPr>
          <p:spPr>
            <a:xfrm rot="16200000" flipH="1">
              <a:off x="3214799" y="2431937"/>
              <a:ext cx="311271" cy="696842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pic>
        <p:nvPicPr>
          <p:cNvPr id="25" name="Picture 5" descr=" 62976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07" t="5765" r="2213" b="3316"/>
          <a:stretch>
            <a:fillRect/>
          </a:stretch>
        </p:blipFill>
        <p:spPr bwMode="auto">
          <a:xfrm>
            <a:off x="6372199" y="4581128"/>
            <a:ext cx="2674264" cy="201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 descr=" 34"/>
          <p:cNvSpPr txBox="1"/>
          <p:nvPr/>
        </p:nvSpPr>
        <p:spPr>
          <a:xfrm>
            <a:off x="6353688" y="3356992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=A1/∆Q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" name="25 CuadroTexto" descr=" 35"/>
          <p:cNvSpPr txBox="1"/>
          <p:nvPr/>
        </p:nvSpPr>
        <p:spPr>
          <a:xfrm>
            <a:off x="6516216" y="6191444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21 Flecha abajo" descr=" 36"/>
          <p:cNvSpPr/>
          <p:nvPr/>
        </p:nvSpPr>
        <p:spPr>
          <a:xfrm>
            <a:off x="3660281" y="3933057"/>
            <a:ext cx="107999" cy="17999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3" name="22 CuadroTexto" descr=" 37"/>
          <p:cNvSpPr txBox="1"/>
          <p:nvPr/>
        </p:nvSpPr>
        <p:spPr>
          <a:xfrm>
            <a:off x="3563888" y="4077073"/>
            <a:ext cx="287257" cy="338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23 Conector recto" descr=" 40"/>
          <p:cNvCxnSpPr/>
          <p:nvPr/>
        </p:nvCxnSpPr>
        <p:spPr>
          <a:xfrm>
            <a:off x="2854856" y="4544552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30 Grupo" descr=" 31"/>
          <p:cNvGrpSpPr/>
          <p:nvPr/>
        </p:nvGrpSpPr>
        <p:grpSpPr>
          <a:xfrm>
            <a:off x="2483767" y="1556792"/>
            <a:ext cx="4396237" cy="792087"/>
            <a:chOff x="2483768" y="1556792"/>
            <a:chExt cx="4396237" cy="792088"/>
          </a:xfrm>
        </p:grpSpPr>
        <p:sp>
          <p:nvSpPr>
            <p:cNvPr id="10" name="9 Rectángulo"/>
            <p:cNvSpPr/>
            <p:nvPr/>
          </p:nvSpPr>
          <p:spPr>
            <a:xfrm>
              <a:off x="2483768" y="2024880"/>
              <a:ext cx="1656184" cy="32400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4644008" y="1556792"/>
              <a:ext cx="2235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polynomial segments </a:t>
              </a:r>
              <a:br>
                <a:rPr lang="en-US" dirty="0" smtClean="0"/>
              </a:br>
              <a:r>
                <a:rPr lang="en-US" dirty="0" smtClean="0"/>
                <a:t>j=0,1,2,…</a:t>
              </a:r>
              <a:endParaRPr lang="en-US" dirty="0"/>
            </a:p>
          </p:txBody>
        </p:sp>
        <p:cxnSp>
          <p:nvCxnSpPr>
            <p:cNvPr id="12" name="11 Conector recto de flecha"/>
            <p:cNvCxnSpPr/>
            <p:nvPr/>
          </p:nvCxnSpPr>
          <p:spPr>
            <a:xfrm flipH="1">
              <a:off x="4188720" y="1855574"/>
              <a:ext cx="504056" cy="1808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 8560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091806"/>
            <a:ext cx="5973152" cy="600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8" name="Picture 4" descr=" 856068"/>
          <p:cNvPicPr>
            <a:picLocks noChangeAspect="1" noChangeArrowheads="1"/>
          </p:cNvPicPr>
          <p:nvPr/>
        </p:nvPicPr>
        <p:blipFill>
          <a:blip r:embed="rId4" cstate="print"/>
          <a:srcRect l="2384"/>
          <a:stretch>
            <a:fillRect/>
          </a:stretch>
        </p:blipFill>
        <p:spPr bwMode="auto">
          <a:xfrm>
            <a:off x="0" y="1844824"/>
            <a:ext cx="444443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9" name="Picture 5" descr=" 8560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624" y="2664195"/>
            <a:ext cx="5520070" cy="72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9764" name="Picture 4" descr=" 629764"/>
          <p:cNvPicPr>
            <a:picLocks noChangeAspect="1" noChangeArrowheads="1"/>
          </p:cNvPicPr>
          <p:nvPr/>
        </p:nvPicPr>
        <p:blipFill>
          <a:blip r:embed="rId6" cstate="print"/>
          <a:srcRect l="3175" t="5562" r="3443" b="6754"/>
          <a:stretch>
            <a:fillRect/>
          </a:stretch>
        </p:blipFill>
        <p:spPr bwMode="auto">
          <a:xfrm>
            <a:off x="6400800" y="1609344"/>
            <a:ext cx="2645664" cy="196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Zero-order</a:t>
            </a:r>
            <a:r>
              <a:rPr lang="es-AR" sz="2600" b="1" dirty="0" smtClean="0"/>
              <a:t> </a:t>
            </a:r>
            <a:r>
              <a:rPr lang="es-AR" sz="2600" b="1" dirty="0" smtClean="0">
                <a:solidFill>
                  <a:srgbClr val="FF0000"/>
                </a:solidFill>
              </a:rPr>
              <a:t>(</a:t>
            </a:r>
            <a:r>
              <a:rPr lang="es-AR" sz="2600" b="1" dirty="0" err="1" smtClean="0">
                <a:solidFill>
                  <a:srgbClr val="FF0000"/>
                </a:solidFill>
              </a:rPr>
              <a:t>static</a:t>
            </a:r>
            <a:r>
              <a:rPr lang="es-AR" sz="26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pPr lvl="1"/>
            <a:r>
              <a:rPr lang="es-AR" sz="2600" b="1" smtClean="0">
                <a:latin typeface="Calibri"/>
              </a:rPr>
              <a:t>First-order</a:t>
            </a:r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(static) and First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  <a:endParaRPr lang="en-US" dirty="0"/>
          </a:p>
        </p:txBody>
      </p:sp>
      <p:pic>
        <p:nvPicPr>
          <p:cNvPr id="27" name="Picture 7" descr=" 85607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99" y="5062016"/>
            <a:ext cx="7209784" cy="534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32 Grupo" descr=" 33"/>
          <p:cNvGrpSpPr/>
          <p:nvPr/>
        </p:nvGrpSpPr>
        <p:grpSpPr>
          <a:xfrm>
            <a:off x="3009821" y="3081153"/>
            <a:ext cx="1692760" cy="573162"/>
            <a:chOff x="3009822" y="3081153"/>
            <a:chExt cx="1692760" cy="573163"/>
          </a:xfrm>
        </p:grpSpPr>
        <p:sp>
          <p:nvSpPr>
            <p:cNvPr id="14" name="13 Abrir llave"/>
            <p:cNvSpPr/>
            <p:nvPr/>
          </p:nvSpPr>
          <p:spPr>
            <a:xfrm rot="16200000">
              <a:off x="3676182" y="2414793"/>
              <a:ext cx="360040" cy="1692760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3358814" y="3284984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pic>
        <p:nvPicPr>
          <p:cNvPr id="28" name="Picture 8" descr=" 85607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2147" y="5569420"/>
            <a:ext cx="1712229" cy="66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38 Grupo" descr=" 39"/>
          <p:cNvGrpSpPr/>
          <p:nvPr/>
        </p:nvGrpSpPr>
        <p:grpSpPr>
          <a:xfrm>
            <a:off x="3022013" y="2370365"/>
            <a:ext cx="2312657" cy="565627"/>
            <a:chOff x="3022014" y="2370366"/>
            <a:chExt cx="2312657" cy="565627"/>
          </a:xfrm>
        </p:grpSpPr>
        <p:sp>
          <p:nvSpPr>
            <p:cNvPr id="19" name="18 Rectángulo"/>
            <p:cNvSpPr/>
            <p:nvPr/>
          </p:nvSpPr>
          <p:spPr>
            <a:xfrm>
              <a:off x="3070782" y="2370366"/>
              <a:ext cx="22638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constant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0" name="19 Abrir llave"/>
            <p:cNvSpPr/>
            <p:nvPr/>
          </p:nvSpPr>
          <p:spPr>
            <a:xfrm rot="16200000" flipH="1">
              <a:off x="3214799" y="2431937"/>
              <a:ext cx="311271" cy="696842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pic>
        <p:nvPicPr>
          <p:cNvPr id="25" name="Picture 5" descr=" 62976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07" t="5765" r="2213" b="3316"/>
          <a:stretch>
            <a:fillRect/>
          </a:stretch>
        </p:blipFill>
        <p:spPr bwMode="auto">
          <a:xfrm>
            <a:off x="6372199" y="4581128"/>
            <a:ext cx="2674264" cy="201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 descr=" 34"/>
          <p:cNvSpPr txBox="1"/>
          <p:nvPr/>
        </p:nvSpPr>
        <p:spPr>
          <a:xfrm>
            <a:off x="6353688" y="3356992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=A1/∆Q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" name="25 CuadroTexto" descr=" 35"/>
          <p:cNvSpPr txBox="1"/>
          <p:nvPr/>
        </p:nvSpPr>
        <p:spPr>
          <a:xfrm>
            <a:off x="6516216" y="6191444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21 Flecha abajo" descr=" 36"/>
          <p:cNvSpPr/>
          <p:nvPr/>
        </p:nvSpPr>
        <p:spPr>
          <a:xfrm>
            <a:off x="3660281" y="3933057"/>
            <a:ext cx="107999" cy="17999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3" name="22 CuadroTexto" descr=" 37"/>
          <p:cNvSpPr txBox="1"/>
          <p:nvPr/>
        </p:nvSpPr>
        <p:spPr>
          <a:xfrm>
            <a:off x="3563888" y="4077073"/>
            <a:ext cx="287257" cy="338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23 Conector recto" descr=" 40"/>
          <p:cNvCxnSpPr/>
          <p:nvPr/>
        </p:nvCxnSpPr>
        <p:spPr>
          <a:xfrm>
            <a:off x="2854856" y="4544552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30 Grupo" descr=" 31"/>
          <p:cNvGrpSpPr/>
          <p:nvPr/>
        </p:nvGrpSpPr>
        <p:grpSpPr>
          <a:xfrm>
            <a:off x="2483767" y="1556792"/>
            <a:ext cx="4396237" cy="792087"/>
            <a:chOff x="2483768" y="1556792"/>
            <a:chExt cx="4396237" cy="792088"/>
          </a:xfrm>
        </p:grpSpPr>
        <p:sp>
          <p:nvSpPr>
            <p:cNvPr id="10" name="9 Rectángulo"/>
            <p:cNvSpPr/>
            <p:nvPr/>
          </p:nvSpPr>
          <p:spPr>
            <a:xfrm>
              <a:off x="2483768" y="2024880"/>
              <a:ext cx="1656184" cy="32400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4644008" y="1556792"/>
              <a:ext cx="2235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polynomial segments </a:t>
              </a:r>
              <a:br>
                <a:rPr lang="en-US" dirty="0" smtClean="0"/>
              </a:br>
              <a:r>
                <a:rPr lang="en-US" dirty="0" smtClean="0"/>
                <a:t>j=0,1,2,…</a:t>
              </a:r>
              <a:endParaRPr lang="en-US" dirty="0"/>
            </a:p>
          </p:txBody>
        </p:sp>
        <p:cxnSp>
          <p:nvCxnSpPr>
            <p:cNvPr id="12" name="11 Conector recto de flecha"/>
            <p:cNvCxnSpPr/>
            <p:nvPr/>
          </p:nvCxnSpPr>
          <p:spPr>
            <a:xfrm flipH="1">
              <a:off x="4188720" y="1855574"/>
              <a:ext cx="504056" cy="1808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 8560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091806"/>
            <a:ext cx="5973152" cy="600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8" name="Picture 4" descr=" 856068"/>
          <p:cNvPicPr>
            <a:picLocks noChangeAspect="1" noChangeArrowheads="1"/>
          </p:cNvPicPr>
          <p:nvPr/>
        </p:nvPicPr>
        <p:blipFill>
          <a:blip r:embed="rId4" cstate="print"/>
          <a:srcRect l="2384"/>
          <a:stretch>
            <a:fillRect/>
          </a:stretch>
        </p:blipFill>
        <p:spPr bwMode="auto">
          <a:xfrm>
            <a:off x="0" y="1844824"/>
            <a:ext cx="444443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9" name="Picture 5" descr=" 8560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624" y="2664195"/>
            <a:ext cx="5520070" cy="72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9764" name="Picture 4" descr=" 629764"/>
          <p:cNvPicPr>
            <a:picLocks noChangeAspect="1" noChangeArrowheads="1"/>
          </p:cNvPicPr>
          <p:nvPr/>
        </p:nvPicPr>
        <p:blipFill>
          <a:blip r:embed="rId6" cstate="print"/>
          <a:srcRect l="3175" t="5562" r="3443" b="6754"/>
          <a:stretch>
            <a:fillRect/>
          </a:stretch>
        </p:blipFill>
        <p:spPr bwMode="auto">
          <a:xfrm>
            <a:off x="6400800" y="1609344"/>
            <a:ext cx="2645664" cy="196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Zero-order</a:t>
            </a:r>
            <a:r>
              <a:rPr lang="es-AR" sz="2600" b="1" dirty="0" smtClean="0"/>
              <a:t> </a:t>
            </a:r>
            <a:r>
              <a:rPr lang="es-AR" sz="2600" b="1" dirty="0" smtClean="0">
                <a:solidFill>
                  <a:srgbClr val="FF0000"/>
                </a:solidFill>
              </a:rPr>
              <a:t>(</a:t>
            </a:r>
            <a:r>
              <a:rPr lang="es-AR" sz="2600" b="1" dirty="0" err="1" smtClean="0">
                <a:solidFill>
                  <a:srgbClr val="FF0000"/>
                </a:solidFill>
              </a:rPr>
              <a:t>static</a:t>
            </a:r>
            <a:r>
              <a:rPr lang="es-AR" sz="26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pPr lvl="1"/>
            <a:r>
              <a:rPr lang="es-AR" sz="2600" b="1" smtClean="0">
                <a:latin typeface="Calibri"/>
              </a:rPr>
              <a:t>First-order</a:t>
            </a:r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(static) and First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  <a:endParaRPr lang="en-US" dirty="0"/>
          </a:p>
        </p:txBody>
      </p:sp>
      <p:pic>
        <p:nvPicPr>
          <p:cNvPr id="27" name="Picture 7" descr=" 85607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99" y="5062016"/>
            <a:ext cx="7209784" cy="534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32 Grupo" descr=" 33"/>
          <p:cNvGrpSpPr/>
          <p:nvPr/>
        </p:nvGrpSpPr>
        <p:grpSpPr>
          <a:xfrm>
            <a:off x="3009821" y="3081153"/>
            <a:ext cx="1692760" cy="573162"/>
            <a:chOff x="3009822" y="3081153"/>
            <a:chExt cx="1692760" cy="573163"/>
          </a:xfrm>
        </p:grpSpPr>
        <p:sp>
          <p:nvSpPr>
            <p:cNvPr id="14" name="13 Abrir llave"/>
            <p:cNvSpPr/>
            <p:nvPr/>
          </p:nvSpPr>
          <p:spPr>
            <a:xfrm rot="16200000">
              <a:off x="3676182" y="2414793"/>
              <a:ext cx="360040" cy="1692760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3358814" y="3284984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29" name="37 Grupo" descr=" 38"/>
          <p:cNvGrpSpPr/>
          <p:nvPr/>
        </p:nvGrpSpPr>
        <p:grpSpPr>
          <a:xfrm>
            <a:off x="2828104" y="5367405"/>
            <a:ext cx="3168351" cy="591167"/>
            <a:chOff x="2828104" y="5367404"/>
            <a:chExt cx="3168352" cy="591168"/>
          </a:xfrm>
        </p:grpSpPr>
        <p:sp>
          <p:nvSpPr>
            <p:cNvPr id="30" name="29 Abrir llave"/>
            <p:cNvSpPr/>
            <p:nvPr/>
          </p:nvSpPr>
          <p:spPr>
            <a:xfrm rot="16200000">
              <a:off x="4232260" y="3963248"/>
              <a:ext cx="360040" cy="3168352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3920416" y="5589240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pic>
        <p:nvPicPr>
          <p:cNvPr id="28" name="Picture 8" descr=" 85607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2147" y="5569420"/>
            <a:ext cx="1712229" cy="66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38 Grupo" descr=" 39"/>
          <p:cNvGrpSpPr/>
          <p:nvPr/>
        </p:nvGrpSpPr>
        <p:grpSpPr>
          <a:xfrm>
            <a:off x="3022013" y="2370365"/>
            <a:ext cx="2312657" cy="565627"/>
            <a:chOff x="3022014" y="2370366"/>
            <a:chExt cx="2312657" cy="565627"/>
          </a:xfrm>
        </p:grpSpPr>
        <p:sp>
          <p:nvSpPr>
            <p:cNvPr id="19" name="18 Rectángulo"/>
            <p:cNvSpPr/>
            <p:nvPr/>
          </p:nvSpPr>
          <p:spPr>
            <a:xfrm>
              <a:off x="3070782" y="2370366"/>
              <a:ext cx="22638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constant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0" name="19 Abrir llave"/>
            <p:cNvSpPr/>
            <p:nvPr/>
          </p:nvSpPr>
          <p:spPr>
            <a:xfrm rot="16200000" flipH="1">
              <a:off x="3214799" y="2431937"/>
              <a:ext cx="311271" cy="696842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pic>
        <p:nvPicPr>
          <p:cNvPr id="25" name="Picture 5" descr=" 62976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07" t="5765" r="2213" b="3316"/>
          <a:stretch>
            <a:fillRect/>
          </a:stretch>
        </p:blipFill>
        <p:spPr bwMode="auto">
          <a:xfrm>
            <a:off x="6372199" y="4581128"/>
            <a:ext cx="2674264" cy="201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 descr=" 34"/>
          <p:cNvSpPr txBox="1"/>
          <p:nvPr/>
        </p:nvSpPr>
        <p:spPr>
          <a:xfrm>
            <a:off x="6353688" y="3356992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=A1/∆Q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" name="25 CuadroTexto" descr=" 35"/>
          <p:cNvSpPr txBox="1"/>
          <p:nvPr/>
        </p:nvSpPr>
        <p:spPr>
          <a:xfrm>
            <a:off x="6516216" y="6191444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21 Flecha abajo" descr=" 36"/>
          <p:cNvSpPr/>
          <p:nvPr/>
        </p:nvSpPr>
        <p:spPr>
          <a:xfrm>
            <a:off x="3660281" y="3933057"/>
            <a:ext cx="107999" cy="17999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3" name="22 CuadroTexto" descr=" 37"/>
          <p:cNvSpPr txBox="1"/>
          <p:nvPr/>
        </p:nvSpPr>
        <p:spPr>
          <a:xfrm>
            <a:off x="3563888" y="4077073"/>
            <a:ext cx="287257" cy="338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23 Conector recto" descr=" 40"/>
          <p:cNvCxnSpPr/>
          <p:nvPr/>
        </p:nvCxnSpPr>
        <p:spPr>
          <a:xfrm>
            <a:off x="2854856" y="4544552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30 Grupo" descr=" 31"/>
          <p:cNvGrpSpPr/>
          <p:nvPr/>
        </p:nvGrpSpPr>
        <p:grpSpPr>
          <a:xfrm>
            <a:off x="2483767" y="1556792"/>
            <a:ext cx="4396237" cy="792087"/>
            <a:chOff x="2483768" y="1556792"/>
            <a:chExt cx="4396237" cy="792088"/>
          </a:xfrm>
        </p:grpSpPr>
        <p:sp>
          <p:nvSpPr>
            <p:cNvPr id="10" name="9 Rectángulo"/>
            <p:cNvSpPr/>
            <p:nvPr/>
          </p:nvSpPr>
          <p:spPr>
            <a:xfrm>
              <a:off x="2483768" y="2024880"/>
              <a:ext cx="1656184" cy="32400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4644008" y="1556792"/>
              <a:ext cx="2235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polynomial segments </a:t>
              </a:r>
              <a:br>
                <a:rPr lang="en-US" dirty="0" smtClean="0"/>
              </a:br>
              <a:r>
                <a:rPr lang="en-US" dirty="0" smtClean="0"/>
                <a:t>j=0,1,2,…</a:t>
              </a:r>
              <a:endParaRPr lang="en-US" dirty="0"/>
            </a:p>
          </p:txBody>
        </p:sp>
        <p:cxnSp>
          <p:nvCxnSpPr>
            <p:cNvPr id="12" name="11 Conector recto de flecha"/>
            <p:cNvCxnSpPr/>
            <p:nvPr/>
          </p:nvCxnSpPr>
          <p:spPr>
            <a:xfrm flipH="1">
              <a:off x="4188720" y="1855574"/>
              <a:ext cx="504056" cy="1808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 8560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091806"/>
            <a:ext cx="5973152" cy="600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8" name="Picture 4" descr=" 856068"/>
          <p:cNvPicPr>
            <a:picLocks noChangeAspect="1" noChangeArrowheads="1"/>
          </p:cNvPicPr>
          <p:nvPr/>
        </p:nvPicPr>
        <p:blipFill>
          <a:blip r:embed="rId4" cstate="print"/>
          <a:srcRect l="2384"/>
          <a:stretch>
            <a:fillRect/>
          </a:stretch>
        </p:blipFill>
        <p:spPr bwMode="auto">
          <a:xfrm>
            <a:off x="0" y="1844824"/>
            <a:ext cx="444443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9" name="Picture 5" descr=" 8560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624" y="2664195"/>
            <a:ext cx="5520070" cy="72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9764" name="Picture 4" descr=" 629764"/>
          <p:cNvPicPr>
            <a:picLocks noChangeAspect="1" noChangeArrowheads="1"/>
          </p:cNvPicPr>
          <p:nvPr/>
        </p:nvPicPr>
        <p:blipFill>
          <a:blip r:embed="rId6" cstate="print"/>
          <a:srcRect l="3175" t="5562" r="3443" b="6754"/>
          <a:stretch>
            <a:fillRect/>
          </a:stretch>
        </p:blipFill>
        <p:spPr bwMode="auto">
          <a:xfrm>
            <a:off x="6400800" y="1609344"/>
            <a:ext cx="2645664" cy="196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Zero-order</a:t>
            </a:r>
            <a:r>
              <a:rPr lang="es-AR" sz="2600" b="1" dirty="0" smtClean="0"/>
              <a:t> </a:t>
            </a:r>
            <a:r>
              <a:rPr lang="es-AR" sz="2600" b="1" dirty="0" smtClean="0">
                <a:solidFill>
                  <a:srgbClr val="FF0000"/>
                </a:solidFill>
              </a:rPr>
              <a:t>(</a:t>
            </a:r>
            <a:r>
              <a:rPr lang="es-AR" sz="2600" b="1" dirty="0" err="1" smtClean="0">
                <a:solidFill>
                  <a:srgbClr val="FF0000"/>
                </a:solidFill>
              </a:rPr>
              <a:t>static</a:t>
            </a:r>
            <a:r>
              <a:rPr lang="es-AR" sz="26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pPr lvl="1"/>
            <a:r>
              <a:rPr lang="es-AR" sz="2600" b="1" smtClean="0">
                <a:latin typeface="Calibri"/>
              </a:rPr>
              <a:t>First-order</a:t>
            </a:r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(static) and First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  <a:endParaRPr lang="en-US" dirty="0"/>
          </a:p>
        </p:txBody>
      </p:sp>
      <p:pic>
        <p:nvPicPr>
          <p:cNvPr id="27" name="Picture 7" descr=" 85607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99" y="5062016"/>
            <a:ext cx="7209784" cy="534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32 Grupo" descr=" 33"/>
          <p:cNvGrpSpPr/>
          <p:nvPr/>
        </p:nvGrpSpPr>
        <p:grpSpPr>
          <a:xfrm>
            <a:off x="3009821" y="3081153"/>
            <a:ext cx="1692760" cy="573162"/>
            <a:chOff x="3009822" y="3081153"/>
            <a:chExt cx="1692760" cy="573163"/>
          </a:xfrm>
        </p:grpSpPr>
        <p:sp>
          <p:nvSpPr>
            <p:cNvPr id="14" name="13 Abrir llave"/>
            <p:cNvSpPr/>
            <p:nvPr/>
          </p:nvSpPr>
          <p:spPr>
            <a:xfrm rot="16200000">
              <a:off x="3676182" y="2414793"/>
              <a:ext cx="360040" cy="1692760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3358814" y="3284984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3" name="37 Grupo" descr=" 38"/>
          <p:cNvGrpSpPr/>
          <p:nvPr/>
        </p:nvGrpSpPr>
        <p:grpSpPr>
          <a:xfrm>
            <a:off x="2828104" y="5367405"/>
            <a:ext cx="3168351" cy="591167"/>
            <a:chOff x="2828104" y="5367404"/>
            <a:chExt cx="3168352" cy="591168"/>
          </a:xfrm>
        </p:grpSpPr>
        <p:sp>
          <p:nvSpPr>
            <p:cNvPr id="30" name="29 Abrir llave"/>
            <p:cNvSpPr/>
            <p:nvPr/>
          </p:nvSpPr>
          <p:spPr>
            <a:xfrm rot="16200000">
              <a:off x="4232260" y="3963248"/>
              <a:ext cx="360040" cy="3168352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3920416" y="5589240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pic>
        <p:nvPicPr>
          <p:cNvPr id="28" name="Picture 8" descr=" 85607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2147" y="5569420"/>
            <a:ext cx="1712229" cy="66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38 Grupo" descr=" 39"/>
          <p:cNvGrpSpPr/>
          <p:nvPr/>
        </p:nvGrpSpPr>
        <p:grpSpPr>
          <a:xfrm>
            <a:off x="3022013" y="2370365"/>
            <a:ext cx="2312657" cy="565627"/>
            <a:chOff x="3022014" y="2370366"/>
            <a:chExt cx="2312657" cy="565627"/>
          </a:xfrm>
        </p:grpSpPr>
        <p:sp>
          <p:nvSpPr>
            <p:cNvPr id="19" name="18 Rectángulo"/>
            <p:cNvSpPr/>
            <p:nvPr/>
          </p:nvSpPr>
          <p:spPr>
            <a:xfrm>
              <a:off x="3070782" y="2370366"/>
              <a:ext cx="22638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constant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0" name="19 Abrir llave"/>
            <p:cNvSpPr/>
            <p:nvPr/>
          </p:nvSpPr>
          <p:spPr>
            <a:xfrm rot="16200000" flipH="1">
              <a:off x="3214799" y="2431937"/>
              <a:ext cx="311271" cy="696842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grpSp>
        <p:nvGrpSpPr>
          <p:cNvPr id="32" name="40 Grupo" descr=" 41"/>
          <p:cNvGrpSpPr/>
          <p:nvPr/>
        </p:nvGrpSpPr>
        <p:grpSpPr>
          <a:xfrm>
            <a:off x="2828104" y="4548033"/>
            <a:ext cx="2888109" cy="675353"/>
            <a:chOff x="2828104" y="4548033"/>
            <a:chExt cx="2888110" cy="675354"/>
          </a:xfrm>
        </p:grpSpPr>
        <p:sp>
          <p:nvSpPr>
            <p:cNvPr id="33" name="32 Abrir llave"/>
            <p:cNvSpPr/>
            <p:nvPr/>
          </p:nvSpPr>
          <p:spPr>
            <a:xfrm rot="16200000" flipH="1">
              <a:off x="3800784" y="3867428"/>
              <a:ext cx="383279" cy="2328640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35" name="34 Rectángulo"/>
            <p:cNvSpPr/>
            <p:nvPr/>
          </p:nvSpPr>
          <p:spPr>
            <a:xfrm>
              <a:off x="3697135" y="4548033"/>
              <a:ext cx="20190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linear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5" name="Picture 5" descr=" 62976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07" t="5765" r="2213" b="3316"/>
          <a:stretch>
            <a:fillRect/>
          </a:stretch>
        </p:blipFill>
        <p:spPr bwMode="auto">
          <a:xfrm>
            <a:off x="6372199" y="4581128"/>
            <a:ext cx="2674264" cy="201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 descr=" 34"/>
          <p:cNvSpPr txBox="1"/>
          <p:nvPr/>
        </p:nvSpPr>
        <p:spPr>
          <a:xfrm>
            <a:off x="6353688" y="3356992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=A1/∆Q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" name="25 CuadroTexto" descr=" 35"/>
          <p:cNvSpPr txBox="1"/>
          <p:nvPr/>
        </p:nvSpPr>
        <p:spPr>
          <a:xfrm>
            <a:off x="6516216" y="6191444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21 Flecha abajo" descr=" 36"/>
          <p:cNvSpPr/>
          <p:nvPr/>
        </p:nvSpPr>
        <p:spPr>
          <a:xfrm>
            <a:off x="3660281" y="3933057"/>
            <a:ext cx="107999" cy="17999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3" name="22 CuadroTexto" descr=" 37"/>
          <p:cNvSpPr txBox="1"/>
          <p:nvPr/>
        </p:nvSpPr>
        <p:spPr>
          <a:xfrm>
            <a:off x="3563888" y="4077073"/>
            <a:ext cx="287257" cy="338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23 Conector recto" descr=" 40"/>
          <p:cNvCxnSpPr/>
          <p:nvPr/>
        </p:nvCxnSpPr>
        <p:spPr>
          <a:xfrm>
            <a:off x="2854856" y="4544552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30 Grupo" descr=" 31"/>
          <p:cNvGrpSpPr/>
          <p:nvPr/>
        </p:nvGrpSpPr>
        <p:grpSpPr>
          <a:xfrm>
            <a:off x="2483767" y="1556792"/>
            <a:ext cx="4396237" cy="792087"/>
            <a:chOff x="2483768" y="1556792"/>
            <a:chExt cx="4396237" cy="792088"/>
          </a:xfrm>
        </p:grpSpPr>
        <p:sp>
          <p:nvSpPr>
            <p:cNvPr id="10" name="9 Rectángulo"/>
            <p:cNvSpPr/>
            <p:nvPr/>
          </p:nvSpPr>
          <p:spPr>
            <a:xfrm>
              <a:off x="2483768" y="2024880"/>
              <a:ext cx="1656184" cy="32400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4644008" y="1556792"/>
              <a:ext cx="2235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polynomial segments </a:t>
              </a:r>
              <a:br>
                <a:rPr lang="en-US" dirty="0" smtClean="0"/>
              </a:br>
              <a:r>
                <a:rPr lang="en-US" dirty="0" smtClean="0"/>
                <a:t>j=0,1,2,…</a:t>
              </a:r>
              <a:endParaRPr lang="en-US" dirty="0"/>
            </a:p>
          </p:txBody>
        </p:sp>
        <p:cxnSp>
          <p:nvCxnSpPr>
            <p:cNvPr id="12" name="11 Conector recto de flecha"/>
            <p:cNvCxnSpPr/>
            <p:nvPr/>
          </p:nvCxnSpPr>
          <p:spPr>
            <a:xfrm flipH="1">
              <a:off x="4188720" y="1855574"/>
              <a:ext cx="504056" cy="1808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 8560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091806"/>
            <a:ext cx="5973152" cy="600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8" name="Picture 4" descr=" 856068"/>
          <p:cNvPicPr>
            <a:picLocks noChangeAspect="1" noChangeArrowheads="1"/>
          </p:cNvPicPr>
          <p:nvPr/>
        </p:nvPicPr>
        <p:blipFill>
          <a:blip r:embed="rId4" cstate="print"/>
          <a:srcRect l="2384"/>
          <a:stretch>
            <a:fillRect/>
          </a:stretch>
        </p:blipFill>
        <p:spPr bwMode="auto">
          <a:xfrm>
            <a:off x="0" y="1844824"/>
            <a:ext cx="444443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6069" name="Picture 5" descr=" 8560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624" y="2664195"/>
            <a:ext cx="5520070" cy="72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9764" name="Picture 4" descr=" 629764"/>
          <p:cNvPicPr>
            <a:picLocks noChangeAspect="1" noChangeArrowheads="1"/>
          </p:cNvPicPr>
          <p:nvPr/>
        </p:nvPicPr>
        <p:blipFill>
          <a:blip r:embed="rId6" cstate="print"/>
          <a:srcRect l="3175" t="5562" r="3443" b="6754"/>
          <a:stretch>
            <a:fillRect/>
          </a:stretch>
        </p:blipFill>
        <p:spPr bwMode="auto">
          <a:xfrm>
            <a:off x="6400800" y="1609344"/>
            <a:ext cx="2645664" cy="196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Zero-order</a:t>
            </a:r>
            <a:r>
              <a:rPr lang="es-AR" sz="2600" b="1" dirty="0" smtClean="0"/>
              <a:t> </a:t>
            </a:r>
            <a:r>
              <a:rPr lang="es-AR" sz="2600" b="1" dirty="0" smtClean="0">
                <a:solidFill>
                  <a:srgbClr val="FF0000"/>
                </a:solidFill>
              </a:rPr>
              <a:t>(</a:t>
            </a:r>
            <a:r>
              <a:rPr lang="es-AR" sz="2600" b="1" dirty="0" err="1" smtClean="0">
                <a:solidFill>
                  <a:srgbClr val="FF0000"/>
                </a:solidFill>
              </a:rPr>
              <a:t>static</a:t>
            </a:r>
            <a:r>
              <a:rPr lang="es-AR" sz="26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pPr lvl="1"/>
            <a:r>
              <a:rPr lang="es-AR" sz="2600" b="1" smtClean="0">
                <a:latin typeface="Calibri"/>
              </a:rPr>
              <a:t>First-order</a:t>
            </a:r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(static) and First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  <a:endParaRPr lang="en-US" dirty="0"/>
          </a:p>
        </p:txBody>
      </p:sp>
      <p:pic>
        <p:nvPicPr>
          <p:cNvPr id="27" name="Picture 7" descr=" 85607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99" y="5062016"/>
            <a:ext cx="7209784" cy="534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32 Grupo" descr=" 33"/>
          <p:cNvGrpSpPr/>
          <p:nvPr/>
        </p:nvGrpSpPr>
        <p:grpSpPr>
          <a:xfrm>
            <a:off x="3009821" y="3081153"/>
            <a:ext cx="1692760" cy="573162"/>
            <a:chOff x="3009822" y="3081153"/>
            <a:chExt cx="1692760" cy="573163"/>
          </a:xfrm>
        </p:grpSpPr>
        <p:sp>
          <p:nvSpPr>
            <p:cNvPr id="14" name="13 Abrir llave"/>
            <p:cNvSpPr/>
            <p:nvPr/>
          </p:nvSpPr>
          <p:spPr>
            <a:xfrm rot="16200000">
              <a:off x="3676182" y="2414793"/>
              <a:ext cx="360040" cy="1692760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3358814" y="3284984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3" name="37 Grupo" descr=" 38"/>
          <p:cNvGrpSpPr/>
          <p:nvPr/>
        </p:nvGrpSpPr>
        <p:grpSpPr>
          <a:xfrm>
            <a:off x="2828104" y="5367405"/>
            <a:ext cx="3168351" cy="591167"/>
            <a:chOff x="2828104" y="5367404"/>
            <a:chExt cx="3168352" cy="591168"/>
          </a:xfrm>
        </p:grpSpPr>
        <p:sp>
          <p:nvSpPr>
            <p:cNvPr id="30" name="29 Abrir llave"/>
            <p:cNvSpPr/>
            <p:nvPr/>
          </p:nvSpPr>
          <p:spPr>
            <a:xfrm rot="16200000">
              <a:off x="4232260" y="3963248"/>
              <a:ext cx="360040" cy="3168352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3920416" y="5589240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pic>
        <p:nvPicPr>
          <p:cNvPr id="28" name="Picture 8" descr=" 85607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2147" y="5569420"/>
            <a:ext cx="1712229" cy="66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38 Grupo" descr=" 39"/>
          <p:cNvGrpSpPr/>
          <p:nvPr/>
        </p:nvGrpSpPr>
        <p:grpSpPr>
          <a:xfrm>
            <a:off x="3022013" y="2370365"/>
            <a:ext cx="2312657" cy="565627"/>
            <a:chOff x="3022014" y="2370366"/>
            <a:chExt cx="2312657" cy="565627"/>
          </a:xfrm>
        </p:grpSpPr>
        <p:sp>
          <p:nvSpPr>
            <p:cNvPr id="19" name="18 Rectángulo"/>
            <p:cNvSpPr/>
            <p:nvPr/>
          </p:nvSpPr>
          <p:spPr>
            <a:xfrm>
              <a:off x="3070782" y="2370366"/>
              <a:ext cx="226388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constant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0" name="19 Abrir llave"/>
            <p:cNvSpPr/>
            <p:nvPr/>
          </p:nvSpPr>
          <p:spPr>
            <a:xfrm rot="16200000" flipH="1">
              <a:off x="3214799" y="2431937"/>
              <a:ext cx="311271" cy="696842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grpSp>
        <p:nvGrpSpPr>
          <p:cNvPr id="5" name="40 Grupo" descr=" 41"/>
          <p:cNvGrpSpPr/>
          <p:nvPr/>
        </p:nvGrpSpPr>
        <p:grpSpPr>
          <a:xfrm>
            <a:off x="2828104" y="4548033"/>
            <a:ext cx="2888109" cy="675353"/>
            <a:chOff x="2828104" y="4548033"/>
            <a:chExt cx="2888110" cy="675354"/>
          </a:xfrm>
        </p:grpSpPr>
        <p:sp>
          <p:nvSpPr>
            <p:cNvPr id="33" name="32 Abrir llave"/>
            <p:cNvSpPr/>
            <p:nvPr/>
          </p:nvSpPr>
          <p:spPr>
            <a:xfrm rot="16200000" flipH="1">
              <a:off x="3800784" y="3867428"/>
              <a:ext cx="383279" cy="2328640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35" name="34 Rectángulo"/>
            <p:cNvSpPr/>
            <p:nvPr/>
          </p:nvSpPr>
          <p:spPr>
            <a:xfrm>
              <a:off x="3697135" y="4548033"/>
              <a:ext cx="20190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linear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5" name="Picture 5" descr=" 62976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07" t="5765" r="2213" b="3316"/>
          <a:stretch>
            <a:fillRect/>
          </a:stretch>
        </p:blipFill>
        <p:spPr bwMode="auto">
          <a:xfrm>
            <a:off x="6372199" y="4581128"/>
            <a:ext cx="2674264" cy="201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35 Rectángulo" descr=" 32"/>
          <p:cNvSpPr/>
          <p:nvPr/>
        </p:nvSpPr>
        <p:spPr>
          <a:xfrm>
            <a:off x="1808881" y="5877271"/>
            <a:ext cx="63721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 No visual “quantization grid” available anymore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 Now also </a:t>
            </a:r>
            <a:r>
              <a:rPr lang="en-US" sz="1600" b="1" dirty="0" smtClean="0">
                <a:solidFill>
                  <a:srgbClr val="FF0000"/>
                </a:solidFill>
              </a:rPr>
              <a:t>“how” </a:t>
            </a:r>
            <a:r>
              <a:rPr lang="en-US" sz="1600" dirty="0" smtClean="0">
                <a:solidFill>
                  <a:srgbClr val="FF0000"/>
                </a:solidFill>
              </a:rPr>
              <a:t>the signal grows matters </a:t>
            </a:r>
            <a:br>
              <a:rPr lang="en-US" sz="1600" dirty="0" smtClean="0">
                <a:solidFill>
                  <a:srgbClr val="FF0000"/>
                </a:solidFill>
              </a:rPr>
            </a:br>
            <a:r>
              <a:rPr lang="en-US" sz="1600" dirty="0" smtClean="0">
                <a:solidFill>
                  <a:srgbClr val="FF0000"/>
                </a:solidFill>
              </a:rPr>
              <a:t>(e.g. only one event needed to quantize </a:t>
            </a:r>
            <a:r>
              <a:rPr lang="en-US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x(t)=</a:t>
            </a:r>
            <a:r>
              <a:rPr lang="en-US" sz="16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k.t</a:t>
            </a:r>
            <a:r>
              <a:rPr lang="en-US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2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4" name="33 CuadroTexto" descr=" 34"/>
          <p:cNvSpPr txBox="1"/>
          <p:nvPr/>
        </p:nvSpPr>
        <p:spPr>
          <a:xfrm>
            <a:off x="6353688" y="3356992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=A1/∆Q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" name="25 CuadroTexto" descr=" 35"/>
          <p:cNvSpPr txBox="1"/>
          <p:nvPr/>
        </p:nvSpPr>
        <p:spPr>
          <a:xfrm>
            <a:off x="6516216" y="6191444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1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21 Flecha abajo" descr=" 36"/>
          <p:cNvSpPr/>
          <p:nvPr/>
        </p:nvSpPr>
        <p:spPr>
          <a:xfrm>
            <a:off x="3660281" y="3933057"/>
            <a:ext cx="107999" cy="17999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3" name="22 CuadroTexto" descr=" 37"/>
          <p:cNvSpPr txBox="1"/>
          <p:nvPr/>
        </p:nvSpPr>
        <p:spPr>
          <a:xfrm>
            <a:off x="3563888" y="4077073"/>
            <a:ext cx="287257" cy="338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23 Conector recto" descr=" 40"/>
          <p:cNvCxnSpPr/>
          <p:nvPr/>
        </p:nvCxnSpPr>
        <p:spPr>
          <a:xfrm>
            <a:off x="2854856" y="4544552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30 Grupo" descr=" 31"/>
          <p:cNvGrpSpPr/>
          <p:nvPr/>
        </p:nvGrpSpPr>
        <p:grpSpPr>
          <a:xfrm>
            <a:off x="2483767" y="1556792"/>
            <a:ext cx="4396237" cy="792087"/>
            <a:chOff x="2483768" y="1556792"/>
            <a:chExt cx="4396237" cy="792088"/>
          </a:xfrm>
        </p:grpSpPr>
        <p:sp>
          <p:nvSpPr>
            <p:cNvPr id="10" name="9 Rectángulo"/>
            <p:cNvSpPr/>
            <p:nvPr/>
          </p:nvSpPr>
          <p:spPr>
            <a:xfrm>
              <a:off x="2483768" y="2024880"/>
              <a:ext cx="1656184" cy="32400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4644008" y="1556792"/>
              <a:ext cx="2235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polynomial segments </a:t>
              </a:r>
              <a:br>
                <a:rPr lang="en-US" dirty="0" smtClean="0"/>
              </a:br>
              <a:r>
                <a:rPr lang="en-US" dirty="0" smtClean="0"/>
                <a:t>j=0,1,2,…</a:t>
              </a:r>
              <a:endParaRPr lang="en-US" dirty="0"/>
            </a:p>
          </p:txBody>
        </p:sp>
        <p:cxnSp>
          <p:nvCxnSpPr>
            <p:cNvPr id="12" name="11 Conector recto de flecha"/>
            <p:cNvCxnSpPr/>
            <p:nvPr/>
          </p:nvCxnSpPr>
          <p:spPr>
            <a:xfrm flipH="1">
              <a:off x="4188720" y="1855574"/>
              <a:ext cx="504056" cy="1808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Second-order</a:t>
            </a:r>
            <a:endParaRPr lang="es-AR" sz="2600" b="1" dirty="0" smtClean="0"/>
          </a:p>
          <a:p>
            <a:endParaRPr lang="es-AR" sz="3000" dirty="0" smtClean="0">
              <a:effectLst/>
            </a:endParaRP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endParaRPr lang="es-AR" sz="3000" dirty="0" smtClean="0">
              <a:effectLst/>
            </a:endParaRPr>
          </a:p>
          <a:p>
            <a:pPr lvl="1">
              <a:buChar char=" "/>
            </a:pPr>
            <a:r>
              <a:rPr lang="es-AR" sz="2600" smtClean="0"/>
              <a:t>                                           </a:t>
            </a:r>
            <a:br>
              <a:rPr lang="es-AR" sz="2600" smtClean="0"/>
            </a:br>
            <a:r>
              <a:rPr lang="es-AR" sz="2600" smtClean="0"/>
              <a:t>                                                    </a:t>
            </a:r>
            <a:endParaRPr lang="es-AR" sz="2600" dirty="0" smtClean="0"/>
          </a:p>
          <a:p>
            <a:pPr lvl="1">
              <a:buChar char=" "/>
            </a:pPr>
            <a:r>
              <a:rPr lang="es-AR" sz="2600" smtClean="0"/>
              <a:t>                                   </a:t>
            </a:r>
            <a:r>
              <a:rPr lang="es-AR" sz="2600" b="1" smtClean="0">
                <a:solidFill>
                  <a:srgbClr val="FF0000"/>
                </a:solidFill>
              </a:rPr>
              <a:t>                       </a:t>
            </a:r>
            <a:r>
              <a:rPr lang="es-AR" sz="2600" b="1" smtClean="0"/>
              <a:t/>
            </a:r>
            <a:br>
              <a:rPr lang="es-AR" sz="2600" b="1" smtClean="0"/>
            </a:br>
            <a:r>
              <a:rPr lang="es-AR" sz="2600" smtClean="0"/>
              <a:t>                                      </a:t>
            </a:r>
            <a:r>
              <a:rPr lang="es-AR" sz="2600" b="1" smtClean="0">
                <a:solidFill>
                  <a:srgbClr val="FF0000"/>
                </a:solidFill>
              </a:rPr>
              <a:t>                   </a:t>
            </a:r>
            <a:endParaRPr lang="es-AR" sz="2600" b="1" dirty="0" smtClean="0">
              <a:solidFill>
                <a:srgbClr val="FF0000"/>
              </a:solidFill>
            </a:endParaRPr>
          </a:p>
          <a:p>
            <a:pPr lvl="1"/>
            <a:endParaRPr lang="es-AR" sz="2600" dirty="0" smtClean="0"/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</a:p>
        </p:txBody>
      </p:sp>
      <p:pic>
        <p:nvPicPr>
          <p:cNvPr id="857090" name="Picture 2" descr=" 857090"/>
          <p:cNvPicPr>
            <a:picLocks noChangeAspect="1" noChangeArrowheads="1"/>
          </p:cNvPicPr>
          <p:nvPr/>
        </p:nvPicPr>
        <p:blipFill>
          <a:blip r:embed="rId3" cstate="print"/>
          <a:srcRect l="2564" t="6451" r="2643" b="3240"/>
          <a:stretch>
            <a:fillRect/>
          </a:stretch>
        </p:blipFill>
        <p:spPr bwMode="auto">
          <a:xfrm>
            <a:off x="6372200" y="2780928"/>
            <a:ext cx="259228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988840"/>
            <a:ext cx="737882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36 CuadroTexto" descr=" 37"/>
          <p:cNvSpPr txBox="1"/>
          <p:nvPr/>
        </p:nvSpPr>
        <p:spPr>
          <a:xfrm>
            <a:off x="6444208" y="4221088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1" name="40 Flecha abajo" descr=" 41"/>
          <p:cNvSpPr/>
          <p:nvPr/>
        </p:nvSpPr>
        <p:spPr>
          <a:xfrm>
            <a:off x="5256648" y="1809392"/>
            <a:ext cx="108000" cy="1800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Second-order</a:t>
            </a:r>
            <a:endParaRPr lang="es-AR" sz="2600" b="1" dirty="0" smtClean="0"/>
          </a:p>
          <a:p>
            <a:endParaRPr lang="es-AR" sz="3000" dirty="0" smtClean="0">
              <a:effectLst/>
            </a:endParaRP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endParaRPr lang="es-AR" sz="3000" dirty="0" smtClean="0">
              <a:effectLst/>
            </a:endParaRPr>
          </a:p>
          <a:p>
            <a:pPr lvl="1">
              <a:buChar char=" "/>
            </a:pPr>
            <a:r>
              <a:rPr lang="es-AR" sz="2600" smtClean="0"/>
              <a:t>                                           </a:t>
            </a:r>
            <a:br>
              <a:rPr lang="es-AR" sz="2600" smtClean="0"/>
            </a:br>
            <a:r>
              <a:rPr lang="es-AR" sz="2600" smtClean="0"/>
              <a:t>                                                    </a:t>
            </a:r>
            <a:endParaRPr lang="es-AR" sz="2600" dirty="0" smtClean="0"/>
          </a:p>
          <a:p>
            <a:pPr lvl="1">
              <a:buChar char=" "/>
            </a:pPr>
            <a:r>
              <a:rPr lang="es-AR" sz="2600" smtClean="0"/>
              <a:t>                                   </a:t>
            </a:r>
            <a:r>
              <a:rPr lang="es-AR" sz="2600" b="1" smtClean="0">
                <a:solidFill>
                  <a:srgbClr val="FF0000"/>
                </a:solidFill>
              </a:rPr>
              <a:t>                       </a:t>
            </a:r>
            <a:r>
              <a:rPr lang="es-AR" sz="2600" b="1" smtClean="0"/>
              <a:t/>
            </a:r>
            <a:br>
              <a:rPr lang="es-AR" sz="2600" b="1" smtClean="0"/>
            </a:br>
            <a:r>
              <a:rPr lang="es-AR" sz="2600" smtClean="0"/>
              <a:t>                                      </a:t>
            </a:r>
            <a:r>
              <a:rPr lang="es-AR" sz="2600" b="1" smtClean="0">
                <a:solidFill>
                  <a:srgbClr val="FF0000"/>
                </a:solidFill>
              </a:rPr>
              <a:t>                   </a:t>
            </a:r>
            <a:endParaRPr lang="es-AR" sz="2600" b="1" dirty="0" smtClean="0">
              <a:solidFill>
                <a:srgbClr val="FF0000"/>
              </a:solidFill>
            </a:endParaRPr>
          </a:p>
          <a:p>
            <a:pPr lvl="1"/>
            <a:endParaRPr lang="es-AR" sz="2600" dirty="0" smtClean="0"/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</a:p>
        </p:txBody>
      </p:sp>
      <p:pic>
        <p:nvPicPr>
          <p:cNvPr id="857090" name="Picture 2" descr=" 857090"/>
          <p:cNvPicPr>
            <a:picLocks noChangeAspect="1" noChangeArrowheads="1"/>
          </p:cNvPicPr>
          <p:nvPr/>
        </p:nvPicPr>
        <p:blipFill>
          <a:blip r:embed="rId3" cstate="print"/>
          <a:srcRect l="2564" t="6451" r="2643" b="3240"/>
          <a:stretch>
            <a:fillRect/>
          </a:stretch>
        </p:blipFill>
        <p:spPr bwMode="auto">
          <a:xfrm>
            <a:off x="6372200" y="2780928"/>
            <a:ext cx="259228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988840"/>
            <a:ext cx="737882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 85709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3526"/>
          <a:stretch>
            <a:fillRect/>
          </a:stretch>
        </p:blipFill>
        <p:spPr bwMode="auto">
          <a:xfrm>
            <a:off x="144495" y="2863984"/>
            <a:ext cx="8147517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 27"/>
          <p:cNvPicPr>
            <a:picLocks noChangeAspect="1" noChangeArrowheads="1"/>
          </p:cNvPicPr>
          <p:nvPr/>
        </p:nvPicPr>
        <p:blipFill>
          <a:blip r:embed="rId5" cstate="print"/>
          <a:srcRect l="27398" t="57359" r="27528" b="7343"/>
          <a:stretch>
            <a:fillRect/>
          </a:stretch>
        </p:blipFill>
        <p:spPr bwMode="auto">
          <a:xfrm>
            <a:off x="179511" y="3501008"/>
            <a:ext cx="367240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19 Grupo" descr=" 20"/>
          <p:cNvGrpSpPr/>
          <p:nvPr/>
        </p:nvGrpSpPr>
        <p:grpSpPr>
          <a:xfrm>
            <a:off x="2723033" y="3116584"/>
            <a:ext cx="4668327" cy="585355"/>
            <a:chOff x="2723032" y="3116585"/>
            <a:chExt cx="4668328" cy="585355"/>
          </a:xfrm>
        </p:grpSpPr>
        <p:sp>
          <p:nvSpPr>
            <p:cNvPr id="12" name="11 CuadroTexto"/>
            <p:cNvSpPr txBox="1"/>
            <p:nvPr/>
          </p:nvSpPr>
          <p:spPr>
            <a:xfrm>
              <a:off x="4585336" y="3332608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3" name="12 Abrir llave"/>
            <p:cNvSpPr/>
            <p:nvPr/>
          </p:nvSpPr>
          <p:spPr>
            <a:xfrm rot="16200000">
              <a:off x="4877176" y="962441"/>
              <a:ext cx="360040" cy="4668328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grpSp>
        <p:nvGrpSpPr>
          <p:cNvPr id="14" name="18 Grupo" descr=" 19"/>
          <p:cNvGrpSpPr/>
          <p:nvPr/>
        </p:nvGrpSpPr>
        <p:grpSpPr>
          <a:xfrm>
            <a:off x="2723033" y="2361071"/>
            <a:ext cx="3970330" cy="550536"/>
            <a:chOff x="2723034" y="2361072"/>
            <a:chExt cx="3970331" cy="550537"/>
          </a:xfrm>
        </p:grpSpPr>
        <p:sp>
          <p:nvSpPr>
            <p:cNvPr id="15" name="14 Rectángulo"/>
            <p:cNvSpPr/>
            <p:nvPr/>
          </p:nvSpPr>
          <p:spPr>
            <a:xfrm>
              <a:off x="4380360" y="2361072"/>
              <a:ext cx="231300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parabolic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16" name="15 Abrir llave"/>
            <p:cNvSpPr/>
            <p:nvPr/>
          </p:nvSpPr>
          <p:spPr>
            <a:xfrm rot="16200000" flipH="1">
              <a:off x="4499994" y="823378"/>
              <a:ext cx="311271" cy="3865192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sp>
        <p:nvSpPr>
          <p:cNvPr id="37" name="36 CuadroTexto" descr=" 37"/>
          <p:cNvSpPr txBox="1"/>
          <p:nvPr/>
        </p:nvSpPr>
        <p:spPr>
          <a:xfrm>
            <a:off x="6444208" y="4221088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1" name="40 Flecha abajo" descr=" 41"/>
          <p:cNvSpPr/>
          <p:nvPr/>
        </p:nvSpPr>
        <p:spPr>
          <a:xfrm>
            <a:off x="5256648" y="1809392"/>
            <a:ext cx="108000" cy="1800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19" name="18 Conector recto" descr=" 43"/>
          <p:cNvCxnSpPr/>
          <p:nvPr/>
        </p:nvCxnSpPr>
        <p:spPr>
          <a:xfrm>
            <a:off x="2699792" y="231230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 descr=" 44"/>
          <p:cNvCxnSpPr/>
          <p:nvPr/>
        </p:nvCxnSpPr>
        <p:spPr>
          <a:xfrm>
            <a:off x="4452369" y="231230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Second-order</a:t>
            </a:r>
            <a:endParaRPr lang="es-AR" sz="2600" b="1" dirty="0" smtClean="0"/>
          </a:p>
          <a:p>
            <a:endParaRPr lang="es-AR" sz="3000" dirty="0" smtClean="0">
              <a:effectLst/>
            </a:endParaRP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endParaRPr lang="es-AR" sz="3000" dirty="0" smtClean="0">
              <a:effectLst/>
            </a:endParaRPr>
          </a:p>
          <a:p>
            <a:pPr lvl="1"/>
            <a:r>
              <a:rPr lang="es-AR" sz="2600" smtClean="0">
                <a:latin typeface="Calibri"/>
              </a:rPr>
              <a:t>The quantization scheme directly determines</a:t>
            </a:r>
            <a:br>
              <a:rPr lang="es-AR" sz="2600" smtClean="0">
                <a:latin typeface="Calibri"/>
              </a:rPr>
            </a:br>
            <a:r>
              <a:rPr lang="es-AR" sz="2600" smtClean="0">
                <a:latin typeface="Calibri"/>
              </a:rPr>
              <a:t>the number of “polynomial segments” (steps) required</a:t>
            </a:r>
          </a:p>
          <a:p>
            <a:pPr lvl="1">
              <a:buChar char=" "/>
            </a:pPr>
            <a:r>
              <a:rPr lang="es-AR" sz="2600" smtClean="0"/>
              <a:t>                                   </a:t>
            </a:r>
            <a:r>
              <a:rPr lang="es-AR" sz="2600" b="1" smtClean="0">
                <a:solidFill>
                  <a:srgbClr val="FF0000"/>
                </a:solidFill>
              </a:rPr>
              <a:t>                       </a:t>
            </a:r>
            <a:r>
              <a:rPr lang="es-AR" sz="2600" b="1" smtClean="0"/>
              <a:t/>
            </a:r>
            <a:br>
              <a:rPr lang="es-AR" sz="2600" b="1" smtClean="0"/>
            </a:br>
            <a:r>
              <a:rPr lang="es-AR" sz="2600" smtClean="0"/>
              <a:t>                                      </a:t>
            </a:r>
            <a:r>
              <a:rPr lang="es-AR" sz="2600" b="1" smtClean="0">
                <a:solidFill>
                  <a:srgbClr val="FF0000"/>
                </a:solidFill>
              </a:rPr>
              <a:t>                   </a:t>
            </a:r>
            <a:endParaRPr lang="es-AR" sz="2600" b="1" dirty="0" smtClean="0">
              <a:solidFill>
                <a:srgbClr val="FF0000"/>
              </a:solidFill>
            </a:endParaRPr>
          </a:p>
          <a:p>
            <a:pPr lvl="1"/>
            <a:endParaRPr lang="es-AR" sz="2600" dirty="0" smtClean="0"/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</a:p>
        </p:txBody>
      </p:sp>
      <p:pic>
        <p:nvPicPr>
          <p:cNvPr id="857090" name="Picture 2" descr=" 857090"/>
          <p:cNvPicPr>
            <a:picLocks noChangeAspect="1" noChangeArrowheads="1"/>
          </p:cNvPicPr>
          <p:nvPr/>
        </p:nvPicPr>
        <p:blipFill>
          <a:blip r:embed="rId3" cstate="print"/>
          <a:srcRect l="2564" t="6451" r="2643" b="3240"/>
          <a:stretch>
            <a:fillRect/>
          </a:stretch>
        </p:blipFill>
        <p:spPr bwMode="auto">
          <a:xfrm>
            <a:off x="6372200" y="2780928"/>
            <a:ext cx="259228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988840"/>
            <a:ext cx="737882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 85709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3526"/>
          <a:stretch>
            <a:fillRect/>
          </a:stretch>
        </p:blipFill>
        <p:spPr bwMode="auto">
          <a:xfrm>
            <a:off x="144495" y="2863984"/>
            <a:ext cx="8147517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 27"/>
          <p:cNvPicPr>
            <a:picLocks noChangeAspect="1" noChangeArrowheads="1"/>
          </p:cNvPicPr>
          <p:nvPr/>
        </p:nvPicPr>
        <p:blipFill>
          <a:blip r:embed="rId5" cstate="print"/>
          <a:srcRect l="27398" t="57359" r="27528" b="7343"/>
          <a:stretch>
            <a:fillRect/>
          </a:stretch>
        </p:blipFill>
        <p:spPr bwMode="auto">
          <a:xfrm>
            <a:off x="179511" y="3501008"/>
            <a:ext cx="367240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19 Grupo" descr=" 20"/>
          <p:cNvGrpSpPr/>
          <p:nvPr/>
        </p:nvGrpSpPr>
        <p:grpSpPr>
          <a:xfrm>
            <a:off x="2723033" y="3116584"/>
            <a:ext cx="4668327" cy="585355"/>
            <a:chOff x="2723032" y="3116585"/>
            <a:chExt cx="4668328" cy="585355"/>
          </a:xfrm>
        </p:grpSpPr>
        <p:sp>
          <p:nvSpPr>
            <p:cNvPr id="12" name="11 CuadroTexto"/>
            <p:cNvSpPr txBox="1"/>
            <p:nvPr/>
          </p:nvSpPr>
          <p:spPr>
            <a:xfrm>
              <a:off x="4585336" y="3332608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3" name="12 Abrir llave"/>
            <p:cNvSpPr/>
            <p:nvPr/>
          </p:nvSpPr>
          <p:spPr>
            <a:xfrm rot="16200000">
              <a:off x="4877176" y="962441"/>
              <a:ext cx="360040" cy="4668328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grpSp>
        <p:nvGrpSpPr>
          <p:cNvPr id="3" name="18 Grupo" descr=" 19"/>
          <p:cNvGrpSpPr/>
          <p:nvPr/>
        </p:nvGrpSpPr>
        <p:grpSpPr>
          <a:xfrm>
            <a:off x="2723033" y="2361071"/>
            <a:ext cx="3970330" cy="550536"/>
            <a:chOff x="2723034" y="2361072"/>
            <a:chExt cx="3970331" cy="550537"/>
          </a:xfrm>
        </p:grpSpPr>
        <p:sp>
          <p:nvSpPr>
            <p:cNvPr id="15" name="14 Rectángulo"/>
            <p:cNvSpPr/>
            <p:nvPr/>
          </p:nvSpPr>
          <p:spPr>
            <a:xfrm>
              <a:off x="4380360" y="2361072"/>
              <a:ext cx="231300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parabolic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16" name="15 Abrir llave"/>
            <p:cNvSpPr/>
            <p:nvPr/>
          </p:nvSpPr>
          <p:spPr>
            <a:xfrm rot="16200000" flipH="1">
              <a:off x="4499994" y="823378"/>
              <a:ext cx="311271" cy="3865192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sp>
        <p:nvSpPr>
          <p:cNvPr id="37" name="36 CuadroTexto" descr=" 37"/>
          <p:cNvSpPr txBox="1"/>
          <p:nvPr/>
        </p:nvSpPr>
        <p:spPr>
          <a:xfrm>
            <a:off x="6444208" y="4221088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1" name="40 Flecha abajo" descr=" 41"/>
          <p:cNvSpPr/>
          <p:nvPr/>
        </p:nvSpPr>
        <p:spPr>
          <a:xfrm>
            <a:off x="5256648" y="1809392"/>
            <a:ext cx="108000" cy="1800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19" name="18 Conector recto" descr=" 43"/>
          <p:cNvCxnSpPr/>
          <p:nvPr/>
        </p:nvCxnSpPr>
        <p:spPr>
          <a:xfrm>
            <a:off x="2699792" y="231230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 descr=" 44"/>
          <p:cNvCxnSpPr/>
          <p:nvPr/>
        </p:nvCxnSpPr>
        <p:spPr>
          <a:xfrm>
            <a:off x="4452369" y="231230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dirty="0" err="1" smtClean="0"/>
              <a:t>Second-order</a:t>
            </a:r>
            <a:endParaRPr lang="es-AR" sz="2600" b="1" dirty="0" smtClean="0"/>
          </a:p>
          <a:p>
            <a:endParaRPr lang="es-AR" sz="3000" dirty="0" smtClean="0">
              <a:effectLst/>
            </a:endParaRPr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3000" dirty="0" smtClean="0"/>
          </a:p>
          <a:p>
            <a:pPr lvl="1">
              <a:buNone/>
            </a:pPr>
            <a:endParaRPr lang="es-AR" sz="2600" dirty="0" smtClean="0"/>
          </a:p>
          <a:p>
            <a:endParaRPr lang="es-AR" sz="3000" dirty="0" smtClean="0">
              <a:effectLst/>
            </a:endParaRPr>
          </a:p>
          <a:p>
            <a:pPr lvl="1"/>
            <a:r>
              <a:rPr lang="es-AR" sz="2600" smtClean="0">
                <a:latin typeface="Calibri"/>
              </a:rPr>
              <a:t>The quantization scheme directly determines</a:t>
            </a:r>
            <a:br>
              <a:rPr lang="es-AR" sz="2600" smtClean="0">
                <a:latin typeface="Calibri"/>
              </a:rPr>
            </a:br>
            <a:r>
              <a:rPr lang="es-AR" sz="2600" smtClean="0">
                <a:latin typeface="Calibri"/>
              </a:rPr>
              <a:t>the number of “polynomial segments” (steps) required</a:t>
            </a:r>
          </a:p>
          <a:p>
            <a:pPr lvl="1"/>
            <a:r>
              <a:rPr lang="es-AR" sz="2600" smtClean="0">
                <a:latin typeface="Calibri"/>
              </a:rPr>
              <a:t>We will start with a definition of </a:t>
            </a:r>
            <a:r>
              <a:rPr lang="es-AR" sz="2600" b="1" smtClean="0">
                <a:solidFill>
                  <a:srgbClr val="FF0000"/>
                </a:solidFill>
                <a:latin typeface="Calibri"/>
              </a:rPr>
              <a:t>quantization of order n</a:t>
            </a:r>
            <a:r>
              <a:rPr lang="es-AR" sz="2600" b="1" smtClean="0">
                <a:latin typeface="Calibri"/>
              </a:rPr>
              <a:t/>
            </a:r>
            <a:br>
              <a:rPr lang="es-AR" sz="2600" b="1" smtClean="0">
                <a:latin typeface="Calibri"/>
              </a:rPr>
            </a:br>
            <a:r>
              <a:rPr lang="es-AR" sz="2600" smtClean="0">
                <a:latin typeface="Calibri"/>
              </a:rPr>
              <a:t>which will lead us to a definition of </a:t>
            </a:r>
            <a:r>
              <a:rPr lang="es-AR" sz="2600" b="1" smtClean="0">
                <a:solidFill>
                  <a:srgbClr val="FF0000"/>
                </a:solidFill>
                <a:latin typeface="Calibri"/>
              </a:rPr>
              <a:t>activity of order n</a:t>
            </a:r>
          </a:p>
          <a:p>
            <a:pPr lvl="1"/>
            <a:endParaRPr lang="es-AR" sz="2600" dirty="0" smtClean="0"/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</a:p>
        </p:txBody>
      </p:sp>
      <p:pic>
        <p:nvPicPr>
          <p:cNvPr id="857090" name="Picture 2" descr=" 857090"/>
          <p:cNvPicPr>
            <a:picLocks noChangeAspect="1" noChangeArrowheads="1"/>
          </p:cNvPicPr>
          <p:nvPr/>
        </p:nvPicPr>
        <p:blipFill>
          <a:blip r:embed="rId3" cstate="print"/>
          <a:srcRect l="2564" t="6451" r="2643" b="3240"/>
          <a:stretch>
            <a:fillRect/>
          </a:stretch>
        </p:blipFill>
        <p:spPr bwMode="auto">
          <a:xfrm>
            <a:off x="6372200" y="2780928"/>
            <a:ext cx="259228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988840"/>
            <a:ext cx="737882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 85709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3526"/>
          <a:stretch>
            <a:fillRect/>
          </a:stretch>
        </p:blipFill>
        <p:spPr bwMode="auto">
          <a:xfrm>
            <a:off x="144495" y="2863984"/>
            <a:ext cx="8147517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 27"/>
          <p:cNvPicPr>
            <a:picLocks noChangeAspect="1" noChangeArrowheads="1"/>
          </p:cNvPicPr>
          <p:nvPr/>
        </p:nvPicPr>
        <p:blipFill>
          <a:blip r:embed="rId5" cstate="print"/>
          <a:srcRect l="27398" t="57359" r="27528" b="7343"/>
          <a:stretch>
            <a:fillRect/>
          </a:stretch>
        </p:blipFill>
        <p:spPr bwMode="auto">
          <a:xfrm>
            <a:off x="179511" y="3501008"/>
            <a:ext cx="367240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19 Grupo" descr=" 20"/>
          <p:cNvGrpSpPr/>
          <p:nvPr/>
        </p:nvGrpSpPr>
        <p:grpSpPr>
          <a:xfrm>
            <a:off x="2723033" y="3116584"/>
            <a:ext cx="4668327" cy="585355"/>
            <a:chOff x="2723032" y="3116585"/>
            <a:chExt cx="4668328" cy="585355"/>
          </a:xfrm>
        </p:grpSpPr>
        <p:sp>
          <p:nvSpPr>
            <p:cNvPr id="12" name="11 CuadroTexto"/>
            <p:cNvSpPr txBox="1"/>
            <p:nvPr/>
          </p:nvSpPr>
          <p:spPr>
            <a:xfrm>
              <a:off x="4585336" y="3332608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3" name="12 Abrir llave"/>
            <p:cNvSpPr/>
            <p:nvPr/>
          </p:nvSpPr>
          <p:spPr>
            <a:xfrm rot="16200000">
              <a:off x="4877176" y="962441"/>
              <a:ext cx="360040" cy="4668328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grpSp>
        <p:nvGrpSpPr>
          <p:cNvPr id="3" name="18 Grupo" descr=" 19"/>
          <p:cNvGrpSpPr/>
          <p:nvPr/>
        </p:nvGrpSpPr>
        <p:grpSpPr>
          <a:xfrm>
            <a:off x="2723033" y="2361071"/>
            <a:ext cx="3970330" cy="550536"/>
            <a:chOff x="2723034" y="2361072"/>
            <a:chExt cx="3970331" cy="550537"/>
          </a:xfrm>
        </p:grpSpPr>
        <p:sp>
          <p:nvSpPr>
            <p:cNvPr id="15" name="14 Rectángulo"/>
            <p:cNvSpPr/>
            <p:nvPr/>
          </p:nvSpPr>
          <p:spPr>
            <a:xfrm>
              <a:off x="4380360" y="2361072"/>
              <a:ext cx="231300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parabolic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16" name="15 Abrir llave"/>
            <p:cNvSpPr/>
            <p:nvPr/>
          </p:nvSpPr>
          <p:spPr>
            <a:xfrm rot="16200000" flipH="1">
              <a:off x="4499994" y="823378"/>
              <a:ext cx="311271" cy="3865192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sp>
        <p:nvSpPr>
          <p:cNvPr id="37" name="36 CuadroTexto" descr=" 37"/>
          <p:cNvSpPr txBox="1"/>
          <p:nvPr/>
        </p:nvSpPr>
        <p:spPr>
          <a:xfrm>
            <a:off x="6444208" y="4221088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&lt;k</a:t>
            </a:r>
            <a:r>
              <a:rPr lang="en-US" b="1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endParaRPr lang="en-US" b="1" baseline="-25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1" name="40 Flecha abajo" descr=" 41"/>
          <p:cNvSpPr/>
          <p:nvPr/>
        </p:nvSpPr>
        <p:spPr>
          <a:xfrm>
            <a:off x="5256648" y="1809392"/>
            <a:ext cx="108000" cy="1800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19" name="18 Conector recto" descr=" 43"/>
          <p:cNvCxnSpPr/>
          <p:nvPr/>
        </p:nvCxnSpPr>
        <p:spPr>
          <a:xfrm>
            <a:off x="2699792" y="231230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 descr=" 44"/>
          <p:cNvCxnSpPr/>
          <p:nvPr/>
        </p:nvCxnSpPr>
        <p:spPr>
          <a:xfrm>
            <a:off x="4452369" y="231230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i="1" dirty="0" err="1" smtClean="0"/>
              <a:t>n</a:t>
            </a:r>
            <a:r>
              <a:rPr lang="es-AR" sz="2600" b="1" dirty="0" err="1" smtClean="0"/>
              <a:t>th-order</a:t>
            </a:r>
            <a:r>
              <a:rPr lang="es-AR" sz="2600" b="1" dirty="0" smtClean="0"/>
              <a:t> (</a:t>
            </a:r>
            <a:r>
              <a:rPr lang="es-AR" sz="2600" b="1" dirty="0" err="1" smtClean="0"/>
              <a:t>with</a:t>
            </a:r>
            <a:r>
              <a:rPr lang="es-AR" sz="2600" b="1" dirty="0" smtClean="0"/>
              <a:t> n&gt;0)</a:t>
            </a: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pPr>
              <a:buChar char=" "/>
            </a:pPr>
            <a:r>
              <a:rPr lang="es-AR" sz="3000" i="1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s-AR" sz="3000" smtClean="0">
                <a:effectLst/>
                <a:latin typeface="Courier New" pitchFamily="49" charset="0"/>
                <a:cs typeface="Courier New" pitchFamily="49" charset="0"/>
              </a:rPr>
              <a:t>       </a:t>
            </a:r>
            <a:r>
              <a:rPr lang="es-AR" sz="3000" i="1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endParaRPr lang="es-AR" sz="3000" i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</a:p>
        </p:txBody>
      </p:sp>
      <p:pic>
        <p:nvPicPr>
          <p:cNvPr id="857093" name="Picture 5" descr=" 857093"/>
          <p:cNvPicPr>
            <a:picLocks noChangeAspect="1" noChangeArrowheads="1"/>
          </p:cNvPicPr>
          <p:nvPr/>
        </p:nvPicPr>
        <p:blipFill>
          <a:blip r:embed="rId3" cstate="print"/>
          <a:srcRect l="5225" t="2500" r="13127" b="85000"/>
          <a:stretch>
            <a:fillRect/>
          </a:stretch>
        </p:blipFill>
        <p:spPr bwMode="auto">
          <a:xfrm>
            <a:off x="143000" y="2060848"/>
            <a:ext cx="90010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Flecha abajo" descr=" 22"/>
          <p:cNvSpPr/>
          <p:nvPr/>
        </p:nvSpPr>
        <p:spPr>
          <a:xfrm>
            <a:off x="7056848" y="1821584"/>
            <a:ext cx="144016" cy="21602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i="1" dirty="0" err="1" smtClean="0"/>
              <a:t>n</a:t>
            </a:r>
            <a:r>
              <a:rPr lang="es-AR" sz="2600" b="1" dirty="0" err="1" smtClean="0"/>
              <a:t>th-order</a:t>
            </a:r>
            <a:r>
              <a:rPr lang="es-AR" sz="2600" b="1" dirty="0" smtClean="0"/>
              <a:t> (</a:t>
            </a:r>
            <a:r>
              <a:rPr lang="es-AR" sz="2600" b="1" dirty="0" err="1" smtClean="0"/>
              <a:t>with</a:t>
            </a:r>
            <a:r>
              <a:rPr lang="es-AR" sz="2600" b="1" dirty="0" smtClean="0"/>
              <a:t> n&gt;0)</a:t>
            </a: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pPr>
              <a:buChar char=" "/>
            </a:pPr>
            <a:r>
              <a:rPr lang="es-AR" sz="3000" i="1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s-AR" sz="3000" smtClean="0">
                <a:effectLst/>
                <a:latin typeface="Courier New" pitchFamily="49" charset="0"/>
                <a:cs typeface="Courier New" pitchFamily="49" charset="0"/>
              </a:rPr>
              <a:t>       </a:t>
            </a:r>
            <a:r>
              <a:rPr lang="es-AR" sz="3000" i="1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endParaRPr lang="es-AR" sz="3000" i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</a:p>
        </p:txBody>
      </p:sp>
      <p:pic>
        <p:nvPicPr>
          <p:cNvPr id="857093" name="Picture 5" descr=" 857093"/>
          <p:cNvPicPr>
            <a:picLocks noChangeAspect="1" noChangeArrowheads="1"/>
          </p:cNvPicPr>
          <p:nvPr/>
        </p:nvPicPr>
        <p:blipFill>
          <a:blip r:embed="rId3" cstate="print"/>
          <a:srcRect l="5225" t="2500" r="13127" b="85000"/>
          <a:stretch>
            <a:fillRect/>
          </a:stretch>
        </p:blipFill>
        <p:spPr bwMode="auto">
          <a:xfrm>
            <a:off x="143000" y="2060848"/>
            <a:ext cx="90010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 31"/>
          <p:cNvPicPr>
            <a:picLocks noChangeAspect="1" noChangeArrowheads="1"/>
          </p:cNvPicPr>
          <p:nvPr/>
        </p:nvPicPr>
        <p:blipFill>
          <a:blip r:embed="rId3" cstate="print"/>
          <a:srcRect t="37500" r="37948" b="47500"/>
          <a:stretch>
            <a:fillRect/>
          </a:stretch>
        </p:blipFill>
        <p:spPr bwMode="auto">
          <a:xfrm>
            <a:off x="-12127" y="3131678"/>
            <a:ext cx="6840743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 33"/>
          <p:cNvPicPr>
            <a:picLocks noChangeAspect="1" noChangeArrowheads="1"/>
          </p:cNvPicPr>
          <p:nvPr/>
        </p:nvPicPr>
        <p:blipFill>
          <a:blip r:embed="rId3" cstate="print"/>
          <a:srcRect l="37884" t="70000" r="41867" b="5000"/>
          <a:stretch>
            <a:fillRect/>
          </a:stretch>
        </p:blipFill>
        <p:spPr bwMode="auto">
          <a:xfrm>
            <a:off x="179512" y="3491718"/>
            <a:ext cx="2232245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 34"/>
          <p:cNvPicPr>
            <a:picLocks noChangeAspect="1" noChangeArrowheads="1"/>
          </p:cNvPicPr>
          <p:nvPr/>
        </p:nvPicPr>
        <p:blipFill>
          <a:blip r:embed="rId3" cstate="print"/>
          <a:srcRect l="58786" t="37500" r="9467" b="47500"/>
          <a:stretch>
            <a:fillRect/>
          </a:stretch>
        </p:blipFill>
        <p:spPr bwMode="auto">
          <a:xfrm>
            <a:off x="4480854" y="3480669"/>
            <a:ext cx="349989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19 Grupo" descr=" 20"/>
          <p:cNvGrpSpPr/>
          <p:nvPr/>
        </p:nvGrpSpPr>
        <p:grpSpPr>
          <a:xfrm>
            <a:off x="2747417" y="3563725"/>
            <a:ext cx="4416871" cy="729370"/>
            <a:chOff x="2747416" y="3563725"/>
            <a:chExt cx="4416872" cy="729371"/>
          </a:xfrm>
        </p:grpSpPr>
        <p:sp>
          <p:nvSpPr>
            <p:cNvPr id="11" name="10 CuadroTexto"/>
            <p:cNvSpPr txBox="1"/>
            <p:nvPr/>
          </p:nvSpPr>
          <p:spPr>
            <a:xfrm>
              <a:off x="4427984" y="3923764"/>
              <a:ext cx="11938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2" name="11 Abrir llave"/>
            <p:cNvSpPr/>
            <p:nvPr/>
          </p:nvSpPr>
          <p:spPr>
            <a:xfrm rot="16200000">
              <a:off x="4703824" y="1607317"/>
              <a:ext cx="504056" cy="4416872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grpSp>
        <p:nvGrpSpPr>
          <p:cNvPr id="13" name="18 Grupo" descr=" 19"/>
          <p:cNvGrpSpPr/>
          <p:nvPr/>
        </p:nvGrpSpPr>
        <p:grpSpPr>
          <a:xfrm>
            <a:off x="2723033" y="2514382"/>
            <a:ext cx="4040671" cy="806033"/>
            <a:chOff x="2723034" y="2514382"/>
            <a:chExt cx="4040671" cy="806034"/>
          </a:xfrm>
        </p:grpSpPr>
        <p:sp>
          <p:nvSpPr>
            <p:cNvPr id="14" name="13 Abrir llave"/>
            <p:cNvSpPr/>
            <p:nvPr/>
          </p:nvSpPr>
          <p:spPr>
            <a:xfrm rot="16200000" flipH="1">
              <a:off x="4253489" y="1250473"/>
              <a:ext cx="539488" cy="3600398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4380360" y="2514382"/>
              <a:ext cx="238334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nth-order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21 Flecha abajo" descr=" 22"/>
          <p:cNvSpPr/>
          <p:nvPr/>
        </p:nvSpPr>
        <p:spPr>
          <a:xfrm>
            <a:off x="7056848" y="1821584"/>
            <a:ext cx="144016" cy="21602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15 Conector recto" descr=" 28"/>
          <p:cNvCxnSpPr/>
          <p:nvPr/>
        </p:nvCxnSpPr>
        <p:spPr>
          <a:xfrm>
            <a:off x="2483768" y="237326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 descr=" 30"/>
          <p:cNvCxnSpPr/>
          <p:nvPr/>
        </p:nvCxnSpPr>
        <p:spPr>
          <a:xfrm>
            <a:off x="4092329" y="237326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 descr=" 32"/>
          <p:cNvCxnSpPr/>
          <p:nvPr/>
        </p:nvCxnSpPr>
        <p:spPr>
          <a:xfrm>
            <a:off x="6372200" y="237326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s-AR" sz="3000" dirty="0" err="1" smtClean="0">
                <a:effectLst/>
              </a:rPr>
              <a:t>Quantization</a:t>
            </a:r>
            <a:r>
              <a:rPr lang="es-AR" sz="3000" dirty="0" smtClean="0">
                <a:effectLst/>
              </a:rPr>
              <a:t>: </a:t>
            </a:r>
            <a:r>
              <a:rPr lang="es-AR" sz="3000" dirty="0" err="1" smtClean="0">
                <a:effectLst/>
              </a:rPr>
              <a:t>the</a:t>
            </a:r>
            <a:r>
              <a:rPr lang="es-AR" sz="3000" dirty="0" smtClean="0">
                <a:effectLst/>
              </a:rPr>
              <a:t> </a:t>
            </a:r>
            <a:r>
              <a:rPr lang="es-AR" sz="3000" dirty="0" err="1" smtClean="0">
                <a:effectLst/>
              </a:rPr>
              <a:t>key</a:t>
            </a:r>
            <a:r>
              <a:rPr lang="es-AR" sz="3000" dirty="0" smtClean="0">
                <a:effectLst/>
              </a:rPr>
              <a:t> “error-</a:t>
            </a:r>
            <a:r>
              <a:rPr lang="es-AR" sz="3000" dirty="0" err="1" smtClean="0">
                <a:effectLst/>
              </a:rPr>
              <a:t>driven</a:t>
            </a:r>
            <a:r>
              <a:rPr lang="es-AR" sz="3000" dirty="0" smtClean="0">
                <a:effectLst/>
              </a:rPr>
              <a:t>” </a:t>
            </a:r>
            <a:r>
              <a:rPr lang="es-AR" sz="3000" dirty="0" err="1" smtClean="0">
                <a:effectLst/>
              </a:rPr>
              <a:t>process</a:t>
            </a:r>
            <a:endParaRPr lang="es-AR" sz="3000" dirty="0" smtClean="0">
              <a:effectLst/>
            </a:endParaRPr>
          </a:p>
          <a:p>
            <a:pPr lvl="1"/>
            <a:r>
              <a:rPr lang="es-AR" sz="2600" b="1" i="1" dirty="0" err="1" smtClean="0"/>
              <a:t>n</a:t>
            </a:r>
            <a:r>
              <a:rPr lang="es-AR" sz="2600" b="1" dirty="0" err="1" smtClean="0"/>
              <a:t>th-order</a:t>
            </a:r>
            <a:r>
              <a:rPr lang="es-AR" sz="2600" b="1" dirty="0" smtClean="0"/>
              <a:t> (</a:t>
            </a:r>
            <a:r>
              <a:rPr lang="es-AR" sz="2600" b="1" dirty="0" err="1" smtClean="0"/>
              <a:t>with</a:t>
            </a:r>
            <a:r>
              <a:rPr lang="es-AR" sz="2600" b="1" dirty="0" smtClean="0"/>
              <a:t> n&gt;0)</a:t>
            </a: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pPr lvl="0"/>
            <a:r>
              <a:rPr lang="es-AR" sz="3000" i="1" smtClean="0">
                <a:effectLst/>
                <a:latin typeface="Courier New"/>
                <a:cs typeface="Courier New" pitchFamily="49" charset="0"/>
              </a:rPr>
              <a:t>m</a:t>
            </a:r>
            <a:r>
              <a:rPr lang="es-AR" sz="3000" smtClean="0">
                <a:effectLst/>
                <a:latin typeface="Courier New"/>
                <a:cs typeface="Courier New" pitchFamily="49" charset="0"/>
              </a:rPr>
              <a:t>=1,2,…,</a:t>
            </a:r>
            <a:r>
              <a:rPr lang="es-AR" sz="3000" i="1" smtClean="0">
                <a:effectLst/>
                <a:latin typeface="Courier New"/>
                <a:cs typeface="Courier New" pitchFamily="49" charset="0"/>
              </a:rPr>
              <a:t>n</a:t>
            </a:r>
          </a:p>
          <a:p>
            <a:pPr>
              <a:buNone/>
            </a:pPr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  <a:p>
            <a:endParaRPr lang="es-AR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Quantization</a:t>
            </a:r>
          </a:p>
        </p:txBody>
      </p:sp>
      <p:pic>
        <p:nvPicPr>
          <p:cNvPr id="857093" name="Picture 5" descr=" 857093"/>
          <p:cNvPicPr>
            <a:picLocks noChangeAspect="1" noChangeArrowheads="1"/>
          </p:cNvPicPr>
          <p:nvPr/>
        </p:nvPicPr>
        <p:blipFill>
          <a:blip r:embed="rId3" cstate="print"/>
          <a:srcRect l="5225" t="2500" r="13127" b="85000"/>
          <a:stretch>
            <a:fillRect/>
          </a:stretch>
        </p:blipFill>
        <p:spPr bwMode="auto">
          <a:xfrm>
            <a:off x="143000" y="2060848"/>
            <a:ext cx="90010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 31"/>
          <p:cNvPicPr>
            <a:picLocks noChangeAspect="1" noChangeArrowheads="1"/>
          </p:cNvPicPr>
          <p:nvPr/>
        </p:nvPicPr>
        <p:blipFill>
          <a:blip r:embed="rId3" cstate="print"/>
          <a:srcRect t="37500" r="37948" b="47500"/>
          <a:stretch>
            <a:fillRect/>
          </a:stretch>
        </p:blipFill>
        <p:spPr bwMode="auto">
          <a:xfrm>
            <a:off x="-12127" y="3131678"/>
            <a:ext cx="6840743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 33"/>
          <p:cNvPicPr>
            <a:picLocks noChangeAspect="1" noChangeArrowheads="1"/>
          </p:cNvPicPr>
          <p:nvPr/>
        </p:nvPicPr>
        <p:blipFill>
          <a:blip r:embed="rId3" cstate="print"/>
          <a:srcRect l="37884" t="70000" r="41867" b="5000"/>
          <a:stretch>
            <a:fillRect/>
          </a:stretch>
        </p:blipFill>
        <p:spPr bwMode="auto">
          <a:xfrm>
            <a:off x="179512" y="3491718"/>
            <a:ext cx="2232245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 34"/>
          <p:cNvPicPr>
            <a:picLocks noChangeAspect="1" noChangeArrowheads="1"/>
          </p:cNvPicPr>
          <p:nvPr/>
        </p:nvPicPr>
        <p:blipFill>
          <a:blip r:embed="rId3" cstate="print"/>
          <a:srcRect l="58786" t="37500" r="9467" b="47500"/>
          <a:stretch>
            <a:fillRect/>
          </a:stretch>
        </p:blipFill>
        <p:spPr bwMode="auto">
          <a:xfrm>
            <a:off x="4480854" y="3480669"/>
            <a:ext cx="349989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19 Grupo" descr=" 20"/>
          <p:cNvGrpSpPr/>
          <p:nvPr/>
        </p:nvGrpSpPr>
        <p:grpSpPr>
          <a:xfrm>
            <a:off x="2747417" y="3563725"/>
            <a:ext cx="4416871" cy="729370"/>
            <a:chOff x="2747416" y="3563725"/>
            <a:chExt cx="4416872" cy="729371"/>
          </a:xfrm>
        </p:grpSpPr>
        <p:sp>
          <p:nvSpPr>
            <p:cNvPr id="11" name="10 CuadroTexto"/>
            <p:cNvSpPr txBox="1"/>
            <p:nvPr/>
          </p:nvSpPr>
          <p:spPr>
            <a:xfrm>
              <a:off x="4427984" y="3923764"/>
              <a:ext cx="11938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err(t)</a:t>
              </a:r>
              <a:endParaRPr lang="en-US" b="1" baseline="-25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2" name="11 Abrir llave"/>
            <p:cNvSpPr/>
            <p:nvPr/>
          </p:nvSpPr>
          <p:spPr>
            <a:xfrm rot="16200000">
              <a:off x="4703824" y="1607317"/>
              <a:ext cx="504056" cy="4416872"/>
            </a:xfrm>
            <a:prstGeom prst="leftBrac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</p:grpSp>
      <p:grpSp>
        <p:nvGrpSpPr>
          <p:cNvPr id="3" name="18 Grupo" descr=" 19"/>
          <p:cNvGrpSpPr/>
          <p:nvPr/>
        </p:nvGrpSpPr>
        <p:grpSpPr>
          <a:xfrm>
            <a:off x="2723033" y="2514382"/>
            <a:ext cx="4040671" cy="806033"/>
            <a:chOff x="2723034" y="2514382"/>
            <a:chExt cx="4040671" cy="806034"/>
          </a:xfrm>
        </p:grpSpPr>
        <p:sp>
          <p:nvSpPr>
            <p:cNvPr id="14" name="13 Abrir llave"/>
            <p:cNvSpPr/>
            <p:nvPr/>
          </p:nvSpPr>
          <p:spPr>
            <a:xfrm rot="16200000" flipH="1">
              <a:off x="4253489" y="1250473"/>
              <a:ext cx="539488" cy="3600398"/>
            </a:xfrm>
            <a:prstGeom prst="leftBrac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4380360" y="2514382"/>
              <a:ext cx="238334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q(t)</a:t>
              </a:r>
              <a:r>
                <a:rPr lang="en-US" sz="1600" dirty="0" smtClean="0">
                  <a:solidFill>
                    <a:prstClr val="black"/>
                  </a:solidFill>
                </a:rPr>
                <a:t>piecewise </a:t>
              </a:r>
              <a:r>
                <a:rPr lang="en-US" sz="1600" dirty="0" smtClean="0">
                  <a:solidFill>
                    <a:srgbClr val="FF0000"/>
                  </a:solidFill>
                </a:rPr>
                <a:t>nth-order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21 Flecha abajo" descr=" 22"/>
          <p:cNvSpPr/>
          <p:nvPr/>
        </p:nvSpPr>
        <p:spPr>
          <a:xfrm>
            <a:off x="7056848" y="1821584"/>
            <a:ext cx="144016" cy="21602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15 Conector recto" descr=" 28"/>
          <p:cNvCxnSpPr/>
          <p:nvPr/>
        </p:nvCxnSpPr>
        <p:spPr>
          <a:xfrm>
            <a:off x="2483768" y="237326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 descr=" 30"/>
          <p:cNvCxnSpPr/>
          <p:nvPr/>
        </p:nvCxnSpPr>
        <p:spPr>
          <a:xfrm>
            <a:off x="4092329" y="237326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 descr=" 32"/>
          <p:cNvCxnSpPr/>
          <p:nvPr/>
        </p:nvCxnSpPr>
        <p:spPr>
          <a:xfrm>
            <a:off x="6372200" y="2373264"/>
            <a:ext cx="216023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smtClean="0">
                <a:effectLst/>
              </a:rPr>
              <a:t>The quantization process </a:t>
            </a:r>
            <a:r>
              <a:rPr lang="en-US" sz="3000" smtClean="0">
                <a:solidFill>
                  <a:srgbClr val="FF0000"/>
                </a:solidFill>
                <a:effectLst/>
              </a:rPr>
              <a:t>keeps track</a:t>
            </a:r>
            <a:r>
              <a:rPr lang="en-US" sz="3000" smtClean="0">
                <a:effectLst/>
              </a:rPr>
              <a:t> of the </a:t>
            </a:r>
            <a:r>
              <a:rPr lang="en-US" sz="3000" smtClean="0">
                <a:solidFill>
                  <a:srgbClr val="FF0000"/>
                </a:solidFill>
                <a:effectLst/>
              </a:rPr>
              <a:t>dynamics of the error </a:t>
            </a:r>
            <a:r>
              <a:rPr lang="en-US" sz="3000" smtClean="0">
                <a:effectLst/>
              </a:rPr>
              <a:t>between an </a:t>
            </a:r>
            <a:r>
              <a:rPr lang="en-US" sz="3000" u="sng" smtClean="0">
                <a:effectLst/>
              </a:rPr>
              <a:t>input signal</a:t>
            </a:r>
            <a:r>
              <a:rPr lang="en-US" sz="3000" smtClean="0">
                <a:effectLst/>
              </a:rPr>
              <a:t> and its </a:t>
            </a:r>
            <a:r>
              <a:rPr lang="en-US" sz="3000" u="sng" smtClean="0">
                <a:effectLst/>
              </a:rPr>
              <a:t>quantized version</a:t>
            </a:r>
          </a:p>
          <a:p>
            <a:pPr lvl="1"/>
            <a:r>
              <a:rPr lang="en-US" sz="2400" smtClean="0"/>
              <a:t>It is the key mechanism used by </a:t>
            </a:r>
            <a:r>
              <a:rPr lang="en-US" sz="2400" b="1" smtClean="0"/>
              <a:t>QSS integrators </a:t>
            </a:r>
            <a:r>
              <a:rPr lang="en-US" sz="2400" smtClean="0"/>
              <a:t>for </a:t>
            </a:r>
            <a:r>
              <a:rPr lang="en-US" sz="2400" smtClean="0">
                <a:solidFill>
                  <a:srgbClr val="FF0000"/>
                </a:solidFill>
              </a:rPr>
              <a:t>error control</a:t>
            </a:r>
          </a:p>
          <a:p>
            <a:pPr lvl="1"/>
            <a:r>
              <a:rPr lang="en-US" sz="2400" smtClean="0"/>
              <a:t>QSS: Already discussed in previous presentations. Quick recap:</a:t>
            </a:r>
          </a:p>
          <a:p>
            <a:pPr lvl="2"/>
            <a:endParaRPr lang="en-US" sz="2200" smtClean="0"/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Quantized State Systems (QSS)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smtClean="0"/>
              <a:t>n</a:t>
            </a:r>
            <a:r>
              <a:rPr lang="en-US" smtClean="0"/>
              <a:t>th-Order Quantization</a:t>
            </a: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smtClean="0">
                <a:effectLst/>
              </a:rPr>
              <a:t>The quantization process </a:t>
            </a:r>
            <a:r>
              <a:rPr lang="en-US" sz="3000" smtClean="0">
                <a:solidFill>
                  <a:srgbClr val="FF0000"/>
                </a:solidFill>
                <a:effectLst/>
              </a:rPr>
              <a:t>keeps track</a:t>
            </a:r>
            <a:r>
              <a:rPr lang="en-US" sz="3000" smtClean="0">
                <a:effectLst/>
              </a:rPr>
              <a:t> of the </a:t>
            </a:r>
            <a:r>
              <a:rPr lang="en-US" sz="3000" smtClean="0">
                <a:solidFill>
                  <a:srgbClr val="FF0000"/>
                </a:solidFill>
                <a:effectLst/>
              </a:rPr>
              <a:t>dynamics of the error </a:t>
            </a:r>
            <a:r>
              <a:rPr lang="en-US" sz="3000" smtClean="0">
                <a:effectLst/>
              </a:rPr>
              <a:t>between an </a:t>
            </a:r>
            <a:r>
              <a:rPr lang="en-US" sz="3000" u="sng" smtClean="0">
                <a:effectLst/>
              </a:rPr>
              <a:t>input signal</a:t>
            </a:r>
            <a:r>
              <a:rPr lang="en-US" sz="3000" smtClean="0">
                <a:effectLst/>
              </a:rPr>
              <a:t> and its </a:t>
            </a:r>
            <a:r>
              <a:rPr lang="en-US" sz="3000" u="sng" smtClean="0">
                <a:effectLst/>
              </a:rPr>
              <a:t>quantized version</a:t>
            </a:r>
          </a:p>
          <a:p>
            <a:pPr lvl="1"/>
            <a:r>
              <a:rPr lang="en-US" sz="2400" smtClean="0"/>
              <a:t>It is the key mechanism used by </a:t>
            </a:r>
            <a:r>
              <a:rPr lang="en-US" sz="2400" b="1" smtClean="0"/>
              <a:t>QSS integrators </a:t>
            </a:r>
            <a:r>
              <a:rPr lang="en-US" sz="2400" smtClean="0"/>
              <a:t>for </a:t>
            </a:r>
            <a:r>
              <a:rPr lang="en-US" sz="2400" smtClean="0">
                <a:solidFill>
                  <a:srgbClr val="FF0000"/>
                </a:solidFill>
              </a:rPr>
              <a:t>error control</a:t>
            </a:r>
          </a:p>
          <a:p>
            <a:pPr lvl="1"/>
            <a:r>
              <a:rPr lang="en-US" sz="2400" smtClean="0"/>
              <a:t>QSS: Already discussed in previous presentations. Quick recap:</a:t>
            </a:r>
          </a:p>
          <a:p>
            <a:pPr lvl="2"/>
            <a:endParaRPr lang="en-US" sz="2200" smtClean="0"/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Quantized State Systems (QSS)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smtClean="0"/>
              <a:t>n</a:t>
            </a:r>
            <a:r>
              <a:rPr lang="en-US" smtClean="0"/>
              <a:t>th-Order Quantization</a:t>
            </a:r>
          </a:p>
        </p:txBody>
      </p:sp>
      <p:pic>
        <p:nvPicPr>
          <p:cNvPr id="6" name="Picture 2" descr=" 858114"/>
          <p:cNvPicPr>
            <a:picLocks noChangeAspect="1" noChangeArrowheads="1"/>
          </p:cNvPicPr>
          <p:nvPr/>
        </p:nvPicPr>
        <p:blipFill>
          <a:blip r:embed="rId3" cstate="print"/>
          <a:srcRect b="3031"/>
          <a:stretch>
            <a:fillRect/>
          </a:stretch>
        </p:blipFill>
        <p:spPr bwMode="auto">
          <a:xfrm>
            <a:off x="251519" y="3479248"/>
            <a:ext cx="5029200" cy="297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 8581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 r="55927" b="5556"/>
          <a:stretch>
            <a:fillRect/>
          </a:stretch>
        </p:blipFill>
        <p:spPr bwMode="auto">
          <a:xfrm>
            <a:off x="2063913" y="3935680"/>
            <a:ext cx="243479" cy="32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 descr=" 60"/>
          <p:cNvSpPr/>
          <p:nvPr/>
        </p:nvSpPr>
        <p:spPr>
          <a:xfrm>
            <a:off x="2474884" y="3298657"/>
            <a:ext cx="1921423" cy="338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smtClean="0">
                <a:solidFill>
                  <a:prstClr val="black"/>
                </a:solidFill>
              </a:rPr>
              <a:t>quantized integrator</a:t>
            </a:r>
            <a:endParaRPr lang="en-US" sz="1200" b="1">
              <a:solidFill>
                <a:srgbClr val="FF0000"/>
              </a:solidFill>
            </a:endParaRPr>
          </a:p>
        </p:txBody>
      </p:sp>
      <p:sp>
        <p:nvSpPr>
          <p:cNvPr id="7" name="6 Rectángulo" descr=" 61"/>
          <p:cNvSpPr/>
          <p:nvPr/>
        </p:nvSpPr>
        <p:spPr>
          <a:xfrm>
            <a:off x="2378784" y="3557070"/>
            <a:ext cx="821123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smtClean="0">
                <a:solidFill>
                  <a:prstClr val="black"/>
                </a:solidFill>
              </a:rPr>
              <a:t>pure </a:t>
            </a:r>
            <a:br>
              <a:rPr lang="en-US" sz="1200" b="1" smtClean="0">
                <a:solidFill>
                  <a:prstClr val="black"/>
                </a:solidFill>
              </a:rPr>
            </a:br>
            <a:r>
              <a:rPr lang="en-US" sz="1200" b="1" smtClean="0">
                <a:solidFill>
                  <a:prstClr val="black"/>
                </a:solidFill>
              </a:rPr>
              <a:t>integrator</a:t>
            </a:r>
            <a:endParaRPr lang="en-US" sz="105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smtClean="0">
                <a:effectLst/>
              </a:rPr>
              <a:t>The quantization process </a:t>
            </a:r>
            <a:r>
              <a:rPr lang="en-US" sz="3000" smtClean="0">
                <a:solidFill>
                  <a:srgbClr val="FF0000"/>
                </a:solidFill>
                <a:effectLst/>
              </a:rPr>
              <a:t>keeps track</a:t>
            </a:r>
            <a:r>
              <a:rPr lang="en-US" sz="3000" smtClean="0">
                <a:effectLst/>
              </a:rPr>
              <a:t> of the </a:t>
            </a:r>
            <a:r>
              <a:rPr lang="en-US" sz="3000" smtClean="0">
                <a:solidFill>
                  <a:srgbClr val="FF0000"/>
                </a:solidFill>
                <a:effectLst/>
              </a:rPr>
              <a:t>dynamics of the error </a:t>
            </a:r>
            <a:r>
              <a:rPr lang="en-US" sz="3000" smtClean="0">
                <a:effectLst/>
              </a:rPr>
              <a:t>between an </a:t>
            </a:r>
            <a:r>
              <a:rPr lang="en-US" sz="3000" u="sng" smtClean="0">
                <a:effectLst/>
              </a:rPr>
              <a:t>input signal</a:t>
            </a:r>
            <a:r>
              <a:rPr lang="en-US" sz="3000" smtClean="0">
                <a:effectLst/>
              </a:rPr>
              <a:t> and its </a:t>
            </a:r>
            <a:r>
              <a:rPr lang="en-US" sz="3000" u="sng" smtClean="0">
                <a:effectLst/>
              </a:rPr>
              <a:t>quantized version</a:t>
            </a:r>
          </a:p>
          <a:p>
            <a:pPr lvl="1"/>
            <a:r>
              <a:rPr lang="en-US" sz="2400" smtClean="0"/>
              <a:t>It is the key mechanism used by </a:t>
            </a:r>
            <a:r>
              <a:rPr lang="en-US" sz="2400" b="1" smtClean="0"/>
              <a:t>QSS integrators </a:t>
            </a:r>
            <a:r>
              <a:rPr lang="en-US" sz="2400" smtClean="0"/>
              <a:t>for </a:t>
            </a:r>
            <a:r>
              <a:rPr lang="en-US" sz="2400" smtClean="0">
                <a:solidFill>
                  <a:srgbClr val="FF0000"/>
                </a:solidFill>
              </a:rPr>
              <a:t>error control</a:t>
            </a:r>
          </a:p>
          <a:p>
            <a:pPr lvl="1"/>
            <a:r>
              <a:rPr lang="en-US" sz="2400" smtClean="0"/>
              <a:t>QSS: Already discussed in previous presentations. Quick recap:</a:t>
            </a:r>
          </a:p>
          <a:p>
            <a:pPr lvl="2"/>
            <a:endParaRPr lang="en-US" sz="2200" smtClean="0"/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Quantized State Systems (QSS)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smtClean="0"/>
              <a:t>n</a:t>
            </a:r>
            <a:r>
              <a:rPr lang="en-US" smtClean="0"/>
              <a:t>th-Order Quantization</a:t>
            </a:r>
          </a:p>
        </p:txBody>
      </p:sp>
      <p:pic>
        <p:nvPicPr>
          <p:cNvPr id="6" name="Picture 2" descr=" 858114"/>
          <p:cNvPicPr>
            <a:picLocks noChangeAspect="1" noChangeArrowheads="1"/>
          </p:cNvPicPr>
          <p:nvPr/>
        </p:nvPicPr>
        <p:blipFill>
          <a:blip r:embed="rId3" cstate="print"/>
          <a:srcRect b="3031"/>
          <a:stretch>
            <a:fillRect/>
          </a:stretch>
        </p:blipFill>
        <p:spPr bwMode="auto">
          <a:xfrm>
            <a:off x="251519" y="3479248"/>
            <a:ext cx="5029200" cy="297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 8581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 r="55927" b="5556"/>
          <a:stretch>
            <a:fillRect/>
          </a:stretch>
        </p:blipFill>
        <p:spPr bwMode="auto">
          <a:xfrm>
            <a:off x="2063913" y="3935680"/>
            <a:ext cx="243479" cy="32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55 Grupo" descr=" 56"/>
          <p:cNvGrpSpPr/>
          <p:nvPr/>
        </p:nvGrpSpPr>
        <p:grpSpPr>
          <a:xfrm>
            <a:off x="1967521" y="4451927"/>
            <a:ext cx="3034191" cy="144016"/>
            <a:chOff x="1967520" y="4605512"/>
            <a:chExt cx="3034192" cy="144016"/>
          </a:xfrm>
        </p:grpSpPr>
        <p:cxnSp>
          <p:nvCxnSpPr>
            <p:cNvPr id="10" name="9 Conector recto"/>
            <p:cNvCxnSpPr/>
            <p:nvPr/>
          </p:nvCxnSpPr>
          <p:spPr>
            <a:xfrm>
              <a:off x="4569712" y="4749528"/>
              <a:ext cx="432000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1967520" y="4737336"/>
              <a:ext cx="432000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flipV="1">
              <a:off x="3131840" y="4605512"/>
              <a:ext cx="432048" cy="144016"/>
            </a:xfrm>
            <a:prstGeom prst="line">
              <a:avLst/>
            </a:prstGeom>
            <a:ln w="50800" cap="rnd">
              <a:solidFill>
                <a:srgbClr val="FF0000"/>
              </a:solidFill>
              <a:prstDash val="sysDot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8" name="7 Rectángulo" descr=" 60"/>
          <p:cNvSpPr/>
          <p:nvPr/>
        </p:nvSpPr>
        <p:spPr>
          <a:xfrm>
            <a:off x="2474884" y="3298657"/>
            <a:ext cx="1921423" cy="338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smtClean="0">
                <a:solidFill>
                  <a:prstClr val="black"/>
                </a:solidFill>
              </a:rPr>
              <a:t>quantized integrator</a:t>
            </a:r>
            <a:endParaRPr lang="en-US" sz="1200" b="1">
              <a:solidFill>
                <a:srgbClr val="FF0000"/>
              </a:solidFill>
            </a:endParaRPr>
          </a:p>
        </p:txBody>
      </p:sp>
      <p:sp>
        <p:nvSpPr>
          <p:cNvPr id="7" name="6 Rectángulo" descr=" 61"/>
          <p:cNvSpPr/>
          <p:nvPr/>
        </p:nvSpPr>
        <p:spPr>
          <a:xfrm>
            <a:off x="2378784" y="3557070"/>
            <a:ext cx="821123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smtClean="0">
                <a:solidFill>
                  <a:prstClr val="black"/>
                </a:solidFill>
              </a:rPr>
              <a:t>pure </a:t>
            </a:r>
            <a:br>
              <a:rPr lang="en-US" sz="1200" b="1" smtClean="0">
                <a:solidFill>
                  <a:prstClr val="black"/>
                </a:solidFill>
              </a:rPr>
            </a:br>
            <a:r>
              <a:rPr lang="en-US" sz="1200" b="1" smtClean="0">
                <a:solidFill>
                  <a:prstClr val="black"/>
                </a:solidFill>
              </a:rPr>
              <a:t>integrator</a:t>
            </a:r>
            <a:endParaRPr lang="en-US" sz="1050" b="1">
              <a:solidFill>
                <a:srgbClr val="FF0000"/>
              </a:solidFill>
            </a:endParaRPr>
          </a:p>
        </p:txBody>
      </p:sp>
      <p:grpSp>
        <p:nvGrpSpPr>
          <p:cNvPr id="13" name="68 Grupo" descr=" 69"/>
          <p:cNvGrpSpPr/>
          <p:nvPr/>
        </p:nvGrpSpPr>
        <p:grpSpPr>
          <a:xfrm>
            <a:off x="5274740" y="4415351"/>
            <a:ext cx="3090086" cy="369332"/>
            <a:chOff x="5274740" y="4245472"/>
            <a:chExt cx="3090087" cy="369332"/>
          </a:xfrm>
        </p:grpSpPr>
        <p:sp>
          <p:nvSpPr>
            <p:cNvPr id="14" name="13 CuadroTexto"/>
            <p:cNvSpPr txBox="1"/>
            <p:nvPr/>
          </p:nvSpPr>
          <p:spPr>
            <a:xfrm>
              <a:off x="5274740" y="4245472"/>
              <a:ext cx="1518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Event={c</a:t>
              </a:r>
              <a:r>
                <a:rPr lang="en-US" b="1" baseline="-2500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0</a:t>
              </a:r>
              <a:r>
                <a:rPr lang="en-US" b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}</a:t>
              </a: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7628728" y="4245472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QSS1</a:t>
              </a:r>
              <a:endParaRPr lang="en-US" b="1"/>
            </a:p>
          </p:txBody>
        </p: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smtClean="0">
                <a:effectLst/>
              </a:rPr>
              <a:t>The quantization process </a:t>
            </a:r>
            <a:r>
              <a:rPr lang="en-US" sz="3000" smtClean="0">
                <a:solidFill>
                  <a:srgbClr val="FF0000"/>
                </a:solidFill>
                <a:effectLst/>
              </a:rPr>
              <a:t>keeps track</a:t>
            </a:r>
            <a:r>
              <a:rPr lang="en-US" sz="3000" smtClean="0">
                <a:effectLst/>
              </a:rPr>
              <a:t> of the </a:t>
            </a:r>
            <a:r>
              <a:rPr lang="en-US" sz="3000" smtClean="0">
                <a:solidFill>
                  <a:srgbClr val="FF0000"/>
                </a:solidFill>
                <a:effectLst/>
              </a:rPr>
              <a:t>dynamics of the error </a:t>
            </a:r>
            <a:r>
              <a:rPr lang="en-US" sz="3000" smtClean="0">
                <a:effectLst/>
              </a:rPr>
              <a:t>between an </a:t>
            </a:r>
            <a:r>
              <a:rPr lang="en-US" sz="3000" u="sng" smtClean="0">
                <a:effectLst/>
              </a:rPr>
              <a:t>input signal</a:t>
            </a:r>
            <a:r>
              <a:rPr lang="en-US" sz="3000" smtClean="0">
                <a:effectLst/>
              </a:rPr>
              <a:t> and its </a:t>
            </a:r>
            <a:r>
              <a:rPr lang="en-US" sz="3000" u="sng" smtClean="0">
                <a:effectLst/>
              </a:rPr>
              <a:t>quantized version</a:t>
            </a:r>
          </a:p>
          <a:p>
            <a:pPr lvl="1"/>
            <a:r>
              <a:rPr lang="en-US" sz="2400" smtClean="0"/>
              <a:t>It is the key mechanism used by </a:t>
            </a:r>
            <a:r>
              <a:rPr lang="en-US" sz="2400" b="1" smtClean="0"/>
              <a:t>QSS integrators </a:t>
            </a:r>
            <a:r>
              <a:rPr lang="en-US" sz="2400" smtClean="0"/>
              <a:t>for </a:t>
            </a:r>
            <a:r>
              <a:rPr lang="en-US" sz="2400" smtClean="0">
                <a:solidFill>
                  <a:srgbClr val="FF0000"/>
                </a:solidFill>
              </a:rPr>
              <a:t>error control</a:t>
            </a:r>
          </a:p>
          <a:p>
            <a:pPr lvl="1"/>
            <a:r>
              <a:rPr lang="en-US" sz="2400" smtClean="0"/>
              <a:t>QSS: Already discussed in previous presentations. Quick recap:</a:t>
            </a:r>
          </a:p>
          <a:p>
            <a:pPr lvl="2"/>
            <a:endParaRPr lang="en-US" sz="2200" smtClean="0"/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Quantized State Systems (QSS)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smtClean="0"/>
              <a:t>n</a:t>
            </a:r>
            <a:r>
              <a:rPr lang="en-US" smtClean="0"/>
              <a:t>th-Order Quantization</a:t>
            </a:r>
          </a:p>
        </p:txBody>
      </p:sp>
      <p:pic>
        <p:nvPicPr>
          <p:cNvPr id="6" name="Picture 2" descr=" 858114"/>
          <p:cNvPicPr>
            <a:picLocks noChangeAspect="1" noChangeArrowheads="1"/>
          </p:cNvPicPr>
          <p:nvPr/>
        </p:nvPicPr>
        <p:blipFill>
          <a:blip r:embed="rId3" cstate="print"/>
          <a:srcRect b="3031"/>
          <a:stretch>
            <a:fillRect/>
          </a:stretch>
        </p:blipFill>
        <p:spPr bwMode="auto">
          <a:xfrm>
            <a:off x="251519" y="3479248"/>
            <a:ext cx="5029200" cy="297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 8581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 r="55927" b="5556"/>
          <a:stretch>
            <a:fillRect/>
          </a:stretch>
        </p:blipFill>
        <p:spPr bwMode="auto">
          <a:xfrm>
            <a:off x="2063913" y="3935680"/>
            <a:ext cx="243479" cy="32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55 Grupo" descr=" 56"/>
          <p:cNvGrpSpPr/>
          <p:nvPr/>
        </p:nvGrpSpPr>
        <p:grpSpPr>
          <a:xfrm>
            <a:off x="1967521" y="4451927"/>
            <a:ext cx="3034191" cy="144016"/>
            <a:chOff x="1967520" y="4605512"/>
            <a:chExt cx="3034192" cy="144016"/>
          </a:xfrm>
        </p:grpSpPr>
        <p:cxnSp>
          <p:nvCxnSpPr>
            <p:cNvPr id="10" name="9 Conector recto"/>
            <p:cNvCxnSpPr/>
            <p:nvPr/>
          </p:nvCxnSpPr>
          <p:spPr>
            <a:xfrm>
              <a:off x="4569712" y="4749528"/>
              <a:ext cx="432000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1967520" y="4737336"/>
              <a:ext cx="432000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flipV="1">
              <a:off x="3131840" y="4605512"/>
              <a:ext cx="432048" cy="144016"/>
            </a:xfrm>
            <a:prstGeom prst="line">
              <a:avLst/>
            </a:prstGeom>
            <a:ln w="50800" cap="rnd">
              <a:solidFill>
                <a:srgbClr val="FF0000"/>
              </a:solidFill>
              <a:prstDash val="sysDot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6" name="56 Grupo" descr=" 57"/>
          <p:cNvGrpSpPr/>
          <p:nvPr/>
        </p:nvGrpSpPr>
        <p:grpSpPr>
          <a:xfrm>
            <a:off x="1967520" y="4499552"/>
            <a:ext cx="3012144" cy="480816"/>
            <a:chOff x="1991904" y="4628752"/>
            <a:chExt cx="3012144" cy="480816"/>
          </a:xfrm>
        </p:grpSpPr>
        <p:cxnSp>
          <p:nvCxnSpPr>
            <p:cNvPr id="19" name="18 Conector recto"/>
            <p:cNvCxnSpPr/>
            <p:nvPr/>
          </p:nvCxnSpPr>
          <p:spPr>
            <a:xfrm flipV="1">
              <a:off x="1991904" y="4928976"/>
              <a:ext cx="432048" cy="144016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flipV="1">
              <a:off x="4572000" y="4965552"/>
              <a:ext cx="432048" cy="144016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1" name="20 Arco"/>
            <p:cNvSpPr/>
            <p:nvPr/>
          </p:nvSpPr>
          <p:spPr>
            <a:xfrm flipV="1">
              <a:off x="2711984" y="4628752"/>
              <a:ext cx="864096" cy="432048"/>
            </a:xfrm>
            <a:prstGeom prst="arc">
              <a:avLst/>
            </a:prstGeom>
            <a:ln w="50800" cap="rnd">
              <a:solidFill>
                <a:schemeClr val="accent2"/>
              </a:solidFill>
              <a:prstDash val="sysDot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7 Rectángulo" descr=" 60"/>
          <p:cNvSpPr/>
          <p:nvPr/>
        </p:nvSpPr>
        <p:spPr>
          <a:xfrm>
            <a:off x="2474884" y="3298657"/>
            <a:ext cx="1921423" cy="338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smtClean="0">
                <a:solidFill>
                  <a:prstClr val="black"/>
                </a:solidFill>
              </a:rPr>
              <a:t>quantized integrator</a:t>
            </a:r>
            <a:endParaRPr lang="en-US" sz="1200" b="1">
              <a:solidFill>
                <a:srgbClr val="FF0000"/>
              </a:solidFill>
            </a:endParaRPr>
          </a:p>
        </p:txBody>
      </p:sp>
      <p:sp>
        <p:nvSpPr>
          <p:cNvPr id="7" name="6 Rectángulo" descr=" 61"/>
          <p:cNvSpPr/>
          <p:nvPr/>
        </p:nvSpPr>
        <p:spPr>
          <a:xfrm>
            <a:off x="2378784" y="3557070"/>
            <a:ext cx="821123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smtClean="0">
                <a:solidFill>
                  <a:prstClr val="black"/>
                </a:solidFill>
              </a:rPr>
              <a:t>pure </a:t>
            </a:r>
            <a:br>
              <a:rPr lang="en-US" sz="1200" b="1" smtClean="0">
                <a:solidFill>
                  <a:prstClr val="black"/>
                </a:solidFill>
              </a:rPr>
            </a:br>
            <a:r>
              <a:rPr lang="en-US" sz="1200" b="1" smtClean="0">
                <a:solidFill>
                  <a:prstClr val="black"/>
                </a:solidFill>
              </a:rPr>
              <a:t>integrator</a:t>
            </a:r>
            <a:endParaRPr lang="en-US" sz="1050" b="1">
              <a:solidFill>
                <a:srgbClr val="FF0000"/>
              </a:solidFill>
            </a:endParaRPr>
          </a:p>
        </p:txBody>
      </p:sp>
      <p:grpSp>
        <p:nvGrpSpPr>
          <p:cNvPr id="3" name="68 Grupo" descr=" 69"/>
          <p:cNvGrpSpPr/>
          <p:nvPr/>
        </p:nvGrpSpPr>
        <p:grpSpPr>
          <a:xfrm>
            <a:off x="5274740" y="4415351"/>
            <a:ext cx="3090086" cy="369332"/>
            <a:chOff x="5274740" y="4245472"/>
            <a:chExt cx="3090087" cy="369332"/>
          </a:xfrm>
        </p:grpSpPr>
        <p:sp>
          <p:nvSpPr>
            <p:cNvPr id="14" name="13 CuadroTexto"/>
            <p:cNvSpPr txBox="1"/>
            <p:nvPr/>
          </p:nvSpPr>
          <p:spPr>
            <a:xfrm>
              <a:off x="5274740" y="4245472"/>
              <a:ext cx="1518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Event={c</a:t>
              </a:r>
              <a:r>
                <a:rPr lang="en-US" b="1" baseline="-2500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0</a:t>
              </a:r>
              <a:r>
                <a:rPr lang="en-US" b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}</a:t>
              </a: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7628728" y="4245472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QSS1</a:t>
              </a:r>
              <a:endParaRPr lang="en-US" b="1"/>
            </a:p>
          </p:txBody>
        </p:sp>
      </p:grpSp>
      <p:grpSp>
        <p:nvGrpSpPr>
          <p:cNvPr id="22" name="69 Grupo" descr=" 70"/>
          <p:cNvGrpSpPr/>
          <p:nvPr/>
        </p:nvGrpSpPr>
        <p:grpSpPr>
          <a:xfrm>
            <a:off x="5274740" y="4734169"/>
            <a:ext cx="3090086" cy="369332"/>
            <a:chOff x="5274740" y="4564290"/>
            <a:chExt cx="3090087" cy="369332"/>
          </a:xfrm>
        </p:grpSpPr>
        <p:sp>
          <p:nvSpPr>
            <p:cNvPr id="23" name="22 Rectángulo"/>
            <p:cNvSpPr/>
            <p:nvPr/>
          </p:nvSpPr>
          <p:spPr>
            <a:xfrm>
              <a:off x="7628728" y="4564290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smtClean="0">
                  <a:solidFill>
                    <a:schemeClr val="accent2"/>
                  </a:solidFill>
                  <a:latin typeface="Courier New" pitchFamily="49" charset="0"/>
                  <a:cs typeface="Courier New" pitchFamily="49" charset="0"/>
                </a:rPr>
                <a:t>QSS2</a:t>
              </a:r>
            </a:p>
          </p:txBody>
        </p:sp>
        <p:sp>
          <p:nvSpPr>
            <p:cNvPr id="24" name="23 Rectángulo"/>
            <p:cNvSpPr/>
            <p:nvPr/>
          </p:nvSpPr>
          <p:spPr>
            <a:xfrm>
              <a:off x="5274740" y="4564290"/>
              <a:ext cx="20249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smtClean="0">
                  <a:solidFill>
                    <a:srgbClr val="C0504D"/>
                  </a:solidFill>
                  <a:latin typeface="Courier New" pitchFamily="49" charset="0"/>
                  <a:cs typeface="Courier New" pitchFamily="49" charset="0"/>
                </a:rPr>
                <a:t>Event={c</a:t>
              </a:r>
              <a:r>
                <a:rPr lang="en-US" b="1" baseline="-25000" smtClean="0">
                  <a:solidFill>
                    <a:srgbClr val="C0504D"/>
                  </a:solidFill>
                  <a:latin typeface="Courier New" pitchFamily="49" charset="0"/>
                  <a:cs typeface="Courier New" pitchFamily="49" charset="0"/>
                </a:rPr>
                <a:t>0</a:t>
              </a:r>
              <a:r>
                <a:rPr lang="en-US" b="1" smtClean="0">
                  <a:solidFill>
                    <a:srgbClr val="C0504D"/>
                  </a:solidFill>
                  <a:latin typeface="Courier New" pitchFamily="49" charset="0"/>
                  <a:cs typeface="Courier New" pitchFamily="49" charset="0"/>
                </a:rPr>
                <a:t>,c</a:t>
              </a:r>
              <a:r>
                <a:rPr lang="en-US" b="1" baseline="-25000" smtClean="0">
                  <a:solidFill>
                    <a:srgbClr val="C0504D"/>
                  </a:solidFill>
                  <a:latin typeface="Courier New" pitchFamily="49" charset="0"/>
                  <a:cs typeface="Courier New" pitchFamily="49" charset="0"/>
                </a:rPr>
                <a:t>1</a:t>
              </a:r>
              <a:r>
                <a:rPr lang="en-US" b="1" smtClean="0">
                  <a:solidFill>
                    <a:srgbClr val="C0504D"/>
                  </a:solidFill>
                  <a:latin typeface="Courier New" pitchFamily="49" charset="0"/>
                  <a:cs typeface="Courier New" pitchFamily="49" charset="0"/>
                </a:rPr>
                <a:t>} </a:t>
              </a:r>
              <a:endParaRPr lang="en-US" b="1"/>
            </a:p>
          </p:txBody>
        </p: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smtClean="0">
                <a:effectLst/>
              </a:rPr>
              <a:t>The quantization process </a:t>
            </a:r>
            <a:r>
              <a:rPr lang="en-US" sz="3000" smtClean="0">
                <a:solidFill>
                  <a:srgbClr val="FF0000"/>
                </a:solidFill>
                <a:effectLst/>
              </a:rPr>
              <a:t>keeps track</a:t>
            </a:r>
            <a:r>
              <a:rPr lang="en-US" sz="3000" smtClean="0">
                <a:effectLst/>
              </a:rPr>
              <a:t> of the </a:t>
            </a:r>
            <a:r>
              <a:rPr lang="en-US" sz="3000" smtClean="0">
                <a:solidFill>
                  <a:srgbClr val="FF0000"/>
                </a:solidFill>
                <a:effectLst/>
              </a:rPr>
              <a:t>dynamics of the error </a:t>
            </a:r>
            <a:r>
              <a:rPr lang="en-US" sz="3000" smtClean="0">
                <a:effectLst/>
              </a:rPr>
              <a:t>between an </a:t>
            </a:r>
            <a:r>
              <a:rPr lang="en-US" sz="3000" u="sng" smtClean="0">
                <a:effectLst/>
              </a:rPr>
              <a:t>input signal</a:t>
            </a:r>
            <a:r>
              <a:rPr lang="en-US" sz="3000" smtClean="0">
                <a:effectLst/>
              </a:rPr>
              <a:t> and its </a:t>
            </a:r>
            <a:r>
              <a:rPr lang="en-US" sz="3000" u="sng" smtClean="0">
                <a:effectLst/>
              </a:rPr>
              <a:t>quantized version</a:t>
            </a:r>
          </a:p>
          <a:p>
            <a:pPr lvl="1"/>
            <a:r>
              <a:rPr lang="en-US" sz="2400" smtClean="0"/>
              <a:t>It is the key mechanism used by </a:t>
            </a:r>
            <a:r>
              <a:rPr lang="en-US" sz="2400" b="1" smtClean="0"/>
              <a:t>QSS integrators </a:t>
            </a:r>
            <a:r>
              <a:rPr lang="en-US" sz="2400" smtClean="0"/>
              <a:t>for </a:t>
            </a:r>
            <a:r>
              <a:rPr lang="en-US" sz="2400" smtClean="0">
                <a:solidFill>
                  <a:srgbClr val="FF0000"/>
                </a:solidFill>
              </a:rPr>
              <a:t>error control</a:t>
            </a:r>
          </a:p>
          <a:p>
            <a:pPr lvl="1"/>
            <a:r>
              <a:rPr lang="en-US" sz="2400" smtClean="0"/>
              <a:t>QSS: Already discussed in previous presentations. Quick recap:</a:t>
            </a:r>
          </a:p>
          <a:p>
            <a:pPr lvl="2"/>
            <a:endParaRPr lang="en-US" sz="2200" smtClean="0"/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Quantized State Systems (QSS)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smtClean="0"/>
              <a:t>n</a:t>
            </a:r>
            <a:r>
              <a:rPr lang="en-US" smtClean="0"/>
              <a:t>th-Order Quantization</a:t>
            </a:r>
          </a:p>
        </p:txBody>
      </p:sp>
      <p:pic>
        <p:nvPicPr>
          <p:cNvPr id="6" name="Picture 2" descr=" 858114"/>
          <p:cNvPicPr>
            <a:picLocks noChangeAspect="1" noChangeArrowheads="1"/>
          </p:cNvPicPr>
          <p:nvPr/>
        </p:nvPicPr>
        <p:blipFill>
          <a:blip r:embed="rId3" cstate="print"/>
          <a:srcRect b="3031"/>
          <a:stretch>
            <a:fillRect/>
          </a:stretch>
        </p:blipFill>
        <p:spPr bwMode="auto">
          <a:xfrm>
            <a:off x="251519" y="3479248"/>
            <a:ext cx="5029200" cy="297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 8581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 r="55927" b="5556"/>
          <a:stretch>
            <a:fillRect/>
          </a:stretch>
        </p:blipFill>
        <p:spPr bwMode="auto">
          <a:xfrm>
            <a:off x="2063913" y="3935680"/>
            <a:ext cx="243479" cy="32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55 Grupo" descr=" 56"/>
          <p:cNvGrpSpPr/>
          <p:nvPr/>
        </p:nvGrpSpPr>
        <p:grpSpPr>
          <a:xfrm>
            <a:off x="1967521" y="4451927"/>
            <a:ext cx="3034191" cy="144016"/>
            <a:chOff x="1967520" y="4605512"/>
            <a:chExt cx="3034192" cy="144016"/>
          </a:xfrm>
        </p:grpSpPr>
        <p:cxnSp>
          <p:nvCxnSpPr>
            <p:cNvPr id="10" name="9 Conector recto"/>
            <p:cNvCxnSpPr/>
            <p:nvPr/>
          </p:nvCxnSpPr>
          <p:spPr>
            <a:xfrm>
              <a:off x="4569712" y="4749528"/>
              <a:ext cx="432000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1967520" y="4737336"/>
              <a:ext cx="432000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flipV="1">
              <a:off x="3131840" y="4605512"/>
              <a:ext cx="432048" cy="144016"/>
            </a:xfrm>
            <a:prstGeom prst="line">
              <a:avLst/>
            </a:prstGeom>
            <a:ln w="50800" cap="rnd">
              <a:solidFill>
                <a:srgbClr val="FF0000"/>
              </a:solidFill>
              <a:prstDash val="sysDot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" name="56 Grupo" descr=" 57"/>
          <p:cNvGrpSpPr/>
          <p:nvPr/>
        </p:nvGrpSpPr>
        <p:grpSpPr>
          <a:xfrm>
            <a:off x="1967520" y="4499552"/>
            <a:ext cx="3012144" cy="480816"/>
            <a:chOff x="1991904" y="4628752"/>
            <a:chExt cx="3012144" cy="480816"/>
          </a:xfrm>
        </p:grpSpPr>
        <p:cxnSp>
          <p:nvCxnSpPr>
            <p:cNvPr id="19" name="18 Conector recto"/>
            <p:cNvCxnSpPr/>
            <p:nvPr/>
          </p:nvCxnSpPr>
          <p:spPr>
            <a:xfrm flipV="1">
              <a:off x="1991904" y="4928976"/>
              <a:ext cx="432048" cy="144016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flipV="1">
              <a:off x="4572000" y="4965552"/>
              <a:ext cx="432048" cy="144016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1" name="20 Arco"/>
            <p:cNvSpPr/>
            <p:nvPr/>
          </p:nvSpPr>
          <p:spPr>
            <a:xfrm flipV="1">
              <a:off x="2711984" y="4628752"/>
              <a:ext cx="864096" cy="432048"/>
            </a:xfrm>
            <a:prstGeom prst="arc">
              <a:avLst/>
            </a:prstGeom>
            <a:ln w="50800" cap="rnd">
              <a:solidFill>
                <a:schemeClr val="accent2"/>
              </a:solidFill>
              <a:prstDash val="sysDot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57 Grupo" descr=" 58"/>
          <p:cNvGrpSpPr/>
          <p:nvPr/>
        </p:nvGrpSpPr>
        <p:grpSpPr>
          <a:xfrm>
            <a:off x="1524425" y="4825303"/>
            <a:ext cx="3455239" cy="455288"/>
            <a:chOff x="1536616" y="4917928"/>
            <a:chExt cx="3455240" cy="455288"/>
          </a:xfrm>
        </p:grpSpPr>
        <p:sp>
          <p:nvSpPr>
            <p:cNvPr id="29" name="28 Arco"/>
            <p:cNvSpPr/>
            <p:nvPr/>
          </p:nvSpPr>
          <p:spPr>
            <a:xfrm flipV="1">
              <a:off x="4127760" y="4941168"/>
              <a:ext cx="864096" cy="432048"/>
            </a:xfrm>
            <a:prstGeom prst="arc">
              <a:avLst/>
            </a:prstGeom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29 Arco"/>
            <p:cNvSpPr/>
            <p:nvPr/>
          </p:nvSpPr>
          <p:spPr>
            <a:xfrm flipV="1">
              <a:off x="1536616" y="4917928"/>
              <a:ext cx="864096" cy="432048"/>
            </a:xfrm>
            <a:prstGeom prst="arc">
              <a:avLst/>
            </a:prstGeom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3067448" y="5132808"/>
              <a:ext cx="486000" cy="216024"/>
            </a:xfrm>
            <a:custGeom>
              <a:avLst/>
              <a:gdLst>
                <a:gd name="connsiteX0" fmla="*/ 292608 w 292608"/>
                <a:gd name="connsiteY0" fmla="*/ 0 h 203200"/>
                <a:gd name="connsiteX1" fmla="*/ 207264 w 292608"/>
                <a:gd name="connsiteY1" fmla="*/ 170688 h 203200"/>
                <a:gd name="connsiteX2" fmla="*/ 0 w 292608"/>
                <a:gd name="connsiteY2" fmla="*/ 195072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2608" h="203200">
                  <a:moveTo>
                    <a:pt x="292608" y="0"/>
                  </a:moveTo>
                  <a:cubicBezTo>
                    <a:pt x="274320" y="69088"/>
                    <a:pt x="256032" y="138176"/>
                    <a:pt x="207264" y="170688"/>
                  </a:cubicBezTo>
                  <a:cubicBezTo>
                    <a:pt x="158496" y="203200"/>
                    <a:pt x="79248" y="199136"/>
                    <a:pt x="0" y="195072"/>
                  </a:cubicBezTo>
                </a:path>
              </a:pathLst>
            </a:custGeom>
            <a:ln w="50800" cap="rnd">
              <a:solidFill>
                <a:schemeClr val="tx2">
                  <a:lumMod val="60000"/>
                  <a:lumOff val="40000"/>
                </a:schemeClr>
              </a:solidFill>
              <a:prstDash val="sysDot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7 Rectángulo" descr=" 60"/>
          <p:cNvSpPr/>
          <p:nvPr/>
        </p:nvSpPr>
        <p:spPr>
          <a:xfrm>
            <a:off x="2474884" y="3298657"/>
            <a:ext cx="1921423" cy="338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smtClean="0">
                <a:solidFill>
                  <a:prstClr val="black"/>
                </a:solidFill>
              </a:rPr>
              <a:t>quantized integrator</a:t>
            </a:r>
            <a:endParaRPr lang="en-US" sz="1200" b="1">
              <a:solidFill>
                <a:srgbClr val="FF0000"/>
              </a:solidFill>
            </a:endParaRPr>
          </a:p>
        </p:txBody>
      </p:sp>
      <p:sp>
        <p:nvSpPr>
          <p:cNvPr id="7" name="6 Rectángulo" descr=" 61"/>
          <p:cNvSpPr/>
          <p:nvPr/>
        </p:nvSpPr>
        <p:spPr>
          <a:xfrm>
            <a:off x="2378784" y="3557070"/>
            <a:ext cx="821123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smtClean="0">
                <a:solidFill>
                  <a:prstClr val="black"/>
                </a:solidFill>
              </a:rPr>
              <a:t>pure </a:t>
            </a:r>
            <a:br>
              <a:rPr lang="en-US" sz="1200" b="1" smtClean="0">
                <a:solidFill>
                  <a:prstClr val="black"/>
                </a:solidFill>
              </a:rPr>
            </a:br>
            <a:r>
              <a:rPr lang="en-US" sz="1200" b="1" smtClean="0">
                <a:solidFill>
                  <a:prstClr val="black"/>
                </a:solidFill>
              </a:rPr>
              <a:t>integrator</a:t>
            </a:r>
            <a:endParaRPr lang="en-US" sz="1050" b="1">
              <a:solidFill>
                <a:srgbClr val="FF0000"/>
              </a:solidFill>
            </a:endParaRPr>
          </a:p>
        </p:txBody>
      </p:sp>
      <p:grpSp>
        <p:nvGrpSpPr>
          <p:cNvPr id="4" name="68 Grupo" descr=" 69"/>
          <p:cNvGrpSpPr/>
          <p:nvPr/>
        </p:nvGrpSpPr>
        <p:grpSpPr>
          <a:xfrm>
            <a:off x="5274740" y="4415351"/>
            <a:ext cx="3090086" cy="369332"/>
            <a:chOff x="5274740" y="4245472"/>
            <a:chExt cx="3090087" cy="369332"/>
          </a:xfrm>
        </p:grpSpPr>
        <p:sp>
          <p:nvSpPr>
            <p:cNvPr id="14" name="13 CuadroTexto"/>
            <p:cNvSpPr txBox="1"/>
            <p:nvPr/>
          </p:nvSpPr>
          <p:spPr>
            <a:xfrm>
              <a:off x="5274740" y="4245472"/>
              <a:ext cx="1518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Event={c</a:t>
              </a:r>
              <a:r>
                <a:rPr lang="en-US" b="1" baseline="-2500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0</a:t>
              </a:r>
              <a:r>
                <a:rPr lang="en-US" b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}</a:t>
              </a: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7628728" y="4245472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QSS1</a:t>
              </a:r>
              <a:endParaRPr lang="en-US" b="1"/>
            </a:p>
          </p:txBody>
        </p:sp>
      </p:grpSp>
      <p:grpSp>
        <p:nvGrpSpPr>
          <p:cNvPr id="9" name="69 Grupo" descr=" 70"/>
          <p:cNvGrpSpPr/>
          <p:nvPr/>
        </p:nvGrpSpPr>
        <p:grpSpPr>
          <a:xfrm>
            <a:off x="5274740" y="4734169"/>
            <a:ext cx="3090086" cy="369332"/>
            <a:chOff x="5274740" y="4564290"/>
            <a:chExt cx="3090087" cy="369332"/>
          </a:xfrm>
        </p:grpSpPr>
        <p:sp>
          <p:nvSpPr>
            <p:cNvPr id="23" name="22 Rectángulo"/>
            <p:cNvSpPr/>
            <p:nvPr/>
          </p:nvSpPr>
          <p:spPr>
            <a:xfrm>
              <a:off x="7628728" y="4564290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smtClean="0">
                  <a:solidFill>
                    <a:schemeClr val="accent2"/>
                  </a:solidFill>
                  <a:latin typeface="Courier New" pitchFamily="49" charset="0"/>
                  <a:cs typeface="Courier New" pitchFamily="49" charset="0"/>
                </a:rPr>
                <a:t>QSS2</a:t>
              </a:r>
            </a:p>
          </p:txBody>
        </p:sp>
        <p:sp>
          <p:nvSpPr>
            <p:cNvPr id="24" name="23 Rectángulo"/>
            <p:cNvSpPr/>
            <p:nvPr/>
          </p:nvSpPr>
          <p:spPr>
            <a:xfrm>
              <a:off x="5274740" y="4564290"/>
              <a:ext cx="20249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smtClean="0">
                  <a:solidFill>
                    <a:srgbClr val="C0504D"/>
                  </a:solidFill>
                  <a:latin typeface="Courier New" pitchFamily="49" charset="0"/>
                  <a:cs typeface="Courier New" pitchFamily="49" charset="0"/>
                </a:rPr>
                <a:t>Event={c</a:t>
              </a:r>
              <a:r>
                <a:rPr lang="en-US" b="1" baseline="-25000" smtClean="0">
                  <a:solidFill>
                    <a:srgbClr val="C0504D"/>
                  </a:solidFill>
                  <a:latin typeface="Courier New" pitchFamily="49" charset="0"/>
                  <a:cs typeface="Courier New" pitchFamily="49" charset="0"/>
                </a:rPr>
                <a:t>0</a:t>
              </a:r>
              <a:r>
                <a:rPr lang="en-US" b="1" smtClean="0">
                  <a:solidFill>
                    <a:srgbClr val="C0504D"/>
                  </a:solidFill>
                  <a:latin typeface="Courier New" pitchFamily="49" charset="0"/>
                  <a:cs typeface="Courier New" pitchFamily="49" charset="0"/>
                </a:rPr>
                <a:t>,c</a:t>
              </a:r>
              <a:r>
                <a:rPr lang="en-US" b="1" baseline="-25000" smtClean="0">
                  <a:solidFill>
                    <a:srgbClr val="C0504D"/>
                  </a:solidFill>
                  <a:latin typeface="Courier New" pitchFamily="49" charset="0"/>
                  <a:cs typeface="Courier New" pitchFamily="49" charset="0"/>
                </a:rPr>
                <a:t>1</a:t>
              </a:r>
              <a:r>
                <a:rPr lang="en-US" b="1" smtClean="0">
                  <a:solidFill>
                    <a:srgbClr val="C0504D"/>
                  </a:solidFill>
                  <a:latin typeface="Courier New" pitchFamily="49" charset="0"/>
                  <a:cs typeface="Courier New" pitchFamily="49" charset="0"/>
                </a:rPr>
                <a:t>} </a:t>
              </a:r>
              <a:endParaRPr lang="en-US" b="1"/>
            </a:p>
          </p:txBody>
        </p:sp>
      </p:grpSp>
      <p:grpSp>
        <p:nvGrpSpPr>
          <p:cNvPr id="25" name="70 Grupo" descr=" 71"/>
          <p:cNvGrpSpPr/>
          <p:nvPr/>
        </p:nvGrpSpPr>
        <p:grpSpPr>
          <a:xfrm>
            <a:off x="5274740" y="5065179"/>
            <a:ext cx="3090086" cy="369332"/>
            <a:chOff x="5274740" y="4895300"/>
            <a:chExt cx="3090087" cy="369332"/>
          </a:xfrm>
        </p:grpSpPr>
        <p:sp>
          <p:nvSpPr>
            <p:cNvPr id="26" name="25 Rectángulo"/>
            <p:cNvSpPr/>
            <p:nvPr/>
          </p:nvSpPr>
          <p:spPr>
            <a:xfrm>
              <a:off x="7628728" y="4895300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QSS3</a:t>
              </a:r>
            </a:p>
          </p:txBody>
        </p:sp>
        <p:sp>
          <p:nvSpPr>
            <p:cNvPr id="27" name="26 Rectángulo"/>
            <p:cNvSpPr/>
            <p:nvPr/>
          </p:nvSpPr>
          <p:spPr>
            <a:xfrm>
              <a:off x="5274740" y="4895300"/>
              <a:ext cx="22557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Event={c</a:t>
              </a:r>
              <a:r>
                <a:rPr lang="en-US" b="1" baseline="-2500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0</a:t>
              </a:r>
              <a:r>
                <a:rPr lang="en-US" b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,c</a:t>
              </a:r>
              <a:r>
                <a:rPr lang="en-US" b="1" baseline="-2500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1</a:t>
              </a:r>
              <a:r>
                <a:rPr lang="en-US" b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,c</a:t>
              </a:r>
              <a:r>
                <a:rPr lang="en-US" b="1" baseline="-2500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2</a:t>
              </a:r>
              <a:r>
                <a:rPr lang="en-US" b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}</a:t>
              </a:r>
              <a:endParaRPr lang="en-US" b="1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The original definition of Activity integrates the 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solidFill>
                  <a:srgbClr val="0000FF"/>
                </a:solidFill>
                <a:effectLst/>
              </a:rPr>
              <a:t>rate of </a:t>
            </a:r>
            <a:r>
              <a:rPr lang="en-US" sz="3000" u="sng" dirty="0" smtClean="0">
                <a:solidFill>
                  <a:srgbClr val="0000FF"/>
                </a:solidFill>
                <a:effectLst/>
              </a:rPr>
              <a:t>change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dirty="0" smtClean="0">
                <a:effectLst/>
              </a:rPr>
              <a:t>of the </a:t>
            </a:r>
            <a:r>
              <a:rPr lang="en-US" sz="3000" i="1" dirty="0" smtClean="0">
                <a:solidFill>
                  <a:srgbClr val="0000FF"/>
                </a:solidFill>
                <a:effectLst/>
              </a:rPr>
              <a:t>signal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b="1" dirty="0" smtClean="0">
                <a:solidFill>
                  <a:srgbClr val="0000FF"/>
                </a:solidFill>
                <a:effectLst/>
              </a:rPr>
              <a:t>x(t)</a:t>
            </a:r>
            <a:r>
              <a:rPr lang="en-US" sz="3000" dirty="0" smtClean="0">
                <a:effectLst/>
              </a:rPr>
              <a:t>:</a:t>
            </a:r>
          </a:p>
          <a:p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</a:t>
            </a:r>
            <a:r>
              <a:rPr lang="en-US" sz="3000" b="1" smtClean="0">
                <a:effectLst/>
              </a:rPr>
              <a:t>    </a:t>
            </a:r>
            <a:r>
              <a:rPr lang="en-US" sz="3000" smtClean="0">
                <a:effectLst/>
              </a:rPr>
              <a:t>       </a:t>
            </a:r>
            <a:r>
              <a:rPr lang="en-US" sz="3000" smtClean="0">
                <a:solidFill>
                  <a:srgbClr val="FF0000"/>
                </a:solidFill>
                <a:effectLst/>
              </a:rPr>
              <a:t>                                    </a:t>
            </a:r>
            <a:r>
              <a:rPr lang="en-US" sz="3000" smtClean="0">
                <a:effectLst/>
              </a:rPr>
              <a:t>      </a:t>
            </a:r>
            <a:br>
              <a:rPr lang="en-US" sz="3000" smtClean="0">
                <a:effectLst/>
              </a:rPr>
            </a:br>
            <a:r>
              <a:rPr lang="en-US" sz="3000" smtClean="0">
                <a:solidFill>
                  <a:srgbClr val="0000FF"/>
                </a:solidFill>
                <a:effectLst/>
              </a:rPr>
              <a:t>        </a:t>
            </a:r>
            <a:r>
              <a:rPr lang="en-US" sz="3000" u="sng" smtClean="0">
                <a:solidFill>
                  <a:srgbClr val="0000FF"/>
                </a:solidFill>
                <a:effectLst/>
              </a:rPr>
              <a:t>      </a:t>
            </a:r>
            <a:r>
              <a:rPr lang="en-US" sz="300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smtClean="0">
                <a:effectLst/>
              </a:rPr>
              <a:t>       </a:t>
            </a:r>
            <a:r>
              <a:rPr lang="en-US" sz="3000" i="1" smtClean="0">
                <a:solidFill>
                  <a:srgbClr val="0000FF"/>
                </a:solidFill>
                <a:effectLst/>
              </a:rPr>
              <a:t>      </a:t>
            </a:r>
            <a:r>
              <a:rPr lang="en-US" sz="3000" smtClean="0">
                <a:solidFill>
                  <a:srgbClr val="0000FF"/>
                </a:solidFill>
                <a:effectLst/>
              </a:rPr>
              <a:t>       </a:t>
            </a:r>
            <a:r>
              <a:rPr lang="en-US" sz="3000" u="sng" smtClean="0">
                <a:solidFill>
                  <a:srgbClr val="FF0000"/>
                </a:solidFill>
                <a:effectLst/>
              </a:rPr>
              <a:t>         </a:t>
            </a:r>
            <a:r>
              <a:rPr lang="en-US" sz="3000" smtClean="0">
                <a:effectLst/>
              </a:rPr>
              <a:t>          </a:t>
            </a:r>
            <a:br>
              <a:rPr lang="en-US" sz="3000" smtClean="0">
                <a:effectLst/>
              </a:rPr>
            </a:br>
            <a:r>
              <a:rPr lang="en-US" sz="3000" smtClean="0">
                <a:solidFill>
                  <a:srgbClr val="0000FF"/>
                </a:solidFill>
                <a:effectLst/>
              </a:rPr>
              <a:t>        </a:t>
            </a:r>
            <a:r>
              <a:rPr lang="en-US" sz="3000" u="sng" smtClean="0">
                <a:solidFill>
                  <a:srgbClr val="0000FF"/>
                </a:solidFill>
                <a:effectLst/>
              </a:rPr>
              <a:t>      </a:t>
            </a:r>
            <a:r>
              <a:rPr lang="en-US" sz="300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smtClean="0">
                <a:effectLst/>
              </a:rPr>
              <a:t>        </a:t>
            </a:r>
            <a:r>
              <a:rPr lang="en-US" sz="3000" i="1" smtClean="0">
                <a:solidFill>
                  <a:srgbClr val="0000FF"/>
                </a:solidFill>
                <a:effectLst/>
              </a:rPr>
              <a:t>      </a:t>
            </a:r>
            <a:r>
              <a:rPr lang="en-US" sz="3000" smtClean="0">
                <a:solidFill>
                  <a:srgbClr val="0000FF"/>
                </a:solidFill>
                <a:effectLst/>
              </a:rPr>
              <a:t>           </a:t>
            </a:r>
            <a:endParaRPr lang="en-US" sz="3000" dirty="0" smtClean="0">
              <a:effectLst/>
            </a:endParaRPr>
          </a:p>
          <a:p>
            <a:pPr lvl="1"/>
            <a:endParaRPr lang="en-US" sz="2600" dirty="0" smtClean="0"/>
          </a:p>
          <a:p>
            <a:pPr lvl="1">
              <a:buChar char=" "/>
            </a:pPr>
            <a:r>
              <a:rPr lang="en-US" sz="2600" smtClean="0"/>
              <a:t>                                </a:t>
            </a:r>
            <a:endParaRPr lang="en-US" sz="26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pPr>
              <a:buNone/>
            </a:pPr>
            <a:endParaRPr lang="en-US" sz="3000" dirty="0" smtClean="0"/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error perspective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  <a:endParaRPr lang="en-US" dirty="0"/>
          </a:p>
        </p:txBody>
      </p:sp>
      <p:pic>
        <p:nvPicPr>
          <p:cNvPr id="25" name="Picture 10" descr=" 2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1556792"/>
            <a:ext cx="4032448" cy="1156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7 Elipse" descr=" 28"/>
          <p:cNvSpPr/>
          <p:nvPr/>
        </p:nvSpPr>
        <p:spPr>
          <a:xfrm>
            <a:off x="6635848" y="1556792"/>
            <a:ext cx="1224136" cy="1152128"/>
          </a:xfrm>
          <a:prstGeom prst="ellipse">
            <a:avLst/>
          </a:prstGeom>
          <a:noFill/>
          <a:ln w="3175">
            <a:solidFill>
              <a:schemeClr val="tx2">
                <a:lumMod val="20000"/>
                <a:lumOff val="80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The original definition of Activity integrates the 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solidFill>
                  <a:srgbClr val="0000FF"/>
                </a:solidFill>
                <a:effectLst/>
              </a:rPr>
              <a:t>rate of </a:t>
            </a:r>
            <a:r>
              <a:rPr lang="en-US" sz="3000" u="sng" dirty="0" smtClean="0">
                <a:solidFill>
                  <a:srgbClr val="0000FF"/>
                </a:solidFill>
                <a:effectLst/>
              </a:rPr>
              <a:t>change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dirty="0" smtClean="0">
                <a:effectLst/>
              </a:rPr>
              <a:t>of the </a:t>
            </a:r>
            <a:r>
              <a:rPr lang="en-US" sz="3000" i="1" dirty="0" smtClean="0">
                <a:solidFill>
                  <a:srgbClr val="0000FF"/>
                </a:solidFill>
                <a:effectLst/>
              </a:rPr>
              <a:t>signal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b="1" dirty="0" smtClean="0">
                <a:solidFill>
                  <a:srgbClr val="0000FF"/>
                </a:solidFill>
                <a:effectLst/>
              </a:rPr>
              <a:t>x(t)</a:t>
            </a:r>
            <a:r>
              <a:rPr lang="en-US" sz="3000" dirty="0" smtClean="0">
                <a:effectLst/>
              </a:rPr>
              <a:t>:</a:t>
            </a:r>
          </a:p>
          <a:p>
            <a:endParaRPr lang="en-US" sz="3000" dirty="0" smtClean="0">
              <a:effectLst/>
            </a:endParaRPr>
          </a:p>
          <a:p>
            <a:pPr lvl="0"/>
            <a:r>
              <a:rPr lang="en-US" sz="3000" smtClean="0">
                <a:effectLst/>
                <a:latin typeface="Calibri"/>
              </a:rPr>
              <a:t>When </a:t>
            </a:r>
            <a:r>
              <a:rPr lang="en-US" sz="3000" b="1" smtClean="0">
                <a:effectLst/>
                <a:latin typeface="Calibri"/>
              </a:rPr>
              <a:t>q(t)</a:t>
            </a:r>
            <a:r>
              <a:rPr lang="en-US" sz="3000" smtClean="0">
                <a:effectLst/>
                <a:latin typeface="Calibri"/>
              </a:rPr>
              <a:t> is the</a:t>
            </a:r>
            <a:r>
              <a:rPr lang="en-US" sz="3000" smtClean="0">
                <a:solidFill>
                  <a:srgbClr val="FF0000"/>
                </a:solidFill>
                <a:effectLst/>
                <a:latin typeface="Calibri"/>
              </a:rPr>
              <a:t> result of a zero-order quantization</a:t>
            </a:r>
            <a:r>
              <a:rPr lang="en-US" sz="3000" smtClean="0">
                <a:effectLst/>
                <a:latin typeface="Calibri"/>
              </a:rPr>
              <a:t>, the 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rate of </a:t>
            </a:r>
            <a:r>
              <a:rPr lang="en-US" sz="3000" u="sng" smtClean="0">
                <a:solidFill>
                  <a:srgbClr val="0000FF"/>
                </a:solidFill>
                <a:effectLst/>
                <a:latin typeface="Calibri"/>
              </a:rPr>
              <a:t>change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 </a:t>
            </a:r>
            <a:r>
              <a:rPr lang="en-US" sz="3000" smtClean="0">
                <a:effectLst/>
                <a:latin typeface="Calibri"/>
              </a:rPr>
              <a:t>of the </a:t>
            </a:r>
            <a:r>
              <a:rPr lang="en-US" sz="3000" i="1" smtClean="0">
                <a:solidFill>
                  <a:srgbClr val="0000FF"/>
                </a:solidFill>
                <a:effectLst/>
                <a:latin typeface="Calibri"/>
              </a:rPr>
              <a:t>signal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 x(t)  </a:t>
            </a:r>
            <a:r>
              <a:rPr lang="en-US" sz="3000" u="sng" smtClean="0">
                <a:solidFill>
                  <a:srgbClr val="FF0000"/>
                </a:solidFill>
                <a:effectLst/>
                <a:latin typeface="Calibri"/>
              </a:rPr>
              <a:t>coincides</a:t>
            </a:r>
            <a:r>
              <a:rPr lang="en-US" sz="3000" smtClean="0">
                <a:effectLst/>
                <a:latin typeface="Calibri"/>
              </a:rPr>
              <a:t> with the </a:t>
            </a:r>
            <a:br>
              <a:rPr lang="en-US" sz="3000" smtClean="0">
                <a:effectLst/>
                <a:latin typeface="Calibri"/>
              </a:rPr>
            </a:b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rate of </a:t>
            </a:r>
            <a:r>
              <a:rPr lang="en-US" sz="3000" u="sng" smtClean="0">
                <a:solidFill>
                  <a:srgbClr val="0000FF"/>
                </a:solidFill>
                <a:effectLst/>
                <a:latin typeface="Calibri"/>
              </a:rPr>
              <a:t>growth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 </a:t>
            </a:r>
            <a:r>
              <a:rPr lang="en-US" sz="3000" smtClean="0">
                <a:effectLst/>
                <a:latin typeface="Calibri"/>
              </a:rPr>
              <a:t>of the  </a:t>
            </a:r>
            <a:r>
              <a:rPr lang="en-US" sz="3000" i="1" smtClean="0">
                <a:solidFill>
                  <a:srgbClr val="0000FF"/>
                </a:solidFill>
                <a:effectLst/>
                <a:latin typeface="Calibri"/>
              </a:rPr>
              <a:t>error 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|q(t)-x(t)|</a:t>
            </a:r>
            <a:endParaRPr lang="en-US" sz="3000" smtClean="0">
              <a:effectLst/>
              <a:latin typeface="Calibri"/>
            </a:endParaRPr>
          </a:p>
          <a:p>
            <a:pPr lvl="1"/>
            <a:endParaRPr lang="en-US" sz="2600" dirty="0" smtClean="0"/>
          </a:p>
          <a:p>
            <a:pPr lvl="1">
              <a:buChar char=" "/>
            </a:pPr>
            <a:r>
              <a:rPr lang="en-US" sz="2600" smtClean="0"/>
              <a:t>                                </a:t>
            </a:r>
            <a:endParaRPr lang="en-US" sz="26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pPr>
              <a:buNone/>
            </a:pPr>
            <a:endParaRPr lang="en-US" sz="3000" dirty="0" smtClean="0"/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error perspective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  <a:endParaRPr lang="en-US" dirty="0"/>
          </a:p>
        </p:txBody>
      </p:sp>
      <p:pic>
        <p:nvPicPr>
          <p:cNvPr id="25" name="Picture 10" descr=" 2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1556792"/>
            <a:ext cx="4032448" cy="1156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7 Elipse" descr=" 28"/>
          <p:cNvSpPr/>
          <p:nvPr/>
        </p:nvSpPr>
        <p:spPr>
          <a:xfrm>
            <a:off x="6635848" y="1556792"/>
            <a:ext cx="1224136" cy="1152128"/>
          </a:xfrm>
          <a:prstGeom prst="ellipse">
            <a:avLst/>
          </a:prstGeom>
          <a:noFill/>
          <a:ln w="3175">
            <a:solidFill>
              <a:schemeClr val="tx2">
                <a:lumMod val="20000"/>
                <a:lumOff val="80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 29"/>
          <p:cNvPicPr>
            <a:picLocks noChangeAspect="1" noChangeArrowheads="1"/>
          </p:cNvPicPr>
          <p:nvPr/>
        </p:nvPicPr>
        <p:blipFill>
          <a:blip r:embed="rId4" cstate="print"/>
          <a:srcRect l="33330" t="29447" r="37597" b="26995"/>
          <a:stretch>
            <a:fillRect/>
          </a:stretch>
        </p:blipFill>
        <p:spPr bwMode="auto">
          <a:xfrm>
            <a:off x="5724128" y="4073826"/>
            <a:ext cx="2880320" cy="2488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The original definition of Activity integrates the 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solidFill>
                  <a:srgbClr val="0000FF"/>
                </a:solidFill>
                <a:effectLst/>
              </a:rPr>
              <a:t>rate of </a:t>
            </a:r>
            <a:r>
              <a:rPr lang="en-US" sz="3000" u="sng" dirty="0" smtClean="0">
                <a:solidFill>
                  <a:srgbClr val="0000FF"/>
                </a:solidFill>
                <a:effectLst/>
              </a:rPr>
              <a:t>change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dirty="0" smtClean="0">
                <a:effectLst/>
              </a:rPr>
              <a:t>of the </a:t>
            </a:r>
            <a:r>
              <a:rPr lang="en-US" sz="3000" i="1" dirty="0" smtClean="0">
                <a:solidFill>
                  <a:srgbClr val="0000FF"/>
                </a:solidFill>
                <a:effectLst/>
              </a:rPr>
              <a:t>signal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b="1" dirty="0" smtClean="0">
                <a:solidFill>
                  <a:srgbClr val="0000FF"/>
                </a:solidFill>
                <a:effectLst/>
              </a:rPr>
              <a:t>x(t)</a:t>
            </a:r>
            <a:r>
              <a:rPr lang="en-US" sz="3000" dirty="0" smtClean="0">
                <a:effectLst/>
              </a:rPr>
              <a:t>:</a:t>
            </a:r>
          </a:p>
          <a:p>
            <a:endParaRPr lang="en-US" sz="3000" dirty="0" smtClean="0">
              <a:effectLst/>
            </a:endParaRPr>
          </a:p>
          <a:p>
            <a:pPr lvl="0"/>
            <a:r>
              <a:rPr lang="en-US" sz="3000" smtClean="0">
                <a:effectLst/>
                <a:latin typeface="Calibri"/>
              </a:rPr>
              <a:t>When </a:t>
            </a:r>
            <a:r>
              <a:rPr lang="en-US" sz="3000" b="1" smtClean="0">
                <a:effectLst/>
                <a:latin typeface="Calibri"/>
              </a:rPr>
              <a:t>q(t)</a:t>
            </a:r>
            <a:r>
              <a:rPr lang="en-US" sz="3000" smtClean="0">
                <a:effectLst/>
                <a:latin typeface="Calibri"/>
              </a:rPr>
              <a:t> is the</a:t>
            </a:r>
            <a:r>
              <a:rPr lang="en-US" sz="3000" smtClean="0">
                <a:solidFill>
                  <a:srgbClr val="FF0000"/>
                </a:solidFill>
                <a:effectLst/>
                <a:latin typeface="Calibri"/>
              </a:rPr>
              <a:t> result of a zero-order quantization</a:t>
            </a:r>
            <a:r>
              <a:rPr lang="en-US" sz="3000" smtClean="0">
                <a:effectLst/>
                <a:latin typeface="Calibri"/>
              </a:rPr>
              <a:t>, the 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rate of </a:t>
            </a:r>
            <a:r>
              <a:rPr lang="en-US" sz="3000" u="sng" smtClean="0">
                <a:solidFill>
                  <a:srgbClr val="0000FF"/>
                </a:solidFill>
                <a:effectLst/>
                <a:latin typeface="Calibri"/>
              </a:rPr>
              <a:t>change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 </a:t>
            </a:r>
            <a:r>
              <a:rPr lang="en-US" sz="3000" smtClean="0">
                <a:effectLst/>
                <a:latin typeface="Calibri"/>
              </a:rPr>
              <a:t>of the </a:t>
            </a:r>
            <a:r>
              <a:rPr lang="en-US" sz="3000" i="1" smtClean="0">
                <a:solidFill>
                  <a:srgbClr val="0000FF"/>
                </a:solidFill>
                <a:effectLst/>
                <a:latin typeface="Calibri"/>
              </a:rPr>
              <a:t>signal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 x(t)  </a:t>
            </a:r>
            <a:r>
              <a:rPr lang="en-US" sz="3000" u="sng" smtClean="0">
                <a:solidFill>
                  <a:srgbClr val="FF0000"/>
                </a:solidFill>
                <a:effectLst/>
                <a:latin typeface="Calibri"/>
              </a:rPr>
              <a:t>coincides</a:t>
            </a:r>
            <a:r>
              <a:rPr lang="en-US" sz="3000" smtClean="0">
                <a:effectLst/>
                <a:latin typeface="Calibri"/>
              </a:rPr>
              <a:t> with the </a:t>
            </a:r>
            <a:br>
              <a:rPr lang="en-US" sz="3000" smtClean="0">
                <a:effectLst/>
                <a:latin typeface="Calibri"/>
              </a:rPr>
            </a:b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rate of </a:t>
            </a:r>
            <a:r>
              <a:rPr lang="en-US" sz="3000" u="sng" smtClean="0">
                <a:solidFill>
                  <a:srgbClr val="0000FF"/>
                </a:solidFill>
                <a:effectLst/>
                <a:latin typeface="Calibri"/>
              </a:rPr>
              <a:t>growth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 </a:t>
            </a:r>
            <a:r>
              <a:rPr lang="en-US" sz="3000" smtClean="0">
                <a:effectLst/>
                <a:latin typeface="Calibri"/>
              </a:rPr>
              <a:t>of the  </a:t>
            </a:r>
            <a:r>
              <a:rPr lang="en-US" sz="3000" i="1" smtClean="0">
                <a:solidFill>
                  <a:srgbClr val="0000FF"/>
                </a:solidFill>
                <a:effectLst/>
                <a:latin typeface="Calibri"/>
              </a:rPr>
              <a:t>error 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|q(t)-x(t)|</a:t>
            </a:r>
            <a:endParaRPr lang="en-US" sz="3000" smtClean="0">
              <a:effectLst/>
              <a:latin typeface="Calibri"/>
            </a:endParaRPr>
          </a:p>
          <a:p>
            <a:pPr lvl="1"/>
            <a:endParaRPr lang="en-US" sz="2600" dirty="0" smtClean="0"/>
          </a:p>
          <a:p>
            <a:pPr lvl="1"/>
            <a:r>
              <a:rPr lang="en-US" sz="2600" smtClean="0">
                <a:latin typeface="Calibri"/>
              </a:rPr>
              <a:t>Consequently this formula works:</a:t>
            </a:r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pPr>
              <a:buNone/>
            </a:pPr>
            <a:endParaRPr lang="en-US" sz="3000" dirty="0" smtClean="0"/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error perspective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  <a:endParaRPr lang="en-US" dirty="0"/>
          </a:p>
        </p:txBody>
      </p:sp>
      <p:pic>
        <p:nvPicPr>
          <p:cNvPr id="25" name="Picture 10" descr=" 2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1556792"/>
            <a:ext cx="4032448" cy="1156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7 Elipse" descr=" 28"/>
          <p:cNvSpPr/>
          <p:nvPr/>
        </p:nvSpPr>
        <p:spPr>
          <a:xfrm>
            <a:off x="6635848" y="1556792"/>
            <a:ext cx="1224136" cy="1152128"/>
          </a:xfrm>
          <a:prstGeom prst="ellipse">
            <a:avLst/>
          </a:prstGeom>
          <a:noFill/>
          <a:ln w="3175">
            <a:solidFill>
              <a:schemeClr val="tx2">
                <a:lumMod val="20000"/>
                <a:lumOff val="80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 29"/>
          <p:cNvPicPr>
            <a:picLocks noChangeAspect="1" noChangeArrowheads="1"/>
          </p:cNvPicPr>
          <p:nvPr/>
        </p:nvPicPr>
        <p:blipFill>
          <a:blip r:embed="rId4" cstate="print"/>
          <a:srcRect l="33330" t="29447" r="37597" b="26995"/>
          <a:stretch>
            <a:fillRect/>
          </a:stretch>
        </p:blipFill>
        <p:spPr bwMode="auto">
          <a:xfrm>
            <a:off x="5724128" y="4073826"/>
            <a:ext cx="2880320" cy="2488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 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4941168"/>
            <a:ext cx="2088232" cy="959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The original definition of Activity integrates the 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solidFill>
                  <a:srgbClr val="0000FF"/>
                </a:solidFill>
                <a:effectLst/>
              </a:rPr>
              <a:t>rate of </a:t>
            </a:r>
            <a:r>
              <a:rPr lang="en-US" sz="3000" u="sng" dirty="0" smtClean="0">
                <a:solidFill>
                  <a:srgbClr val="0000FF"/>
                </a:solidFill>
                <a:effectLst/>
              </a:rPr>
              <a:t>change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dirty="0" smtClean="0">
                <a:effectLst/>
              </a:rPr>
              <a:t>of the </a:t>
            </a:r>
            <a:r>
              <a:rPr lang="en-US" sz="3000" i="1" dirty="0" smtClean="0">
                <a:solidFill>
                  <a:srgbClr val="0000FF"/>
                </a:solidFill>
                <a:effectLst/>
              </a:rPr>
              <a:t>signal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b="1" dirty="0" smtClean="0">
                <a:solidFill>
                  <a:srgbClr val="0000FF"/>
                </a:solidFill>
                <a:effectLst/>
              </a:rPr>
              <a:t>x(t)</a:t>
            </a:r>
            <a:r>
              <a:rPr lang="en-US" sz="3000" dirty="0" smtClean="0">
                <a:effectLst/>
              </a:rPr>
              <a:t>:</a:t>
            </a:r>
          </a:p>
          <a:p>
            <a:endParaRPr lang="en-US" sz="3000" dirty="0" smtClean="0">
              <a:effectLst/>
            </a:endParaRPr>
          </a:p>
          <a:p>
            <a:pPr lvl="0"/>
            <a:r>
              <a:rPr lang="en-US" sz="3000" smtClean="0">
                <a:effectLst/>
                <a:latin typeface="Calibri"/>
              </a:rPr>
              <a:t>When </a:t>
            </a:r>
            <a:r>
              <a:rPr lang="en-US" sz="3000" b="1" smtClean="0">
                <a:effectLst/>
                <a:latin typeface="Calibri"/>
              </a:rPr>
              <a:t>q(t)</a:t>
            </a:r>
            <a:r>
              <a:rPr lang="en-US" sz="3000" smtClean="0">
                <a:effectLst/>
                <a:latin typeface="Calibri"/>
              </a:rPr>
              <a:t> is the</a:t>
            </a:r>
            <a:r>
              <a:rPr lang="en-US" sz="3000" smtClean="0">
                <a:solidFill>
                  <a:srgbClr val="FF0000"/>
                </a:solidFill>
                <a:effectLst/>
                <a:latin typeface="Calibri"/>
              </a:rPr>
              <a:t> result of a zero-order quantization</a:t>
            </a:r>
            <a:r>
              <a:rPr lang="en-US" sz="3000" smtClean="0">
                <a:effectLst/>
                <a:latin typeface="Calibri"/>
              </a:rPr>
              <a:t>, the 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rate of </a:t>
            </a:r>
            <a:r>
              <a:rPr lang="en-US" sz="3000" u="sng" smtClean="0">
                <a:solidFill>
                  <a:srgbClr val="0000FF"/>
                </a:solidFill>
                <a:effectLst/>
                <a:latin typeface="Calibri"/>
              </a:rPr>
              <a:t>change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 </a:t>
            </a:r>
            <a:r>
              <a:rPr lang="en-US" sz="3000" smtClean="0">
                <a:effectLst/>
                <a:latin typeface="Calibri"/>
              </a:rPr>
              <a:t>of the </a:t>
            </a:r>
            <a:r>
              <a:rPr lang="en-US" sz="3000" i="1" smtClean="0">
                <a:solidFill>
                  <a:srgbClr val="0000FF"/>
                </a:solidFill>
                <a:effectLst/>
                <a:latin typeface="Calibri"/>
              </a:rPr>
              <a:t>signal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 x(t)  </a:t>
            </a:r>
            <a:r>
              <a:rPr lang="en-US" sz="3000" u="sng" smtClean="0">
                <a:solidFill>
                  <a:srgbClr val="FF0000"/>
                </a:solidFill>
                <a:effectLst/>
                <a:latin typeface="Calibri"/>
              </a:rPr>
              <a:t>coincides</a:t>
            </a:r>
            <a:r>
              <a:rPr lang="en-US" sz="3000" smtClean="0">
                <a:effectLst/>
                <a:latin typeface="Calibri"/>
              </a:rPr>
              <a:t> with the </a:t>
            </a:r>
            <a:br>
              <a:rPr lang="en-US" sz="3000" smtClean="0">
                <a:effectLst/>
                <a:latin typeface="Calibri"/>
              </a:rPr>
            </a:b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rate of </a:t>
            </a:r>
            <a:r>
              <a:rPr lang="en-US" sz="3000" u="sng" smtClean="0">
                <a:solidFill>
                  <a:srgbClr val="0000FF"/>
                </a:solidFill>
                <a:effectLst/>
                <a:latin typeface="Calibri"/>
              </a:rPr>
              <a:t>growth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 </a:t>
            </a:r>
            <a:r>
              <a:rPr lang="en-US" sz="3000" smtClean="0">
                <a:effectLst/>
                <a:latin typeface="Calibri"/>
              </a:rPr>
              <a:t>of the  </a:t>
            </a:r>
            <a:r>
              <a:rPr lang="en-US" sz="3000" i="1" smtClean="0">
                <a:solidFill>
                  <a:srgbClr val="0000FF"/>
                </a:solidFill>
                <a:effectLst/>
                <a:latin typeface="Calibri"/>
              </a:rPr>
              <a:t>error </a:t>
            </a:r>
            <a:r>
              <a:rPr lang="en-US" sz="3000" smtClean="0">
                <a:solidFill>
                  <a:srgbClr val="0000FF"/>
                </a:solidFill>
                <a:effectLst/>
                <a:latin typeface="Calibri"/>
              </a:rPr>
              <a:t>|q(t)-x(t)|</a:t>
            </a:r>
            <a:endParaRPr lang="en-US" sz="3000" smtClean="0">
              <a:effectLst/>
              <a:latin typeface="Calibri"/>
            </a:endParaRPr>
          </a:p>
          <a:p>
            <a:pPr lvl="1"/>
            <a:endParaRPr lang="en-US" sz="2600" dirty="0" smtClean="0"/>
          </a:p>
          <a:p>
            <a:pPr lvl="1"/>
            <a:r>
              <a:rPr lang="en-US" sz="2600" smtClean="0">
                <a:latin typeface="Calibri"/>
              </a:rPr>
              <a:t>Consequently this formula works:</a:t>
            </a:r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pPr>
              <a:buNone/>
            </a:pPr>
            <a:endParaRPr lang="en-US" sz="3000" dirty="0" smtClean="0"/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error perspective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  <a:endParaRPr lang="en-US" dirty="0"/>
          </a:p>
        </p:txBody>
      </p:sp>
      <p:pic>
        <p:nvPicPr>
          <p:cNvPr id="25" name="Picture 10" descr=" 2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1556792"/>
            <a:ext cx="4032448" cy="1156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7 Elipse" descr=" 28"/>
          <p:cNvSpPr/>
          <p:nvPr/>
        </p:nvSpPr>
        <p:spPr>
          <a:xfrm>
            <a:off x="6635848" y="1556792"/>
            <a:ext cx="1224136" cy="1152128"/>
          </a:xfrm>
          <a:prstGeom prst="ellipse">
            <a:avLst/>
          </a:prstGeom>
          <a:noFill/>
          <a:ln w="3175">
            <a:solidFill>
              <a:schemeClr val="tx2">
                <a:lumMod val="20000"/>
                <a:lumOff val="80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 29"/>
          <p:cNvPicPr>
            <a:picLocks noChangeAspect="1" noChangeArrowheads="1"/>
          </p:cNvPicPr>
          <p:nvPr/>
        </p:nvPicPr>
        <p:blipFill>
          <a:blip r:embed="rId4" cstate="print"/>
          <a:srcRect l="33330" t="29447" r="37597" b="26995"/>
          <a:stretch>
            <a:fillRect/>
          </a:stretch>
        </p:blipFill>
        <p:spPr bwMode="auto">
          <a:xfrm>
            <a:off x="5724128" y="4073826"/>
            <a:ext cx="2880320" cy="2488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 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4941168"/>
            <a:ext cx="2088232" cy="959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 descr=" 10"/>
          <p:cNvSpPr/>
          <p:nvPr/>
        </p:nvSpPr>
        <p:spPr>
          <a:xfrm>
            <a:off x="29147" y="6021287"/>
            <a:ext cx="15616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  But …</a:t>
            </a:r>
            <a:endParaRPr lang="en-US" sz="2400" dirty="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</a:t>
            </a:r>
            <a:r>
              <a:rPr lang="en-US" sz="3000" b="1" dirty="0" smtClean="0">
                <a:effectLst/>
              </a:rPr>
              <a:t>q(t) </a:t>
            </a:r>
            <a:r>
              <a:rPr lang="en-US" sz="3000" dirty="0" smtClean="0">
                <a:effectLst/>
              </a:rPr>
              <a:t>is the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result of a </a:t>
            </a:r>
            <a:r>
              <a:rPr lang="en-US" sz="3000" b="1" dirty="0" smtClean="0">
                <a:solidFill>
                  <a:srgbClr val="FF0000"/>
                </a:solidFill>
                <a:effectLst/>
              </a:rPr>
              <a:t>high order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quantization</a:t>
            </a:r>
            <a:r>
              <a:rPr lang="en-US" sz="3000" dirty="0" smtClean="0">
                <a:effectLst/>
              </a:rPr>
              <a:t>, the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rate of </a:t>
            </a:r>
            <a:r>
              <a:rPr lang="en-US" sz="3000" u="sng" dirty="0" smtClean="0">
                <a:solidFill>
                  <a:srgbClr val="0000FF"/>
                </a:solidFill>
                <a:effectLst/>
              </a:rPr>
              <a:t>growth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dirty="0" smtClean="0">
                <a:effectLst/>
              </a:rPr>
              <a:t>of the  </a:t>
            </a:r>
            <a:r>
              <a:rPr lang="en-US" sz="3000" i="1" dirty="0" smtClean="0">
                <a:solidFill>
                  <a:srgbClr val="0000FF"/>
                </a:solidFill>
                <a:effectLst/>
              </a:rPr>
              <a:t>error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|q(t)-x(t)|</a:t>
            </a:r>
            <a:r>
              <a:rPr lang="en-US" sz="3000" dirty="0" smtClean="0">
                <a:effectLst/>
              </a:rPr>
              <a:t> looks different: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r>
              <a:rPr lang="en-US" sz="2600" dirty="0" smtClean="0">
                <a:effectLst/>
              </a:rPr>
              <a:t/>
            </a:r>
            <a:br>
              <a:rPr lang="en-US" sz="2600" dirty="0" smtClean="0">
                <a:effectLst/>
              </a:rPr>
            </a:br>
            <a:r>
              <a:rPr lang="en-US" sz="2600" dirty="0" smtClean="0">
                <a:effectLst/>
              </a:rPr>
              <a:t>		</a:t>
            </a:r>
            <a:br>
              <a:rPr lang="en-US" sz="2600" dirty="0" smtClean="0">
                <a:effectLst/>
              </a:rPr>
            </a:br>
            <a:endParaRPr lang="en-US" sz="26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     </a:t>
            </a: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      </a:t>
            </a:r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error dynamics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</a:t>
            </a:r>
            <a:r>
              <a:rPr lang="en-US" sz="3000" b="1" dirty="0" smtClean="0">
                <a:effectLst/>
              </a:rPr>
              <a:t>q(t) </a:t>
            </a:r>
            <a:r>
              <a:rPr lang="en-US" sz="3000" dirty="0" smtClean="0">
                <a:effectLst/>
              </a:rPr>
              <a:t>is the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result of a </a:t>
            </a:r>
            <a:r>
              <a:rPr lang="en-US" sz="3000" b="1" dirty="0" smtClean="0">
                <a:solidFill>
                  <a:srgbClr val="FF0000"/>
                </a:solidFill>
                <a:effectLst/>
              </a:rPr>
              <a:t>high order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quantization</a:t>
            </a:r>
            <a:r>
              <a:rPr lang="en-US" sz="3000" dirty="0" smtClean="0">
                <a:effectLst/>
              </a:rPr>
              <a:t>, the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rate of </a:t>
            </a:r>
            <a:r>
              <a:rPr lang="en-US" sz="3000" u="sng" dirty="0" smtClean="0">
                <a:solidFill>
                  <a:srgbClr val="0000FF"/>
                </a:solidFill>
                <a:effectLst/>
              </a:rPr>
              <a:t>growth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dirty="0" smtClean="0">
                <a:effectLst/>
              </a:rPr>
              <a:t>of the  </a:t>
            </a:r>
            <a:r>
              <a:rPr lang="en-US" sz="3000" i="1" dirty="0" smtClean="0">
                <a:solidFill>
                  <a:srgbClr val="0000FF"/>
                </a:solidFill>
                <a:effectLst/>
              </a:rPr>
              <a:t>error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|q(t)-x(t)|</a:t>
            </a:r>
            <a:r>
              <a:rPr lang="en-US" sz="3000" dirty="0" smtClean="0">
                <a:effectLst/>
              </a:rPr>
              <a:t> looks different: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r>
              <a:rPr lang="en-US" sz="2600" dirty="0" smtClean="0">
                <a:effectLst/>
              </a:rPr>
              <a:t/>
            </a:r>
            <a:br>
              <a:rPr lang="en-US" sz="2600" dirty="0" smtClean="0">
                <a:effectLst/>
              </a:rPr>
            </a:br>
            <a:r>
              <a:rPr lang="en-US" sz="2600" dirty="0" smtClean="0">
                <a:effectLst/>
              </a:rPr>
              <a:t>		</a:t>
            </a:r>
            <a:br>
              <a:rPr lang="en-US" sz="2600" dirty="0" smtClean="0">
                <a:effectLst/>
              </a:rPr>
            </a:br>
            <a:endParaRPr lang="en-US" sz="26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     </a:t>
            </a: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      </a:t>
            </a:r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error dynamics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5" name="Picture 2" descr=" 10"/>
          <p:cNvPicPr>
            <a:picLocks noChangeAspect="1" noChangeArrowheads="1"/>
          </p:cNvPicPr>
          <p:nvPr/>
        </p:nvPicPr>
        <p:blipFill>
          <a:blip r:embed="rId3" cstate="print"/>
          <a:srcRect r="75391"/>
          <a:stretch>
            <a:fillRect/>
          </a:stretch>
        </p:blipFill>
        <p:spPr bwMode="auto">
          <a:xfrm>
            <a:off x="317054" y="2029235"/>
            <a:ext cx="2476646" cy="8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Abrir llave" descr=" 12"/>
          <p:cNvSpPr/>
          <p:nvPr/>
        </p:nvSpPr>
        <p:spPr>
          <a:xfrm rot="16200000">
            <a:off x="5220073" y="1340767"/>
            <a:ext cx="360039" cy="12241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842" r="91810" b="30369"/>
          <a:stretch>
            <a:fillRect/>
          </a:stretch>
        </p:blipFill>
        <p:spPr bwMode="auto">
          <a:xfrm>
            <a:off x="4895463" y="1986552"/>
            <a:ext cx="108011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</a:t>
            </a:r>
            <a:r>
              <a:rPr lang="en-US" sz="3000" b="1" dirty="0" smtClean="0">
                <a:effectLst/>
              </a:rPr>
              <a:t>q(t) </a:t>
            </a:r>
            <a:r>
              <a:rPr lang="en-US" sz="3000" dirty="0" smtClean="0">
                <a:effectLst/>
              </a:rPr>
              <a:t>is the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result of a </a:t>
            </a:r>
            <a:r>
              <a:rPr lang="en-US" sz="3000" b="1" dirty="0" smtClean="0">
                <a:solidFill>
                  <a:srgbClr val="FF0000"/>
                </a:solidFill>
                <a:effectLst/>
              </a:rPr>
              <a:t>high order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quantization</a:t>
            </a:r>
            <a:r>
              <a:rPr lang="en-US" sz="3000" dirty="0" smtClean="0">
                <a:effectLst/>
              </a:rPr>
              <a:t>, the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rate of </a:t>
            </a:r>
            <a:r>
              <a:rPr lang="en-US" sz="3000" u="sng" dirty="0" smtClean="0">
                <a:solidFill>
                  <a:srgbClr val="0000FF"/>
                </a:solidFill>
                <a:effectLst/>
              </a:rPr>
              <a:t>growth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dirty="0" smtClean="0">
                <a:effectLst/>
              </a:rPr>
              <a:t>of the  </a:t>
            </a:r>
            <a:r>
              <a:rPr lang="en-US" sz="3000" i="1" dirty="0" smtClean="0">
                <a:solidFill>
                  <a:srgbClr val="0000FF"/>
                </a:solidFill>
                <a:effectLst/>
              </a:rPr>
              <a:t>error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|q(t)-x(t)|</a:t>
            </a:r>
            <a:r>
              <a:rPr lang="en-US" sz="3000" dirty="0" smtClean="0">
                <a:effectLst/>
              </a:rPr>
              <a:t> looks different: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r>
              <a:rPr lang="en-US" sz="2600" dirty="0" smtClean="0">
                <a:effectLst/>
              </a:rPr>
              <a:t/>
            </a:r>
            <a:br>
              <a:rPr lang="en-US" sz="2600" dirty="0" smtClean="0">
                <a:effectLst/>
              </a:rPr>
            </a:br>
            <a:r>
              <a:rPr lang="en-US" sz="2600" dirty="0" smtClean="0">
                <a:effectLst/>
              </a:rPr>
              <a:t>		</a:t>
            </a:r>
            <a:br>
              <a:rPr lang="en-US" sz="2600" dirty="0" smtClean="0">
                <a:effectLst/>
              </a:rPr>
            </a:br>
            <a:endParaRPr lang="en-US" sz="26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     </a:t>
            </a: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      </a:t>
            </a:r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error dynamics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5" name="Picture 2" descr=" 10"/>
          <p:cNvPicPr>
            <a:picLocks noChangeAspect="1" noChangeArrowheads="1"/>
          </p:cNvPicPr>
          <p:nvPr/>
        </p:nvPicPr>
        <p:blipFill>
          <a:blip r:embed="rId3" cstate="print"/>
          <a:srcRect r="75391"/>
          <a:stretch>
            <a:fillRect/>
          </a:stretch>
        </p:blipFill>
        <p:spPr bwMode="auto">
          <a:xfrm>
            <a:off x="317054" y="2029235"/>
            <a:ext cx="2476646" cy="8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 85913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609"/>
          <a:stretch>
            <a:fillRect/>
          </a:stretch>
        </p:blipFill>
        <p:spPr bwMode="auto">
          <a:xfrm>
            <a:off x="1161208" y="2540520"/>
            <a:ext cx="7587247" cy="8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Abrir llave" descr=" 12"/>
          <p:cNvSpPr/>
          <p:nvPr/>
        </p:nvSpPr>
        <p:spPr>
          <a:xfrm rot="16200000">
            <a:off x="5220073" y="1340767"/>
            <a:ext cx="360039" cy="12241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842" r="91810" b="30369"/>
          <a:stretch>
            <a:fillRect/>
          </a:stretch>
        </p:blipFill>
        <p:spPr bwMode="auto">
          <a:xfrm>
            <a:off x="4895463" y="1986552"/>
            <a:ext cx="108011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 16"/>
          <p:cNvPicPr>
            <a:picLocks noChangeAspect="1" noChangeArrowheads="1"/>
          </p:cNvPicPr>
          <p:nvPr/>
        </p:nvPicPr>
        <p:blipFill>
          <a:blip r:embed="rId4" cstate="print"/>
          <a:srcRect l="13318" t="3717" r="81031" b="85000"/>
          <a:stretch>
            <a:fillRect/>
          </a:stretch>
        </p:blipFill>
        <p:spPr bwMode="auto">
          <a:xfrm>
            <a:off x="2364135" y="3271873"/>
            <a:ext cx="713088" cy="29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 descr=" 19"/>
          <p:cNvSpPr txBox="1"/>
          <p:nvPr/>
        </p:nvSpPr>
        <p:spPr>
          <a:xfrm rot="16200000">
            <a:off x="2479077" y="2929634"/>
            <a:ext cx="364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</a:t>
            </a:r>
            <a:r>
              <a:rPr lang="en-US" sz="3000" b="1" dirty="0" smtClean="0">
                <a:effectLst/>
              </a:rPr>
              <a:t>q(t) </a:t>
            </a:r>
            <a:r>
              <a:rPr lang="en-US" sz="3000" dirty="0" smtClean="0">
                <a:effectLst/>
              </a:rPr>
              <a:t>is the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result of a </a:t>
            </a:r>
            <a:r>
              <a:rPr lang="en-US" sz="3000" b="1" dirty="0" smtClean="0">
                <a:solidFill>
                  <a:srgbClr val="FF0000"/>
                </a:solidFill>
                <a:effectLst/>
              </a:rPr>
              <a:t>high order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quantization</a:t>
            </a:r>
            <a:r>
              <a:rPr lang="en-US" sz="3000" dirty="0" smtClean="0">
                <a:effectLst/>
              </a:rPr>
              <a:t>, the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rate of </a:t>
            </a:r>
            <a:r>
              <a:rPr lang="en-US" sz="3000" u="sng" dirty="0" smtClean="0">
                <a:solidFill>
                  <a:srgbClr val="0000FF"/>
                </a:solidFill>
                <a:effectLst/>
              </a:rPr>
              <a:t>growth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dirty="0" smtClean="0">
                <a:effectLst/>
              </a:rPr>
              <a:t>of the  </a:t>
            </a:r>
            <a:r>
              <a:rPr lang="en-US" sz="3000" i="1" dirty="0" smtClean="0">
                <a:solidFill>
                  <a:srgbClr val="0000FF"/>
                </a:solidFill>
                <a:effectLst/>
              </a:rPr>
              <a:t>error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|q(t)-x(t)|</a:t>
            </a:r>
            <a:r>
              <a:rPr lang="en-US" sz="3000" dirty="0" smtClean="0">
                <a:effectLst/>
              </a:rPr>
              <a:t> looks different: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r>
              <a:rPr lang="en-US" sz="2600" dirty="0" smtClean="0">
                <a:effectLst/>
              </a:rPr>
              <a:t/>
            </a:r>
            <a:br>
              <a:rPr lang="en-US" sz="2600" dirty="0" smtClean="0">
                <a:effectLst/>
              </a:rPr>
            </a:br>
            <a:r>
              <a:rPr lang="en-US" sz="2600" dirty="0" smtClean="0">
                <a:effectLst/>
              </a:rPr>
              <a:t>		</a:t>
            </a:r>
            <a:br>
              <a:rPr lang="en-US" sz="2600" dirty="0" smtClean="0">
                <a:effectLst/>
              </a:rPr>
            </a:br>
            <a:endParaRPr lang="en-US" sz="2600" dirty="0" smtClean="0">
              <a:effectLst/>
            </a:endParaRPr>
          </a:p>
          <a:p>
            <a:pPr lvl="0"/>
            <a:r>
              <a:rPr lang="en-US" sz="3000" smtClean="0">
                <a:effectLst/>
                <a:latin typeface="Calibri"/>
              </a:rPr>
              <a:t>Let us replace x(t) by its Taylor series expansion:</a:t>
            </a:r>
            <a:br>
              <a:rPr lang="en-US" sz="3000" smtClean="0">
                <a:effectLst/>
                <a:latin typeface="Calibri"/>
              </a:rPr>
            </a:br>
            <a:r>
              <a:rPr lang="en-US" sz="3000" smtClean="0">
                <a:effectLst/>
                <a:latin typeface="Calibri"/>
              </a:rPr>
              <a:t/>
            </a:r>
            <a:br>
              <a:rPr lang="en-US" sz="3000" smtClean="0">
                <a:effectLst/>
                <a:latin typeface="Calibri"/>
              </a:rPr>
            </a:br>
            <a:endParaRPr lang="en-US" sz="3000" smtClean="0">
              <a:effectLst/>
              <a:latin typeface="Calibri"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      </a:t>
            </a:r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error dynamics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5" name="Picture 2" descr=" 10"/>
          <p:cNvPicPr>
            <a:picLocks noChangeAspect="1" noChangeArrowheads="1"/>
          </p:cNvPicPr>
          <p:nvPr/>
        </p:nvPicPr>
        <p:blipFill>
          <a:blip r:embed="rId3" cstate="print"/>
          <a:srcRect r="75391"/>
          <a:stretch>
            <a:fillRect/>
          </a:stretch>
        </p:blipFill>
        <p:spPr bwMode="auto">
          <a:xfrm>
            <a:off x="317054" y="2029235"/>
            <a:ext cx="2476646" cy="8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 85913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609"/>
          <a:stretch>
            <a:fillRect/>
          </a:stretch>
        </p:blipFill>
        <p:spPr bwMode="auto">
          <a:xfrm>
            <a:off x="1161208" y="2540520"/>
            <a:ext cx="7587247" cy="8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Abrir llave" descr=" 12"/>
          <p:cNvSpPr/>
          <p:nvPr/>
        </p:nvSpPr>
        <p:spPr>
          <a:xfrm rot="16200000">
            <a:off x="5220073" y="1340767"/>
            <a:ext cx="360039" cy="12241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842" r="91810" b="30369"/>
          <a:stretch>
            <a:fillRect/>
          </a:stretch>
        </p:blipFill>
        <p:spPr bwMode="auto">
          <a:xfrm>
            <a:off x="4895463" y="1986552"/>
            <a:ext cx="108011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 16"/>
          <p:cNvPicPr>
            <a:picLocks noChangeAspect="1" noChangeArrowheads="1"/>
          </p:cNvPicPr>
          <p:nvPr/>
        </p:nvPicPr>
        <p:blipFill>
          <a:blip r:embed="rId4" cstate="print"/>
          <a:srcRect l="13318" t="3717" r="81031" b="85000"/>
          <a:stretch>
            <a:fillRect/>
          </a:stretch>
        </p:blipFill>
        <p:spPr bwMode="auto">
          <a:xfrm>
            <a:off x="2364135" y="3271873"/>
            <a:ext cx="713088" cy="29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 descr=" 19"/>
          <p:cNvSpPr txBox="1"/>
          <p:nvPr/>
        </p:nvSpPr>
        <p:spPr>
          <a:xfrm rot="16200000">
            <a:off x="2479077" y="2929634"/>
            <a:ext cx="364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</a:t>
            </a:r>
            <a:r>
              <a:rPr lang="en-US" sz="3000" b="1" dirty="0" smtClean="0">
                <a:effectLst/>
              </a:rPr>
              <a:t>q(t) </a:t>
            </a:r>
            <a:r>
              <a:rPr lang="en-US" sz="3000" dirty="0" smtClean="0">
                <a:effectLst/>
              </a:rPr>
              <a:t>is the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result of a </a:t>
            </a:r>
            <a:r>
              <a:rPr lang="en-US" sz="3000" b="1" dirty="0" smtClean="0">
                <a:solidFill>
                  <a:srgbClr val="FF0000"/>
                </a:solidFill>
                <a:effectLst/>
              </a:rPr>
              <a:t>high order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quantization</a:t>
            </a:r>
            <a:r>
              <a:rPr lang="en-US" sz="3000" dirty="0" smtClean="0">
                <a:effectLst/>
              </a:rPr>
              <a:t>, the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rate of </a:t>
            </a:r>
            <a:r>
              <a:rPr lang="en-US" sz="3000" u="sng" dirty="0" smtClean="0">
                <a:solidFill>
                  <a:srgbClr val="0000FF"/>
                </a:solidFill>
                <a:effectLst/>
              </a:rPr>
              <a:t>growth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dirty="0" smtClean="0">
                <a:effectLst/>
              </a:rPr>
              <a:t>of the  </a:t>
            </a:r>
            <a:r>
              <a:rPr lang="en-US" sz="3000" i="1" dirty="0" smtClean="0">
                <a:solidFill>
                  <a:srgbClr val="0000FF"/>
                </a:solidFill>
                <a:effectLst/>
              </a:rPr>
              <a:t>error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|q(t)-x(t)|</a:t>
            </a:r>
            <a:r>
              <a:rPr lang="en-US" sz="3000" dirty="0" smtClean="0">
                <a:effectLst/>
              </a:rPr>
              <a:t> looks different: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r>
              <a:rPr lang="en-US" sz="2600" dirty="0" smtClean="0">
                <a:effectLst/>
              </a:rPr>
              <a:t/>
            </a:r>
            <a:br>
              <a:rPr lang="en-US" sz="2600" dirty="0" smtClean="0">
                <a:effectLst/>
              </a:rPr>
            </a:br>
            <a:r>
              <a:rPr lang="en-US" sz="2600" dirty="0" smtClean="0">
                <a:effectLst/>
              </a:rPr>
              <a:t>		</a:t>
            </a:r>
            <a:br>
              <a:rPr lang="en-US" sz="2600" dirty="0" smtClean="0">
                <a:effectLst/>
              </a:rPr>
            </a:br>
            <a:endParaRPr lang="en-US" sz="2600" dirty="0" smtClean="0">
              <a:effectLst/>
            </a:endParaRPr>
          </a:p>
          <a:p>
            <a:pPr lvl="0"/>
            <a:r>
              <a:rPr lang="en-US" sz="3000" smtClean="0">
                <a:effectLst/>
                <a:latin typeface="Calibri"/>
              </a:rPr>
              <a:t>Let us replace x(t) by its Taylor series expansion:</a:t>
            </a:r>
            <a:br>
              <a:rPr lang="en-US" sz="3000" smtClean="0">
                <a:effectLst/>
                <a:latin typeface="Calibri"/>
              </a:rPr>
            </a:br>
            <a:r>
              <a:rPr lang="en-US" sz="3000" smtClean="0">
                <a:effectLst/>
                <a:latin typeface="Calibri"/>
              </a:rPr>
              <a:t/>
            </a:r>
            <a:br>
              <a:rPr lang="en-US" sz="3000" smtClean="0">
                <a:effectLst/>
                <a:latin typeface="Calibri"/>
              </a:rPr>
            </a:br>
            <a:endParaRPr lang="en-US" sz="3000" smtClean="0">
              <a:effectLst/>
              <a:latin typeface="Calibri"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      </a:t>
            </a:r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error dynamics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5" name="Picture 2" descr=" 10"/>
          <p:cNvPicPr>
            <a:picLocks noChangeAspect="1" noChangeArrowheads="1"/>
          </p:cNvPicPr>
          <p:nvPr/>
        </p:nvPicPr>
        <p:blipFill>
          <a:blip r:embed="rId3" cstate="print"/>
          <a:srcRect r="75391"/>
          <a:stretch>
            <a:fillRect/>
          </a:stretch>
        </p:blipFill>
        <p:spPr bwMode="auto">
          <a:xfrm>
            <a:off x="317054" y="2029235"/>
            <a:ext cx="2476646" cy="8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 85913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609"/>
          <a:stretch>
            <a:fillRect/>
          </a:stretch>
        </p:blipFill>
        <p:spPr bwMode="auto">
          <a:xfrm>
            <a:off x="1161208" y="2540520"/>
            <a:ext cx="7587247" cy="8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Abrir llave" descr=" 12"/>
          <p:cNvSpPr/>
          <p:nvPr/>
        </p:nvSpPr>
        <p:spPr>
          <a:xfrm rot="16200000">
            <a:off x="5220073" y="1340767"/>
            <a:ext cx="360039" cy="12241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842" r="91810" b="30369"/>
          <a:stretch>
            <a:fillRect/>
          </a:stretch>
        </p:blipFill>
        <p:spPr bwMode="auto">
          <a:xfrm>
            <a:off x="4895463" y="1986552"/>
            <a:ext cx="108011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 85913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1" y="4264894"/>
            <a:ext cx="751718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 16"/>
          <p:cNvPicPr>
            <a:picLocks noChangeAspect="1" noChangeArrowheads="1"/>
          </p:cNvPicPr>
          <p:nvPr/>
        </p:nvPicPr>
        <p:blipFill>
          <a:blip r:embed="rId5" cstate="print"/>
          <a:srcRect l="13318" t="3717" r="81031" b="85000"/>
          <a:stretch>
            <a:fillRect/>
          </a:stretch>
        </p:blipFill>
        <p:spPr bwMode="auto">
          <a:xfrm>
            <a:off x="2364135" y="3271873"/>
            <a:ext cx="713088" cy="29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 descr=" 19"/>
          <p:cNvSpPr txBox="1"/>
          <p:nvPr/>
        </p:nvSpPr>
        <p:spPr>
          <a:xfrm rot="16200000">
            <a:off x="2479077" y="2929634"/>
            <a:ext cx="364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pic>
        <p:nvPicPr>
          <p:cNvPr id="14" name="Picture 5" descr=" 20"/>
          <p:cNvPicPr>
            <a:picLocks noChangeAspect="1" noChangeArrowheads="1"/>
          </p:cNvPicPr>
          <p:nvPr/>
        </p:nvPicPr>
        <p:blipFill>
          <a:blip r:embed="rId5" cstate="print"/>
          <a:srcRect l="13318" t="3717" r="81031" b="85000"/>
          <a:stretch>
            <a:fillRect/>
          </a:stretch>
        </p:blipFill>
        <p:spPr bwMode="auto">
          <a:xfrm>
            <a:off x="1528406" y="4935061"/>
            <a:ext cx="713088" cy="29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 descr=" 21"/>
          <p:cNvSpPr txBox="1"/>
          <p:nvPr/>
        </p:nvSpPr>
        <p:spPr>
          <a:xfrm rot="16200000">
            <a:off x="1643348" y="4592823"/>
            <a:ext cx="364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1" name="10 Forma libre" descr=" 22"/>
          <p:cNvSpPr/>
          <p:nvPr/>
        </p:nvSpPr>
        <p:spPr>
          <a:xfrm>
            <a:off x="1328927" y="2633473"/>
            <a:ext cx="637318" cy="682751"/>
          </a:xfrm>
          <a:custGeom>
            <a:avLst/>
            <a:gdLst>
              <a:gd name="connsiteX0" fmla="*/ 256032 w 637319"/>
              <a:gd name="connsiteY0" fmla="*/ 48768 h 682752"/>
              <a:gd name="connsiteX1" fmla="*/ 36576 w 637319"/>
              <a:gd name="connsiteY1" fmla="*/ 195072 h 682752"/>
              <a:gd name="connsiteX2" fmla="*/ 24384 w 637319"/>
              <a:gd name="connsiteY2" fmla="*/ 243840 h 682752"/>
              <a:gd name="connsiteX3" fmla="*/ 0 w 637319"/>
              <a:gd name="connsiteY3" fmla="*/ 316992 h 682752"/>
              <a:gd name="connsiteX4" fmla="*/ 24384 w 637319"/>
              <a:gd name="connsiteY4" fmla="*/ 463296 h 682752"/>
              <a:gd name="connsiteX5" fmla="*/ 48768 w 637319"/>
              <a:gd name="connsiteY5" fmla="*/ 560832 h 682752"/>
              <a:gd name="connsiteX6" fmla="*/ 85344 w 637319"/>
              <a:gd name="connsiteY6" fmla="*/ 597408 h 682752"/>
              <a:gd name="connsiteX7" fmla="*/ 170688 w 637319"/>
              <a:gd name="connsiteY7" fmla="*/ 646176 h 682752"/>
              <a:gd name="connsiteX8" fmla="*/ 256032 w 637319"/>
              <a:gd name="connsiteY8" fmla="*/ 670560 h 682752"/>
              <a:gd name="connsiteX9" fmla="*/ 292608 w 637319"/>
              <a:gd name="connsiteY9" fmla="*/ 682752 h 682752"/>
              <a:gd name="connsiteX10" fmla="*/ 365760 w 637319"/>
              <a:gd name="connsiteY10" fmla="*/ 658368 h 682752"/>
              <a:gd name="connsiteX11" fmla="*/ 402336 w 637319"/>
              <a:gd name="connsiteY11" fmla="*/ 633984 h 682752"/>
              <a:gd name="connsiteX12" fmla="*/ 487680 w 637319"/>
              <a:gd name="connsiteY12" fmla="*/ 609600 h 682752"/>
              <a:gd name="connsiteX13" fmla="*/ 597408 w 637319"/>
              <a:gd name="connsiteY13" fmla="*/ 524256 h 682752"/>
              <a:gd name="connsiteX14" fmla="*/ 633984 w 637319"/>
              <a:gd name="connsiteY14" fmla="*/ 438912 h 682752"/>
              <a:gd name="connsiteX15" fmla="*/ 609600 w 637319"/>
              <a:gd name="connsiteY15" fmla="*/ 268224 h 682752"/>
              <a:gd name="connsiteX16" fmla="*/ 585216 w 637319"/>
              <a:gd name="connsiteY16" fmla="*/ 182880 h 682752"/>
              <a:gd name="connsiteX17" fmla="*/ 560832 w 637319"/>
              <a:gd name="connsiteY17" fmla="*/ 146304 h 682752"/>
              <a:gd name="connsiteX18" fmla="*/ 512064 w 637319"/>
              <a:gd name="connsiteY18" fmla="*/ 85344 h 682752"/>
              <a:gd name="connsiteX19" fmla="*/ 463296 w 637319"/>
              <a:gd name="connsiteY19" fmla="*/ 24384 h 682752"/>
              <a:gd name="connsiteX20" fmla="*/ 390144 w 637319"/>
              <a:gd name="connsiteY20" fmla="*/ 0 h 682752"/>
              <a:gd name="connsiteX21" fmla="*/ 256032 w 637319"/>
              <a:gd name="connsiteY21" fmla="*/ 24384 h 682752"/>
              <a:gd name="connsiteX22" fmla="*/ 207264 w 637319"/>
              <a:gd name="connsiteY22" fmla="*/ 60960 h 682752"/>
              <a:gd name="connsiteX23" fmla="*/ 170688 w 637319"/>
              <a:gd name="connsiteY23" fmla="*/ 73152 h 682752"/>
              <a:gd name="connsiteX24" fmla="*/ 121920 w 637319"/>
              <a:gd name="connsiteY24" fmla="*/ 109728 h 682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37319" h="682752">
                <a:moveTo>
                  <a:pt x="256032" y="48768"/>
                </a:moveTo>
                <a:cubicBezTo>
                  <a:pt x="223520" y="67347"/>
                  <a:pt x="76203" y="131669"/>
                  <a:pt x="36576" y="195072"/>
                </a:cubicBezTo>
                <a:cubicBezTo>
                  <a:pt x="27695" y="209281"/>
                  <a:pt x="29199" y="227790"/>
                  <a:pt x="24384" y="243840"/>
                </a:cubicBezTo>
                <a:cubicBezTo>
                  <a:pt x="16998" y="268459"/>
                  <a:pt x="0" y="316992"/>
                  <a:pt x="0" y="316992"/>
                </a:cubicBezTo>
                <a:cubicBezTo>
                  <a:pt x="8128" y="365760"/>
                  <a:pt x="12393" y="415331"/>
                  <a:pt x="24384" y="463296"/>
                </a:cubicBezTo>
                <a:cubicBezTo>
                  <a:pt x="32512" y="495808"/>
                  <a:pt x="25071" y="537135"/>
                  <a:pt x="48768" y="560832"/>
                </a:cubicBezTo>
                <a:cubicBezTo>
                  <a:pt x="60960" y="573024"/>
                  <a:pt x="72098" y="586370"/>
                  <a:pt x="85344" y="597408"/>
                </a:cubicBezTo>
                <a:cubicBezTo>
                  <a:pt x="106952" y="615414"/>
                  <a:pt x="146137" y="635654"/>
                  <a:pt x="170688" y="646176"/>
                </a:cubicBezTo>
                <a:cubicBezTo>
                  <a:pt x="199920" y="658704"/>
                  <a:pt x="225098" y="661722"/>
                  <a:pt x="256032" y="670560"/>
                </a:cubicBezTo>
                <a:cubicBezTo>
                  <a:pt x="268389" y="674091"/>
                  <a:pt x="280416" y="678688"/>
                  <a:pt x="292608" y="682752"/>
                </a:cubicBezTo>
                <a:cubicBezTo>
                  <a:pt x="316992" y="674624"/>
                  <a:pt x="344374" y="672625"/>
                  <a:pt x="365760" y="658368"/>
                </a:cubicBezTo>
                <a:cubicBezTo>
                  <a:pt x="377952" y="650240"/>
                  <a:pt x="388868" y="639756"/>
                  <a:pt x="402336" y="633984"/>
                </a:cubicBezTo>
                <a:cubicBezTo>
                  <a:pt x="429957" y="622146"/>
                  <a:pt x="460989" y="624428"/>
                  <a:pt x="487680" y="609600"/>
                </a:cubicBezTo>
                <a:cubicBezTo>
                  <a:pt x="517534" y="593014"/>
                  <a:pt x="574025" y="556993"/>
                  <a:pt x="597408" y="524256"/>
                </a:cubicBezTo>
                <a:cubicBezTo>
                  <a:pt x="616240" y="497891"/>
                  <a:pt x="624034" y="468761"/>
                  <a:pt x="633984" y="438912"/>
                </a:cubicBezTo>
                <a:cubicBezTo>
                  <a:pt x="606200" y="327777"/>
                  <a:pt x="637319" y="462254"/>
                  <a:pt x="609600" y="268224"/>
                </a:cubicBezTo>
                <a:cubicBezTo>
                  <a:pt x="608037" y="257286"/>
                  <a:pt x="592164" y="196776"/>
                  <a:pt x="585216" y="182880"/>
                </a:cubicBezTo>
                <a:cubicBezTo>
                  <a:pt x="578663" y="169774"/>
                  <a:pt x="567385" y="159410"/>
                  <a:pt x="560832" y="146304"/>
                </a:cubicBezTo>
                <a:cubicBezTo>
                  <a:pt x="531387" y="87414"/>
                  <a:pt x="573721" y="126449"/>
                  <a:pt x="512064" y="85344"/>
                </a:cubicBezTo>
                <a:cubicBezTo>
                  <a:pt x="498843" y="45682"/>
                  <a:pt x="506455" y="43566"/>
                  <a:pt x="463296" y="24384"/>
                </a:cubicBezTo>
                <a:cubicBezTo>
                  <a:pt x="439808" y="13945"/>
                  <a:pt x="390144" y="0"/>
                  <a:pt x="390144" y="0"/>
                </a:cubicBezTo>
                <a:cubicBezTo>
                  <a:pt x="385993" y="692"/>
                  <a:pt x="266256" y="19840"/>
                  <a:pt x="256032" y="24384"/>
                </a:cubicBezTo>
                <a:cubicBezTo>
                  <a:pt x="237463" y="32637"/>
                  <a:pt x="224907" y="50878"/>
                  <a:pt x="207264" y="60960"/>
                </a:cubicBezTo>
                <a:cubicBezTo>
                  <a:pt x="196106" y="67336"/>
                  <a:pt x="182880" y="69088"/>
                  <a:pt x="170688" y="73152"/>
                </a:cubicBezTo>
                <a:cubicBezTo>
                  <a:pt x="131238" y="112602"/>
                  <a:pt x="151354" y="109728"/>
                  <a:pt x="121920" y="10972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Forma libre" descr=" 24"/>
          <p:cNvSpPr/>
          <p:nvPr/>
        </p:nvSpPr>
        <p:spPr>
          <a:xfrm>
            <a:off x="390143" y="4263636"/>
            <a:ext cx="902725" cy="808235"/>
          </a:xfrm>
          <a:custGeom>
            <a:avLst/>
            <a:gdLst>
              <a:gd name="connsiteX0" fmla="*/ 487680 w 902725"/>
              <a:gd name="connsiteY0" fmla="*/ 15756 h 808236"/>
              <a:gd name="connsiteX1" fmla="*/ 402336 w 902725"/>
              <a:gd name="connsiteY1" fmla="*/ 3564 h 808236"/>
              <a:gd name="connsiteX2" fmla="*/ 231648 w 902725"/>
              <a:gd name="connsiteY2" fmla="*/ 64524 h 808236"/>
              <a:gd name="connsiteX3" fmla="*/ 158496 w 902725"/>
              <a:gd name="connsiteY3" fmla="*/ 137676 h 808236"/>
              <a:gd name="connsiteX4" fmla="*/ 121920 w 902725"/>
              <a:gd name="connsiteY4" fmla="*/ 186444 h 808236"/>
              <a:gd name="connsiteX5" fmla="*/ 73152 w 902725"/>
              <a:gd name="connsiteY5" fmla="*/ 223020 h 808236"/>
              <a:gd name="connsiteX6" fmla="*/ 24384 w 902725"/>
              <a:gd name="connsiteY6" fmla="*/ 308364 h 808236"/>
              <a:gd name="connsiteX7" fmla="*/ 0 w 902725"/>
              <a:gd name="connsiteY7" fmla="*/ 466860 h 808236"/>
              <a:gd name="connsiteX8" fmla="*/ 24384 w 902725"/>
              <a:gd name="connsiteY8" fmla="*/ 588780 h 808236"/>
              <a:gd name="connsiteX9" fmla="*/ 36576 w 902725"/>
              <a:gd name="connsiteY9" fmla="*/ 637548 h 808236"/>
              <a:gd name="connsiteX10" fmla="*/ 134112 w 902725"/>
              <a:gd name="connsiteY10" fmla="*/ 710700 h 808236"/>
              <a:gd name="connsiteX11" fmla="*/ 207264 w 902725"/>
              <a:gd name="connsiteY11" fmla="*/ 759468 h 808236"/>
              <a:gd name="connsiteX12" fmla="*/ 280416 w 902725"/>
              <a:gd name="connsiteY12" fmla="*/ 783852 h 808236"/>
              <a:gd name="connsiteX13" fmla="*/ 365760 w 902725"/>
              <a:gd name="connsiteY13" fmla="*/ 808236 h 808236"/>
              <a:gd name="connsiteX14" fmla="*/ 463296 w 902725"/>
              <a:gd name="connsiteY14" fmla="*/ 796044 h 808236"/>
              <a:gd name="connsiteX15" fmla="*/ 585216 w 902725"/>
              <a:gd name="connsiteY15" fmla="*/ 771660 h 808236"/>
              <a:gd name="connsiteX16" fmla="*/ 633984 w 902725"/>
              <a:gd name="connsiteY16" fmla="*/ 747276 h 808236"/>
              <a:gd name="connsiteX17" fmla="*/ 670560 w 902725"/>
              <a:gd name="connsiteY17" fmla="*/ 735084 h 808236"/>
              <a:gd name="connsiteX18" fmla="*/ 755904 w 902725"/>
              <a:gd name="connsiteY18" fmla="*/ 649740 h 808236"/>
              <a:gd name="connsiteX19" fmla="*/ 841248 w 902725"/>
              <a:gd name="connsiteY19" fmla="*/ 552204 h 808236"/>
              <a:gd name="connsiteX20" fmla="*/ 853440 w 902725"/>
              <a:gd name="connsiteY20" fmla="*/ 515628 h 808236"/>
              <a:gd name="connsiteX21" fmla="*/ 877824 w 902725"/>
              <a:gd name="connsiteY21" fmla="*/ 479052 h 808236"/>
              <a:gd name="connsiteX22" fmla="*/ 902208 w 902725"/>
              <a:gd name="connsiteY22" fmla="*/ 430284 h 808236"/>
              <a:gd name="connsiteX23" fmla="*/ 877824 w 902725"/>
              <a:gd name="connsiteY23" fmla="*/ 247404 h 808236"/>
              <a:gd name="connsiteX24" fmla="*/ 816864 w 902725"/>
              <a:gd name="connsiteY24" fmla="*/ 186444 h 808236"/>
              <a:gd name="connsiteX25" fmla="*/ 780288 w 902725"/>
              <a:gd name="connsiteY25" fmla="*/ 149868 h 808236"/>
              <a:gd name="connsiteX26" fmla="*/ 743712 w 902725"/>
              <a:gd name="connsiteY26" fmla="*/ 125484 h 808236"/>
              <a:gd name="connsiteX27" fmla="*/ 707136 w 902725"/>
              <a:gd name="connsiteY27" fmla="*/ 88908 h 808236"/>
              <a:gd name="connsiteX28" fmla="*/ 646176 w 902725"/>
              <a:gd name="connsiteY28" fmla="*/ 64524 h 808236"/>
              <a:gd name="connsiteX29" fmla="*/ 451104 w 902725"/>
              <a:gd name="connsiteY29" fmla="*/ 88908 h 808236"/>
              <a:gd name="connsiteX30" fmla="*/ 402336 w 902725"/>
              <a:gd name="connsiteY30" fmla="*/ 113292 h 808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02725" h="808236">
                <a:moveTo>
                  <a:pt x="487680" y="15756"/>
                </a:moveTo>
                <a:cubicBezTo>
                  <a:pt x="459232" y="11692"/>
                  <a:pt x="430851" y="0"/>
                  <a:pt x="402336" y="3564"/>
                </a:cubicBezTo>
                <a:cubicBezTo>
                  <a:pt x="370702" y="7518"/>
                  <a:pt x="272290" y="48267"/>
                  <a:pt x="231648" y="64524"/>
                </a:cubicBezTo>
                <a:cubicBezTo>
                  <a:pt x="207264" y="88908"/>
                  <a:pt x="179187" y="110089"/>
                  <a:pt x="158496" y="137676"/>
                </a:cubicBezTo>
                <a:cubicBezTo>
                  <a:pt x="146304" y="153932"/>
                  <a:pt x="136288" y="172076"/>
                  <a:pt x="121920" y="186444"/>
                </a:cubicBezTo>
                <a:cubicBezTo>
                  <a:pt x="107552" y="200812"/>
                  <a:pt x="87520" y="208652"/>
                  <a:pt x="73152" y="223020"/>
                </a:cubicBezTo>
                <a:cubicBezTo>
                  <a:pt x="55919" y="240253"/>
                  <a:pt x="33946" y="289239"/>
                  <a:pt x="24384" y="308364"/>
                </a:cubicBezTo>
                <a:cubicBezTo>
                  <a:pt x="20963" y="328890"/>
                  <a:pt x="0" y="451172"/>
                  <a:pt x="0" y="466860"/>
                </a:cubicBezTo>
                <a:cubicBezTo>
                  <a:pt x="0" y="539684"/>
                  <a:pt x="9370" y="536230"/>
                  <a:pt x="24384" y="588780"/>
                </a:cubicBezTo>
                <a:cubicBezTo>
                  <a:pt x="28987" y="604892"/>
                  <a:pt x="27695" y="623339"/>
                  <a:pt x="36576" y="637548"/>
                </a:cubicBezTo>
                <a:cubicBezTo>
                  <a:pt x="69993" y="691016"/>
                  <a:pt x="87077" y="682479"/>
                  <a:pt x="134112" y="710700"/>
                </a:cubicBezTo>
                <a:cubicBezTo>
                  <a:pt x="159242" y="725778"/>
                  <a:pt x="179462" y="750201"/>
                  <a:pt x="207264" y="759468"/>
                </a:cubicBezTo>
                <a:cubicBezTo>
                  <a:pt x="231648" y="767596"/>
                  <a:pt x="255480" y="777618"/>
                  <a:pt x="280416" y="783852"/>
                </a:cubicBezTo>
                <a:cubicBezTo>
                  <a:pt x="341652" y="799161"/>
                  <a:pt x="313288" y="790745"/>
                  <a:pt x="365760" y="808236"/>
                </a:cubicBezTo>
                <a:cubicBezTo>
                  <a:pt x="398272" y="804172"/>
                  <a:pt x="430977" y="801431"/>
                  <a:pt x="463296" y="796044"/>
                </a:cubicBezTo>
                <a:cubicBezTo>
                  <a:pt x="504177" y="789231"/>
                  <a:pt x="585216" y="771660"/>
                  <a:pt x="585216" y="771660"/>
                </a:cubicBezTo>
                <a:cubicBezTo>
                  <a:pt x="601472" y="763532"/>
                  <a:pt x="617279" y="754435"/>
                  <a:pt x="633984" y="747276"/>
                </a:cubicBezTo>
                <a:cubicBezTo>
                  <a:pt x="645796" y="742214"/>
                  <a:pt x="659402" y="741460"/>
                  <a:pt x="670560" y="735084"/>
                </a:cubicBezTo>
                <a:cubicBezTo>
                  <a:pt x="731520" y="700250"/>
                  <a:pt x="711200" y="700830"/>
                  <a:pt x="755904" y="649740"/>
                </a:cubicBezTo>
                <a:cubicBezTo>
                  <a:pt x="866393" y="523467"/>
                  <a:pt x="749024" y="675169"/>
                  <a:pt x="841248" y="552204"/>
                </a:cubicBezTo>
                <a:cubicBezTo>
                  <a:pt x="845312" y="540012"/>
                  <a:pt x="847693" y="527123"/>
                  <a:pt x="853440" y="515628"/>
                </a:cubicBezTo>
                <a:cubicBezTo>
                  <a:pt x="859993" y="502522"/>
                  <a:pt x="870554" y="491774"/>
                  <a:pt x="877824" y="479052"/>
                </a:cubicBezTo>
                <a:cubicBezTo>
                  <a:pt x="886841" y="463272"/>
                  <a:pt x="894080" y="446540"/>
                  <a:pt x="902208" y="430284"/>
                </a:cubicBezTo>
                <a:cubicBezTo>
                  <a:pt x="899484" y="397597"/>
                  <a:pt x="902725" y="297205"/>
                  <a:pt x="877824" y="247404"/>
                </a:cubicBezTo>
                <a:cubicBezTo>
                  <a:pt x="852279" y="196314"/>
                  <a:pt x="858665" y="221278"/>
                  <a:pt x="816864" y="186444"/>
                </a:cubicBezTo>
                <a:cubicBezTo>
                  <a:pt x="803618" y="175406"/>
                  <a:pt x="793534" y="160906"/>
                  <a:pt x="780288" y="149868"/>
                </a:cubicBezTo>
                <a:cubicBezTo>
                  <a:pt x="769031" y="140487"/>
                  <a:pt x="754969" y="134865"/>
                  <a:pt x="743712" y="125484"/>
                </a:cubicBezTo>
                <a:cubicBezTo>
                  <a:pt x="730466" y="114446"/>
                  <a:pt x="721757" y="98046"/>
                  <a:pt x="707136" y="88908"/>
                </a:cubicBezTo>
                <a:cubicBezTo>
                  <a:pt x="688577" y="77309"/>
                  <a:pt x="666496" y="72652"/>
                  <a:pt x="646176" y="64524"/>
                </a:cubicBezTo>
                <a:cubicBezTo>
                  <a:pt x="581152" y="72652"/>
                  <a:pt x="515361" y="76057"/>
                  <a:pt x="451104" y="88908"/>
                </a:cubicBezTo>
                <a:cubicBezTo>
                  <a:pt x="433282" y="92472"/>
                  <a:pt x="402336" y="113292"/>
                  <a:pt x="402336" y="113292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Forma libre" descr=" 26"/>
          <p:cNvSpPr/>
          <p:nvPr/>
        </p:nvSpPr>
        <p:spPr>
          <a:xfrm>
            <a:off x="826067" y="3316224"/>
            <a:ext cx="758892" cy="1146047"/>
          </a:xfrm>
          <a:custGeom>
            <a:avLst/>
            <a:gdLst>
              <a:gd name="connsiteX0" fmla="*/ 758892 w 758892"/>
              <a:gd name="connsiteY0" fmla="*/ 0 h 1146048"/>
              <a:gd name="connsiteX1" fmla="*/ 673548 w 758892"/>
              <a:gd name="connsiteY1" fmla="*/ 134112 h 1146048"/>
              <a:gd name="connsiteX2" fmla="*/ 600396 w 758892"/>
              <a:gd name="connsiteY2" fmla="*/ 182880 h 1146048"/>
              <a:gd name="connsiteX3" fmla="*/ 563820 w 758892"/>
              <a:gd name="connsiteY3" fmla="*/ 207264 h 1146048"/>
              <a:gd name="connsiteX4" fmla="*/ 490668 w 758892"/>
              <a:gd name="connsiteY4" fmla="*/ 280416 h 1146048"/>
              <a:gd name="connsiteX5" fmla="*/ 466284 w 758892"/>
              <a:gd name="connsiteY5" fmla="*/ 316992 h 1146048"/>
              <a:gd name="connsiteX6" fmla="*/ 429708 w 758892"/>
              <a:gd name="connsiteY6" fmla="*/ 329184 h 1146048"/>
              <a:gd name="connsiteX7" fmla="*/ 393132 w 758892"/>
              <a:gd name="connsiteY7" fmla="*/ 353568 h 1146048"/>
              <a:gd name="connsiteX8" fmla="*/ 368748 w 758892"/>
              <a:gd name="connsiteY8" fmla="*/ 390144 h 1146048"/>
              <a:gd name="connsiteX9" fmla="*/ 332172 w 758892"/>
              <a:gd name="connsiteY9" fmla="*/ 402336 h 1146048"/>
              <a:gd name="connsiteX10" fmla="*/ 295596 w 758892"/>
              <a:gd name="connsiteY10" fmla="*/ 426720 h 1146048"/>
              <a:gd name="connsiteX11" fmla="*/ 283404 w 758892"/>
              <a:gd name="connsiteY11" fmla="*/ 463296 h 1146048"/>
              <a:gd name="connsiteX12" fmla="*/ 234636 w 758892"/>
              <a:gd name="connsiteY12" fmla="*/ 536448 h 1146048"/>
              <a:gd name="connsiteX13" fmla="*/ 185868 w 758892"/>
              <a:gd name="connsiteY13" fmla="*/ 609600 h 1146048"/>
              <a:gd name="connsiteX14" fmla="*/ 137100 w 758892"/>
              <a:gd name="connsiteY14" fmla="*/ 682752 h 1146048"/>
              <a:gd name="connsiteX15" fmla="*/ 112716 w 758892"/>
              <a:gd name="connsiteY15" fmla="*/ 719328 h 1146048"/>
              <a:gd name="connsiteX16" fmla="*/ 63948 w 758892"/>
              <a:gd name="connsiteY16" fmla="*/ 890016 h 1146048"/>
              <a:gd name="connsiteX17" fmla="*/ 51756 w 758892"/>
              <a:gd name="connsiteY17" fmla="*/ 926592 h 1146048"/>
              <a:gd name="connsiteX18" fmla="*/ 39564 w 758892"/>
              <a:gd name="connsiteY18" fmla="*/ 963168 h 1146048"/>
              <a:gd name="connsiteX19" fmla="*/ 27372 w 758892"/>
              <a:gd name="connsiteY19" fmla="*/ 1060704 h 1146048"/>
              <a:gd name="connsiteX20" fmla="*/ 2988 w 758892"/>
              <a:gd name="connsiteY20" fmla="*/ 1011936 h 1146048"/>
              <a:gd name="connsiteX21" fmla="*/ 15180 w 758892"/>
              <a:gd name="connsiteY21" fmla="*/ 1085088 h 1146048"/>
              <a:gd name="connsiteX22" fmla="*/ 27372 w 758892"/>
              <a:gd name="connsiteY22" fmla="*/ 1146048 h 1146048"/>
              <a:gd name="connsiteX23" fmla="*/ 100524 w 758892"/>
              <a:gd name="connsiteY23" fmla="*/ 1072896 h 1146048"/>
              <a:gd name="connsiteX24" fmla="*/ 137100 w 758892"/>
              <a:gd name="connsiteY24" fmla="*/ 1036320 h 1146048"/>
              <a:gd name="connsiteX25" fmla="*/ 112716 w 758892"/>
              <a:gd name="connsiteY25" fmla="*/ 1048512 h 114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58892" h="1146048">
                <a:moveTo>
                  <a:pt x="758892" y="0"/>
                </a:moveTo>
                <a:cubicBezTo>
                  <a:pt x="730444" y="44704"/>
                  <a:pt x="717637" y="104720"/>
                  <a:pt x="673548" y="134112"/>
                </a:cubicBezTo>
                <a:lnTo>
                  <a:pt x="600396" y="182880"/>
                </a:lnTo>
                <a:cubicBezTo>
                  <a:pt x="588204" y="191008"/>
                  <a:pt x="574181" y="196903"/>
                  <a:pt x="563820" y="207264"/>
                </a:cubicBezTo>
                <a:cubicBezTo>
                  <a:pt x="539436" y="231648"/>
                  <a:pt x="509796" y="251723"/>
                  <a:pt x="490668" y="280416"/>
                </a:cubicBezTo>
                <a:cubicBezTo>
                  <a:pt x="482540" y="292608"/>
                  <a:pt x="477726" y="307838"/>
                  <a:pt x="466284" y="316992"/>
                </a:cubicBezTo>
                <a:cubicBezTo>
                  <a:pt x="456249" y="325020"/>
                  <a:pt x="441203" y="323437"/>
                  <a:pt x="429708" y="329184"/>
                </a:cubicBezTo>
                <a:cubicBezTo>
                  <a:pt x="416602" y="335737"/>
                  <a:pt x="405324" y="345440"/>
                  <a:pt x="393132" y="353568"/>
                </a:cubicBezTo>
                <a:cubicBezTo>
                  <a:pt x="385004" y="365760"/>
                  <a:pt x="380190" y="380990"/>
                  <a:pt x="368748" y="390144"/>
                </a:cubicBezTo>
                <a:cubicBezTo>
                  <a:pt x="358713" y="398172"/>
                  <a:pt x="343667" y="396589"/>
                  <a:pt x="332172" y="402336"/>
                </a:cubicBezTo>
                <a:cubicBezTo>
                  <a:pt x="319066" y="408889"/>
                  <a:pt x="307788" y="418592"/>
                  <a:pt x="295596" y="426720"/>
                </a:cubicBezTo>
                <a:cubicBezTo>
                  <a:pt x="291532" y="438912"/>
                  <a:pt x="289645" y="452062"/>
                  <a:pt x="283404" y="463296"/>
                </a:cubicBezTo>
                <a:cubicBezTo>
                  <a:pt x="269172" y="488914"/>
                  <a:pt x="250892" y="512064"/>
                  <a:pt x="234636" y="536448"/>
                </a:cubicBezTo>
                <a:lnTo>
                  <a:pt x="185868" y="609600"/>
                </a:lnTo>
                <a:lnTo>
                  <a:pt x="137100" y="682752"/>
                </a:lnTo>
                <a:lnTo>
                  <a:pt x="112716" y="719328"/>
                </a:lnTo>
                <a:cubicBezTo>
                  <a:pt x="82098" y="841800"/>
                  <a:pt x="98930" y="785071"/>
                  <a:pt x="63948" y="890016"/>
                </a:cubicBezTo>
                <a:lnTo>
                  <a:pt x="51756" y="926592"/>
                </a:lnTo>
                <a:lnTo>
                  <a:pt x="39564" y="963168"/>
                </a:lnTo>
                <a:cubicBezTo>
                  <a:pt x="35500" y="995680"/>
                  <a:pt x="47031" y="1034492"/>
                  <a:pt x="27372" y="1060704"/>
                </a:cubicBezTo>
                <a:cubicBezTo>
                  <a:pt x="16467" y="1075244"/>
                  <a:pt x="0" y="994009"/>
                  <a:pt x="2988" y="1011936"/>
                </a:cubicBezTo>
                <a:cubicBezTo>
                  <a:pt x="7052" y="1036320"/>
                  <a:pt x="10758" y="1060766"/>
                  <a:pt x="15180" y="1085088"/>
                </a:cubicBezTo>
                <a:cubicBezTo>
                  <a:pt x="18887" y="1105476"/>
                  <a:pt x="23308" y="1125728"/>
                  <a:pt x="27372" y="1146048"/>
                </a:cubicBezTo>
                <a:lnTo>
                  <a:pt x="100524" y="1072896"/>
                </a:lnTo>
                <a:cubicBezTo>
                  <a:pt x="112716" y="1060704"/>
                  <a:pt x="152522" y="1028609"/>
                  <a:pt x="137100" y="1036320"/>
                </a:cubicBezTo>
                <a:lnTo>
                  <a:pt x="112716" y="1048512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</a:t>
            </a:r>
            <a:r>
              <a:rPr lang="en-US" sz="3000" b="1" dirty="0" smtClean="0">
                <a:effectLst/>
              </a:rPr>
              <a:t>q(t) </a:t>
            </a:r>
            <a:r>
              <a:rPr lang="en-US" sz="3000" dirty="0" smtClean="0">
                <a:effectLst/>
              </a:rPr>
              <a:t>is the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result of a </a:t>
            </a:r>
            <a:r>
              <a:rPr lang="en-US" sz="3000" b="1" dirty="0" smtClean="0">
                <a:solidFill>
                  <a:srgbClr val="FF0000"/>
                </a:solidFill>
                <a:effectLst/>
              </a:rPr>
              <a:t>high order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quantization</a:t>
            </a:r>
            <a:r>
              <a:rPr lang="en-US" sz="3000" dirty="0" smtClean="0">
                <a:effectLst/>
              </a:rPr>
              <a:t>, the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rate of </a:t>
            </a:r>
            <a:r>
              <a:rPr lang="en-US" sz="3000" u="sng" dirty="0" smtClean="0">
                <a:solidFill>
                  <a:srgbClr val="0000FF"/>
                </a:solidFill>
                <a:effectLst/>
              </a:rPr>
              <a:t>growth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dirty="0" smtClean="0">
                <a:effectLst/>
              </a:rPr>
              <a:t>of the  </a:t>
            </a:r>
            <a:r>
              <a:rPr lang="en-US" sz="3000" i="1" dirty="0" smtClean="0">
                <a:solidFill>
                  <a:srgbClr val="0000FF"/>
                </a:solidFill>
                <a:effectLst/>
              </a:rPr>
              <a:t>error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|q(t)-x(t)|</a:t>
            </a:r>
            <a:r>
              <a:rPr lang="en-US" sz="3000" dirty="0" smtClean="0">
                <a:effectLst/>
              </a:rPr>
              <a:t> looks different: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r>
              <a:rPr lang="en-US" sz="2600" dirty="0" smtClean="0">
                <a:effectLst/>
              </a:rPr>
              <a:t/>
            </a:r>
            <a:br>
              <a:rPr lang="en-US" sz="2600" dirty="0" smtClean="0">
                <a:effectLst/>
              </a:rPr>
            </a:br>
            <a:r>
              <a:rPr lang="en-US" sz="2600" dirty="0" smtClean="0">
                <a:effectLst/>
              </a:rPr>
              <a:t>		</a:t>
            </a:r>
            <a:br>
              <a:rPr lang="en-US" sz="2600" dirty="0" smtClean="0">
                <a:effectLst/>
              </a:rPr>
            </a:br>
            <a:endParaRPr lang="en-US" sz="2600" dirty="0" smtClean="0">
              <a:effectLst/>
            </a:endParaRPr>
          </a:p>
          <a:p>
            <a:pPr lvl="0"/>
            <a:r>
              <a:rPr lang="en-US" sz="3000" smtClean="0">
                <a:effectLst/>
                <a:latin typeface="Calibri"/>
              </a:rPr>
              <a:t>Let us replace x(t) by its Taylor series expansion:</a:t>
            </a:r>
            <a:br>
              <a:rPr lang="en-US" sz="3000" smtClean="0">
                <a:effectLst/>
                <a:latin typeface="Calibri"/>
              </a:rPr>
            </a:br>
            <a:r>
              <a:rPr lang="en-US" sz="3000" smtClean="0">
                <a:effectLst/>
                <a:latin typeface="Calibri"/>
              </a:rPr>
              <a:t/>
            </a:r>
            <a:br>
              <a:rPr lang="en-US" sz="3000" smtClean="0">
                <a:effectLst/>
                <a:latin typeface="Calibri"/>
              </a:rPr>
            </a:br>
            <a:endParaRPr lang="en-US" sz="3000" smtClean="0">
              <a:effectLst/>
              <a:latin typeface="Calibri"/>
            </a:endParaRPr>
          </a:p>
          <a:p>
            <a:pPr lvl="0"/>
            <a:r>
              <a:rPr lang="en-US" sz="3000" smtClean="0">
                <a:effectLst/>
                <a:latin typeface="Calibri"/>
              </a:rPr>
              <a:t>Then, the dynamics of the error can be expressed as:</a:t>
            </a:r>
          </a:p>
          <a:p>
            <a:pPr>
              <a:buChar char=" "/>
            </a:pPr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error dynamics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5" name="Picture 2" descr=" 10"/>
          <p:cNvPicPr>
            <a:picLocks noChangeAspect="1" noChangeArrowheads="1"/>
          </p:cNvPicPr>
          <p:nvPr/>
        </p:nvPicPr>
        <p:blipFill>
          <a:blip r:embed="rId3" cstate="print"/>
          <a:srcRect r="75391"/>
          <a:stretch>
            <a:fillRect/>
          </a:stretch>
        </p:blipFill>
        <p:spPr bwMode="auto">
          <a:xfrm>
            <a:off x="317054" y="2029235"/>
            <a:ext cx="2476646" cy="8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 85913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609"/>
          <a:stretch>
            <a:fillRect/>
          </a:stretch>
        </p:blipFill>
        <p:spPr bwMode="auto">
          <a:xfrm>
            <a:off x="1161208" y="2540520"/>
            <a:ext cx="7587247" cy="8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Abrir llave" descr=" 12"/>
          <p:cNvSpPr/>
          <p:nvPr/>
        </p:nvSpPr>
        <p:spPr>
          <a:xfrm rot="16200000">
            <a:off x="5220073" y="1340767"/>
            <a:ext cx="360039" cy="12241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842" r="91810" b="30369"/>
          <a:stretch>
            <a:fillRect/>
          </a:stretch>
        </p:blipFill>
        <p:spPr bwMode="auto">
          <a:xfrm>
            <a:off x="4895463" y="1986552"/>
            <a:ext cx="108011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 85913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1" y="4264894"/>
            <a:ext cx="751718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 16"/>
          <p:cNvPicPr>
            <a:picLocks noChangeAspect="1" noChangeArrowheads="1"/>
          </p:cNvPicPr>
          <p:nvPr/>
        </p:nvPicPr>
        <p:blipFill>
          <a:blip r:embed="rId5" cstate="print"/>
          <a:srcRect l="13318" t="3717" r="81031" b="85000"/>
          <a:stretch>
            <a:fillRect/>
          </a:stretch>
        </p:blipFill>
        <p:spPr bwMode="auto">
          <a:xfrm>
            <a:off x="2364135" y="3271873"/>
            <a:ext cx="713088" cy="29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 descr=" 19"/>
          <p:cNvSpPr txBox="1"/>
          <p:nvPr/>
        </p:nvSpPr>
        <p:spPr>
          <a:xfrm rot="16200000">
            <a:off x="2479077" y="2929634"/>
            <a:ext cx="364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pic>
        <p:nvPicPr>
          <p:cNvPr id="14" name="Picture 5" descr=" 20"/>
          <p:cNvPicPr>
            <a:picLocks noChangeAspect="1" noChangeArrowheads="1"/>
          </p:cNvPicPr>
          <p:nvPr/>
        </p:nvPicPr>
        <p:blipFill>
          <a:blip r:embed="rId5" cstate="print"/>
          <a:srcRect l="13318" t="3717" r="81031" b="85000"/>
          <a:stretch>
            <a:fillRect/>
          </a:stretch>
        </p:blipFill>
        <p:spPr bwMode="auto">
          <a:xfrm>
            <a:off x="1528406" y="4935061"/>
            <a:ext cx="713088" cy="29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 descr=" 21"/>
          <p:cNvSpPr txBox="1"/>
          <p:nvPr/>
        </p:nvSpPr>
        <p:spPr>
          <a:xfrm rot="16200000">
            <a:off x="1643348" y="4592823"/>
            <a:ext cx="364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pic>
        <p:nvPicPr>
          <p:cNvPr id="19" name="Picture 4" descr=" 85914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7913" y="5805264"/>
            <a:ext cx="7281781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Forma libre" descr=" 22"/>
          <p:cNvSpPr/>
          <p:nvPr/>
        </p:nvSpPr>
        <p:spPr>
          <a:xfrm>
            <a:off x="1328927" y="2633473"/>
            <a:ext cx="637318" cy="682751"/>
          </a:xfrm>
          <a:custGeom>
            <a:avLst/>
            <a:gdLst>
              <a:gd name="connsiteX0" fmla="*/ 256032 w 637319"/>
              <a:gd name="connsiteY0" fmla="*/ 48768 h 682752"/>
              <a:gd name="connsiteX1" fmla="*/ 36576 w 637319"/>
              <a:gd name="connsiteY1" fmla="*/ 195072 h 682752"/>
              <a:gd name="connsiteX2" fmla="*/ 24384 w 637319"/>
              <a:gd name="connsiteY2" fmla="*/ 243840 h 682752"/>
              <a:gd name="connsiteX3" fmla="*/ 0 w 637319"/>
              <a:gd name="connsiteY3" fmla="*/ 316992 h 682752"/>
              <a:gd name="connsiteX4" fmla="*/ 24384 w 637319"/>
              <a:gd name="connsiteY4" fmla="*/ 463296 h 682752"/>
              <a:gd name="connsiteX5" fmla="*/ 48768 w 637319"/>
              <a:gd name="connsiteY5" fmla="*/ 560832 h 682752"/>
              <a:gd name="connsiteX6" fmla="*/ 85344 w 637319"/>
              <a:gd name="connsiteY6" fmla="*/ 597408 h 682752"/>
              <a:gd name="connsiteX7" fmla="*/ 170688 w 637319"/>
              <a:gd name="connsiteY7" fmla="*/ 646176 h 682752"/>
              <a:gd name="connsiteX8" fmla="*/ 256032 w 637319"/>
              <a:gd name="connsiteY8" fmla="*/ 670560 h 682752"/>
              <a:gd name="connsiteX9" fmla="*/ 292608 w 637319"/>
              <a:gd name="connsiteY9" fmla="*/ 682752 h 682752"/>
              <a:gd name="connsiteX10" fmla="*/ 365760 w 637319"/>
              <a:gd name="connsiteY10" fmla="*/ 658368 h 682752"/>
              <a:gd name="connsiteX11" fmla="*/ 402336 w 637319"/>
              <a:gd name="connsiteY11" fmla="*/ 633984 h 682752"/>
              <a:gd name="connsiteX12" fmla="*/ 487680 w 637319"/>
              <a:gd name="connsiteY12" fmla="*/ 609600 h 682752"/>
              <a:gd name="connsiteX13" fmla="*/ 597408 w 637319"/>
              <a:gd name="connsiteY13" fmla="*/ 524256 h 682752"/>
              <a:gd name="connsiteX14" fmla="*/ 633984 w 637319"/>
              <a:gd name="connsiteY14" fmla="*/ 438912 h 682752"/>
              <a:gd name="connsiteX15" fmla="*/ 609600 w 637319"/>
              <a:gd name="connsiteY15" fmla="*/ 268224 h 682752"/>
              <a:gd name="connsiteX16" fmla="*/ 585216 w 637319"/>
              <a:gd name="connsiteY16" fmla="*/ 182880 h 682752"/>
              <a:gd name="connsiteX17" fmla="*/ 560832 w 637319"/>
              <a:gd name="connsiteY17" fmla="*/ 146304 h 682752"/>
              <a:gd name="connsiteX18" fmla="*/ 512064 w 637319"/>
              <a:gd name="connsiteY18" fmla="*/ 85344 h 682752"/>
              <a:gd name="connsiteX19" fmla="*/ 463296 w 637319"/>
              <a:gd name="connsiteY19" fmla="*/ 24384 h 682752"/>
              <a:gd name="connsiteX20" fmla="*/ 390144 w 637319"/>
              <a:gd name="connsiteY20" fmla="*/ 0 h 682752"/>
              <a:gd name="connsiteX21" fmla="*/ 256032 w 637319"/>
              <a:gd name="connsiteY21" fmla="*/ 24384 h 682752"/>
              <a:gd name="connsiteX22" fmla="*/ 207264 w 637319"/>
              <a:gd name="connsiteY22" fmla="*/ 60960 h 682752"/>
              <a:gd name="connsiteX23" fmla="*/ 170688 w 637319"/>
              <a:gd name="connsiteY23" fmla="*/ 73152 h 682752"/>
              <a:gd name="connsiteX24" fmla="*/ 121920 w 637319"/>
              <a:gd name="connsiteY24" fmla="*/ 109728 h 682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37319" h="682752">
                <a:moveTo>
                  <a:pt x="256032" y="48768"/>
                </a:moveTo>
                <a:cubicBezTo>
                  <a:pt x="223520" y="67347"/>
                  <a:pt x="76203" y="131669"/>
                  <a:pt x="36576" y="195072"/>
                </a:cubicBezTo>
                <a:cubicBezTo>
                  <a:pt x="27695" y="209281"/>
                  <a:pt x="29199" y="227790"/>
                  <a:pt x="24384" y="243840"/>
                </a:cubicBezTo>
                <a:cubicBezTo>
                  <a:pt x="16998" y="268459"/>
                  <a:pt x="0" y="316992"/>
                  <a:pt x="0" y="316992"/>
                </a:cubicBezTo>
                <a:cubicBezTo>
                  <a:pt x="8128" y="365760"/>
                  <a:pt x="12393" y="415331"/>
                  <a:pt x="24384" y="463296"/>
                </a:cubicBezTo>
                <a:cubicBezTo>
                  <a:pt x="32512" y="495808"/>
                  <a:pt x="25071" y="537135"/>
                  <a:pt x="48768" y="560832"/>
                </a:cubicBezTo>
                <a:cubicBezTo>
                  <a:pt x="60960" y="573024"/>
                  <a:pt x="72098" y="586370"/>
                  <a:pt x="85344" y="597408"/>
                </a:cubicBezTo>
                <a:cubicBezTo>
                  <a:pt x="106952" y="615414"/>
                  <a:pt x="146137" y="635654"/>
                  <a:pt x="170688" y="646176"/>
                </a:cubicBezTo>
                <a:cubicBezTo>
                  <a:pt x="199920" y="658704"/>
                  <a:pt x="225098" y="661722"/>
                  <a:pt x="256032" y="670560"/>
                </a:cubicBezTo>
                <a:cubicBezTo>
                  <a:pt x="268389" y="674091"/>
                  <a:pt x="280416" y="678688"/>
                  <a:pt x="292608" y="682752"/>
                </a:cubicBezTo>
                <a:cubicBezTo>
                  <a:pt x="316992" y="674624"/>
                  <a:pt x="344374" y="672625"/>
                  <a:pt x="365760" y="658368"/>
                </a:cubicBezTo>
                <a:cubicBezTo>
                  <a:pt x="377952" y="650240"/>
                  <a:pt x="388868" y="639756"/>
                  <a:pt x="402336" y="633984"/>
                </a:cubicBezTo>
                <a:cubicBezTo>
                  <a:pt x="429957" y="622146"/>
                  <a:pt x="460989" y="624428"/>
                  <a:pt x="487680" y="609600"/>
                </a:cubicBezTo>
                <a:cubicBezTo>
                  <a:pt x="517534" y="593014"/>
                  <a:pt x="574025" y="556993"/>
                  <a:pt x="597408" y="524256"/>
                </a:cubicBezTo>
                <a:cubicBezTo>
                  <a:pt x="616240" y="497891"/>
                  <a:pt x="624034" y="468761"/>
                  <a:pt x="633984" y="438912"/>
                </a:cubicBezTo>
                <a:cubicBezTo>
                  <a:pt x="606200" y="327777"/>
                  <a:pt x="637319" y="462254"/>
                  <a:pt x="609600" y="268224"/>
                </a:cubicBezTo>
                <a:cubicBezTo>
                  <a:pt x="608037" y="257286"/>
                  <a:pt x="592164" y="196776"/>
                  <a:pt x="585216" y="182880"/>
                </a:cubicBezTo>
                <a:cubicBezTo>
                  <a:pt x="578663" y="169774"/>
                  <a:pt x="567385" y="159410"/>
                  <a:pt x="560832" y="146304"/>
                </a:cubicBezTo>
                <a:cubicBezTo>
                  <a:pt x="531387" y="87414"/>
                  <a:pt x="573721" y="126449"/>
                  <a:pt x="512064" y="85344"/>
                </a:cubicBezTo>
                <a:cubicBezTo>
                  <a:pt x="498843" y="45682"/>
                  <a:pt x="506455" y="43566"/>
                  <a:pt x="463296" y="24384"/>
                </a:cubicBezTo>
                <a:cubicBezTo>
                  <a:pt x="439808" y="13945"/>
                  <a:pt x="390144" y="0"/>
                  <a:pt x="390144" y="0"/>
                </a:cubicBezTo>
                <a:cubicBezTo>
                  <a:pt x="385993" y="692"/>
                  <a:pt x="266256" y="19840"/>
                  <a:pt x="256032" y="24384"/>
                </a:cubicBezTo>
                <a:cubicBezTo>
                  <a:pt x="237463" y="32637"/>
                  <a:pt x="224907" y="50878"/>
                  <a:pt x="207264" y="60960"/>
                </a:cubicBezTo>
                <a:cubicBezTo>
                  <a:pt x="196106" y="67336"/>
                  <a:pt x="182880" y="69088"/>
                  <a:pt x="170688" y="73152"/>
                </a:cubicBezTo>
                <a:cubicBezTo>
                  <a:pt x="131238" y="112602"/>
                  <a:pt x="151354" y="109728"/>
                  <a:pt x="121920" y="10972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Forma libre" descr=" 24"/>
          <p:cNvSpPr/>
          <p:nvPr/>
        </p:nvSpPr>
        <p:spPr>
          <a:xfrm>
            <a:off x="390143" y="4263636"/>
            <a:ext cx="902725" cy="808235"/>
          </a:xfrm>
          <a:custGeom>
            <a:avLst/>
            <a:gdLst>
              <a:gd name="connsiteX0" fmla="*/ 487680 w 902725"/>
              <a:gd name="connsiteY0" fmla="*/ 15756 h 808236"/>
              <a:gd name="connsiteX1" fmla="*/ 402336 w 902725"/>
              <a:gd name="connsiteY1" fmla="*/ 3564 h 808236"/>
              <a:gd name="connsiteX2" fmla="*/ 231648 w 902725"/>
              <a:gd name="connsiteY2" fmla="*/ 64524 h 808236"/>
              <a:gd name="connsiteX3" fmla="*/ 158496 w 902725"/>
              <a:gd name="connsiteY3" fmla="*/ 137676 h 808236"/>
              <a:gd name="connsiteX4" fmla="*/ 121920 w 902725"/>
              <a:gd name="connsiteY4" fmla="*/ 186444 h 808236"/>
              <a:gd name="connsiteX5" fmla="*/ 73152 w 902725"/>
              <a:gd name="connsiteY5" fmla="*/ 223020 h 808236"/>
              <a:gd name="connsiteX6" fmla="*/ 24384 w 902725"/>
              <a:gd name="connsiteY6" fmla="*/ 308364 h 808236"/>
              <a:gd name="connsiteX7" fmla="*/ 0 w 902725"/>
              <a:gd name="connsiteY7" fmla="*/ 466860 h 808236"/>
              <a:gd name="connsiteX8" fmla="*/ 24384 w 902725"/>
              <a:gd name="connsiteY8" fmla="*/ 588780 h 808236"/>
              <a:gd name="connsiteX9" fmla="*/ 36576 w 902725"/>
              <a:gd name="connsiteY9" fmla="*/ 637548 h 808236"/>
              <a:gd name="connsiteX10" fmla="*/ 134112 w 902725"/>
              <a:gd name="connsiteY10" fmla="*/ 710700 h 808236"/>
              <a:gd name="connsiteX11" fmla="*/ 207264 w 902725"/>
              <a:gd name="connsiteY11" fmla="*/ 759468 h 808236"/>
              <a:gd name="connsiteX12" fmla="*/ 280416 w 902725"/>
              <a:gd name="connsiteY12" fmla="*/ 783852 h 808236"/>
              <a:gd name="connsiteX13" fmla="*/ 365760 w 902725"/>
              <a:gd name="connsiteY13" fmla="*/ 808236 h 808236"/>
              <a:gd name="connsiteX14" fmla="*/ 463296 w 902725"/>
              <a:gd name="connsiteY14" fmla="*/ 796044 h 808236"/>
              <a:gd name="connsiteX15" fmla="*/ 585216 w 902725"/>
              <a:gd name="connsiteY15" fmla="*/ 771660 h 808236"/>
              <a:gd name="connsiteX16" fmla="*/ 633984 w 902725"/>
              <a:gd name="connsiteY16" fmla="*/ 747276 h 808236"/>
              <a:gd name="connsiteX17" fmla="*/ 670560 w 902725"/>
              <a:gd name="connsiteY17" fmla="*/ 735084 h 808236"/>
              <a:gd name="connsiteX18" fmla="*/ 755904 w 902725"/>
              <a:gd name="connsiteY18" fmla="*/ 649740 h 808236"/>
              <a:gd name="connsiteX19" fmla="*/ 841248 w 902725"/>
              <a:gd name="connsiteY19" fmla="*/ 552204 h 808236"/>
              <a:gd name="connsiteX20" fmla="*/ 853440 w 902725"/>
              <a:gd name="connsiteY20" fmla="*/ 515628 h 808236"/>
              <a:gd name="connsiteX21" fmla="*/ 877824 w 902725"/>
              <a:gd name="connsiteY21" fmla="*/ 479052 h 808236"/>
              <a:gd name="connsiteX22" fmla="*/ 902208 w 902725"/>
              <a:gd name="connsiteY22" fmla="*/ 430284 h 808236"/>
              <a:gd name="connsiteX23" fmla="*/ 877824 w 902725"/>
              <a:gd name="connsiteY23" fmla="*/ 247404 h 808236"/>
              <a:gd name="connsiteX24" fmla="*/ 816864 w 902725"/>
              <a:gd name="connsiteY24" fmla="*/ 186444 h 808236"/>
              <a:gd name="connsiteX25" fmla="*/ 780288 w 902725"/>
              <a:gd name="connsiteY25" fmla="*/ 149868 h 808236"/>
              <a:gd name="connsiteX26" fmla="*/ 743712 w 902725"/>
              <a:gd name="connsiteY26" fmla="*/ 125484 h 808236"/>
              <a:gd name="connsiteX27" fmla="*/ 707136 w 902725"/>
              <a:gd name="connsiteY27" fmla="*/ 88908 h 808236"/>
              <a:gd name="connsiteX28" fmla="*/ 646176 w 902725"/>
              <a:gd name="connsiteY28" fmla="*/ 64524 h 808236"/>
              <a:gd name="connsiteX29" fmla="*/ 451104 w 902725"/>
              <a:gd name="connsiteY29" fmla="*/ 88908 h 808236"/>
              <a:gd name="connsiteX30" fmla="*/ 402336 w 902725"/>
              <a:gd name="connsiteY30" fmla="*/ 113292 h 808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02725" h="808236">
                <a:moveTo>
                  <a:pt x="487680" y="15756"/>
                </a:moveTo>
                <a:cubicBezTo>
                  <a:pt x="459232" y="11692"/>
                  <a:pt x="430851" y="0"/>
                  <a:pt x="402336" y="3564"/>
                </a:cubicBezTo>
                <a:cubicBezTo>
                  <a:pt x="370702" y="7518"/>
                  <a:pt x="272290" y="48267"/>
                  <a:pt x="231648" y="64524"/>
                </a:cubicBezTo>
                <a:cubicBezTo>
                  <a:pt x="207264" y="88908"/>
                  <a:pt x="179187" y="110089"/>
                  <a:pt x="158496" y="137676"/>
                </a:cubicBezTo>
                <a:cubicBezTo>
                  <a:pt x="146304" y="153932"/>
                  <a:pt x="136288" y="172076"/>
                  <a:pt x="121920" y="186444"/>
                </a:cubicBezTo>
                <a:cubicBezTo>
                  <a:pt x="107552" y="200812"/>
                  <a:pt x="87520" y="208652"/>
                  <a:pt x="73152" y="223020"/>
                </a:cubicBezTo>
                <a:cubicBezTo>
                  <a:pt x="55919" y="240253"/>
                  <a:pt x="33946" y="289239"/>
                  <a:pt x="24384" y="308364"/>
                </a:cubicBezTo>
                <a:cubicBezTo>
                  <a:pt x="20963" y="328890"/>
                  <a:pt x="0" y="451172"/>
                  <a:pt x="0" y="466860"/>
                </a:cubicBezTo>
                <a:cubicBezTo>
                  <a:pt x="0" y="539684"/>
                  <a:pt x="9370" y="536230"/>
                  <a:pt x="24384" y="588780"/>
                </a:cubicBezTo>
                <a:cubicBezTo>
                  <a:pt x="28987" y="604892"/>
                  <a:pt x="27695" y="623339"/>
                  <a:pt x="36576" y="637548"/>
                </a:cubicBezTo>
                <a:cubicBezTo>
                  <a:pt x="69993" y="691016"/>
                  <a:pt x="87077" y="682479"/>
                  <a:pt x="134112" y="710700"/>
                </a:cubicBezTo>
                <a:cubicBezTo>
                  <a:pt x="159242" y="725778"/>
                  <a:pt x="179462" y="750201"/>
                  <a:pt x="207264" y="759468"/>
                </a:cubicBezTo>
                <a:cubicBezTo>
                  <a:pt x="231648" y="767596"/>
                  <a:pt x="255480" y="777618"/>
                  <a:pt x="280416" y="783852"/>
                </a:cubicBezTo>
                <a:cubicBezTo>
                  <a:pt x="341652" y="799161"/>
                  <a:pt x="313288" y="790745"/>
                  <a:pt x="365760" y="808236"/>
                </a:cubicBezTo>
                <a:cubicBezTo>
                  <a:pt x="398272" y="804172"/>
                  <a:pt x="430977" y="801431"/>
                  <a:pt x="463296" y="796044"/>
                </a:cubicBezTo>
                <a:cubicBezTo>
                  <a:pt x="504177" y="789231"/>
                  <a:pt x="585216" y="771660"/>
                  <a:pt x="585216" y="771660"/>
                </a:cubicBezTo>
                <a:cubicBezTo>
                  <a:pt x="601472" y="763532"/>
                  <a:pt x="617279" y="754435"/>
                  <a:pt x="633984" y="747276"/>
                </a:cubicBezTo>
                <a:cubicBezTo>
                  <a:pt x="645796" y="742214"/>
                  <a:pt x="659402" y="741460"/>
                  <a:pt x="670560" y="735084"/>
                </a:cubicBezTo>
                <a:cubicBezTo>
                  <a:pt x="731520" y="700250"/>
                  <a:pt x="711200" y="700830"/>
                  <a:pt x="755904" y="649740"/>
                </a:cubicBezTo>
                <a:cubicBezTo>
                  <a:pt x="866393" y="523467"/>
                  <a:pt x="749024" y="675169"/>
                  <a:pt x="841248" y="552204"/>
                </a:cubicBezTo>
                <a:cubicBezTo>
                  <a:pt x="845312" y="540012"/>
                  <a:pt x="847693" y="527123"/>
                  <a:pt x="853440" y="515628"/>
                </a:cubicBezTo>
                <a:cubicBezTo>
                  <a:pt x="859993" y="502522"/>
                  <a:pt x="870554" y="491774"/>
                  <a:pt x="877824" y="479052"/>
                </a:cubicBezTo>
                <a:cubicBezTo>
                  <a:pt x="886841" y="463272"/>
                  <a:pt x="894080" y="446540"/>
                  <a:pt x="902208" y="430284"/>
                </a:cubicBezTo>
                <a:cubicBezTo>
                  <a:pt x="899484" y="397597"/>
                  <a:pt x="902725" y="297205"/>
                  <a:pt x="877824" y="247404"/>
                </a:cubicBezTo>
                <a:cubicBezTo>
                  <a:pt x="852279" y="196314"/>
                  <a:pt x="858665" y="221278"/>
                  <a:pt x="816864" y="186444"/>
                </a:cubicBezTo>
                <a:cubicBezTo>
                  <a:pt x="803618" y="175406"/>
                  <a:pt x="793534" y="160906"/>
                  <a:pt x="780288" y="149868"/>
                </a:cubicBezTo>
                <a:cubicBezTo>
                  <a:pt x="769031" y="140487"/>
                  <a:pt x="754969" y="134865"/>
                  <a:pt x="743712" y="125484"/>
                </a:cubicBezTo>
                <a:cubicBezTo>
                  <a:pt x="730466" y="114446"/>
                  <a:pt x="721757" y="98046"/>
                  <a:pt x="707136" y="88908"/>
                </a:cubicBezTo>
                <a:cubicBezTo>
                  <a:pt x="688577" y="77309"/>
                  <a:pt x="666496" y="72652"/>
                  <a:pt x="646176" y="64524"/>
                </a:cubicBezTo>
                <a:cubicBezTo>
                  <a:pt x="581152" y="72652"/>
                  <a:pt x="515361" y="76057"/>
                  <a:pt x="451104" y="88908"/>
                </a:cubicBezTo>
                <a:cubicBezTo>
                  <a:pt x="433282" y="92472"/>
                  <a:pt x="402336" y="113292"/>
                  <a:pt x="402336" y="113292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Forma libre" descr=" 26"/>
          <p:cNvSpPr/>
          <p:nvPr/>
        </p:nvSpPr>
        <p:spPr>
          <a:xfrm>
            <a:off x="826067" y="3316224"/>
            <a:ext cx="758892" cy="1146047"/>
          </a:xfrm>
          <a:custGeom>
            <a:avLst/>
            <a:gdLst>
              <a:gd name="connsiteX0" fmla="*/ 758892 w 758892"/>
              <a:gd name="connsiteY0" fmla="*/ 0 h 1146048"/>
              <a:gd name="connsiteX1" fmla="*/ 673548 w 758892"/>
              <a:gd name="connsiteY1" fmla="*/ 134112 h 1146048"/>
              <a:gd name="connsiteX2" fmla="*/ 600396 w 758892"/>
              <a:gd name="connsiteY2" fmla="*/ 182880 h 1146048"/>
              <a:gd name="connsiteX3" fmla="*/ 563820 w 758892"/>
              <a:gd name="connsiteY3" fmla="*/ 207264 h 1146048"/>
              <a:gd name="connsiteX4" fmla="*/ 490668 w 758892"/>
              <a:gd name="connsiteY4" fmla="*/ 280416 h 1146048"/>
              <a:gd name="connsiteX5" fmla="*/ 466284 w 758892"/>
              <a:gd name="connsiteY5" fmla="*/ 316992 h 1146048"/>
              <a:gd name="connsiteX6" fmla="*/ 429708 w 758892"/>
              <a:gd name="connsiteY6" fmla="*/ 329184 h 1146048"/>
              <a:gd name="connsiteX7" fmla="*/ 393132 w 758892"/>
              <a:gd name="connsiteY7" fmla="*/ 353568 h 1146048"/>
              <a:gd name="connsiteX8" fmla="*/ 368748 w 758892"/>
              <a:gd name="connsiteY8" fmla="*/ 390144 h 1146048"/>
              <a:gd name="connsiteX9" fmla="*/ 332172 w 758892"/>
              <a:gd name="connsiteY9" fmla="*/ 402336 h 1146048"/>
              <a:gd name="connsiteX10" fmla="*/ 295596 w 758892"/>
              <a:gd name="connsiteY10" fmla="*/ 426720 h 1146048"/>
              <a:gd name="connsiteX11" fmla="*/ 283404 w 758892"/>
              <a:gd name="connsiteY11" fmla="*/ 463296 h 1146048"/>
              <a:gd name="connsiteX12" fmla="*/ 234636 w 758892"/>
              <a:gd name="connsiteY12" fmla="*/ 536448 h 1146048"/>
              <a:gd name="connsiteX13" fmla="*/ 185868 w 758892"/>
              <a:gd name="connsiteY13" fmla="*/ 609600 h 1146048"/>
              <a:gd name="connsiteX14" fmla="*/ 137100 w 758892"/>
              <a:gd name="connsiteY14" fmla="*/ 682752 h 1146048"/>
              <a:gd name="connsiteX15" fmla="*/ 112716 w 758892"/>
              <a:gd name="connsiteY15" fmla="*/ 719328 h 1146048"/>
              <a:gd name="connsiteX16" fmla="*/ 63948 w 758892"/>
              <a:gd name="connsiteY16" fmla="*/ 890016 h 1146048"/>
              <a:gd name="connsiteX17" fmla="*/ 51756 w 758892"/>
              <a:gd name="connsiteY17" fmla="*/ 926592 h 1146048"/>
              <a:gd name="connsiteX18" fmla="*/ 39564 w 758892"/>
              <a:gd name="connsiteY18" fmla="*/ 963168 h 1146048"/>
              <a:gd name="connsiteX19" fmla="*/ 27372 w 758892"/>
              <a:gd name="connsiteY19" fmla="*/ 1060704 h 1146048"/>
              <a:gd name="connsiteX20" fmla="*/ 2988 w 758892"/>
              <a:gd name="connsiteY20" fmla="*/ 1011936 h 1146048"/>
              <a:gd name="connsiteX21" fmla="*/ 15180 w 758892"/>
              <a:gd name="connsiteY21" fmla="*/ 1085088 h 1146048"/>
              <a:gd name="connsiteX22" fmla="*/ 27372 w 758892"/>
              <a:gd name="connsiteY22" fmla="*/ 1146048 h 1146048"/>
              <a:gd name="connsiteX23" fmla="*/ 100524 w 758892"/>
              <a:gd name="connsiteY23" fmla="*/ 1072896 h 1146048"/>
              <a:gd name="connsiteX24" fmla="*/ 137100 w 758892"/>
              <a:gd name="connsiteY24" fmla="*/ 1036320 h 1146048"/>
              <a:gd name="connsiteX25" fmla="*/ 112716 w 758892"/>
              <a:gd name="connsiteY25" fmla="*/ 1048512 h 114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58892" h="1146048">
                <a:moveTo>
                  <a:pt x="758892" y="0"/>
                </a:moveTo>
                <a:cubicBezTo>
                  <a:pt x="730444" y="44704"/>
                  <a:pt x="717637" y="104720"/>
                  <a:pt x="673548" y="134112"/>
                </a:cubicBezTo>
                <a:lnTo>
                  <a:pt x="600396" y="182880"/>
                </a:lnTo>
                <a:cubicBezTo>
                  <a:pt x="588204" y="191008"/>
                  <a:pt x="574181" y="196903"/>
                  <a:pt x="563820" y="207264"/>
                </a:cubicBezTo>
                <a:cubicBezTo>
                  <a:pt x="539436" y="231648"/>
                  <a:pt x="509796" y="251723"/>
                  <a:pt x="490668" y="280416"/>
                </a:cubicBezTo>
                <a:cubicBezTo>
                  <a:pt x="482540" y="292608"/>
                  <a:pt x="477726" y="307838"/>
                  <a:pt x="466284" y="316992"/>
                </a:cubicBezTo>
                <a:cubicBezTo>
                  <a:pt x="456249" y="325020"/>
                  <a:pt x="441203" y="323437"/>
                  <a:pt x="429708" y="329184"/>
                </a:cubicBezTo>
                <a:cubicBezTo>
                  <a:pt x="416602" y="335737"/>
                  <a:pt x="405324" y="345440"/>
                  <a:pt x="393132" y="353568"/>
                </a:cubicBezTo>
                <a:cubicBezTo>
                  <a:pt x="385004" y="365760"/>
                  <a:pt x="380190" y="380990"/>
                  <a:pt x="368748" y="390144"/>
                </a:cubicBezTo>
                <a:cubicBezTo>
                  <a:pt x="358713" y="398172"/>
                  <a:pt x="343667" y="396589"/>
                  <a:pt x="332172" y="402336"/>
                </a:cubicBezTo>
                <a:cubicBezTo>
                  <a:pt x="319066" y="408889"/>
                  <a:pt x="307788" y="418592"/>
                  <a:pt x="295596" y="426720"/>
                </a:cubicBezTo>
                <a:cubicBezTo>
                  <a:pt x="291532" y="438912"/>
                  <a:pt x="289645" y="452062"/>
                  <a:pt x="283404" y="463296"/>
                </a:cubicBezTo>
                <a:cubicBezTo>
                  <a:pt x="269172" y="488914"/>
                  <a:pt x="250892" y="512064"/>
                  <a:pt x="234636" y="536448"/>
                </a:cubicBezTo>
                <a:lnTo>
                  <a:pt x="185868" y="609600"/>
                </a:lnTo>
                <a:lnTo>
                  <a:pt x="137100" y="682752"/>
                </a:lnTo>
                <a:lnTo>
                  <a:pt x="112716" y="719328"/>
                </a:lnTo>
                <a:cubicBezTo>
                  <a:pt x="82098" y="841800"/>
                  <a:pt x="98930" y="785071"/>
                  <a:pt x="63948" y="890016"/>
                </a:cubicBezTo>
                <a:lnTo>
                  <a:pt x="51756" y="926592"/>
                </a:lnTo>
                <a:lnTo>
                  <a:pt x="39564" y="963168"/>
                </a:lnTo>
                <a:cubicBezTo>
                  <a:pt x="35500" y="995680"/>
                  <a:pt x="47031" y="1034492"/>
                  <a:pt x="27372" y="1060704"/>
                </a:cubicBezTo>
                <a:cubicBezTo>
                  <a:pt x="16467" y="1075244"/>
                  <a:pt x="0" y="994009"/>
                  <a:pt x="2988" y="1011936"/>
                </a:cubicBezTo>
                <a:cubicBezTo>
                  <a:pt x="7052" y="1036320"/>
                  <a:pt x="10758" y="1060766"/>
                  <a:pt x="15180" y="1085088"/>
                </a:cubicBezTo>
                <a:cubicBezTo>
                  <a:pt x="18887" y="1105476"/>
                  <a:pt x="23308" y="1125728"/>
                  <a:pt x="27372" y="1146048"/>
                </a:cubicBezTo>
                <a:lnTo>
                  <a:pt x="100524" y="1072896"/>
                </a:lnTo>
                <a:cubicBezTo>
                  <a:pt x="112716" y="1060704"/>
                  <a:pt x="152522" y="1028609"/>
                  <a:pt x="137100" y="1036320"/>
                </a:cubicBezTo>
                <a:lnTo>
                  <a:pt x="112716" y="1048512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86454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When </a:t>
            </a:r>
            <a:r>
              <a:rPr lang="en-US" sz="3000" b="1" dirty="0" smtClean="0">
                <a:effectLst/>
              </a:rPr>
              <a:t>q(t) </a:t>
            </a:r>
            <a:r>
              <a:rPr lang="en-US" sz="3000" dirty="0" smtClean="0">
                <a:effectLst/>
              </a:rPr>
              <a:t>is the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result of a </a:t>
            </a:r>
            <a:r>
              <a:rPr lang="en-US" sz="3000" b="1" dirty="0" smtClean="0">
                <a:solidFill>
                  <a:srgbClr val="FF0000"/>
                </a:solidFill>
                <a:effectLst/>
              </a:rPr>
              <a:t>high order</a:t>
            </a:r>
            <a:r>
              <a:rPr lang="en-US" sz="3000" dirty="0" smtClean="0">
                <a:solidFill>
                  <a:srgbClr val="FF0000"/>
                </a:solidFill>
                <a:effectLst/>
              </a:rPr>
              <a:t> quantization</a:t>
            </a:r>
            <a:r>
              <a:rPr lang="en-US" sz="3000" dirty="0" smtClean="0">
                <a:effectLst/>
              </a:rPr>
              <a:t>, the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rate of </a:t>
            </a:r>
            <a:r>
              <a:rPr lang="en-US" sz="3000" u="sng" dirty="0" smtClean="0">
                <a:solidFill>
                  <a:srgbClr val="0000FF"/>
                </a:solidFill>
                <a:effectLst/>
              </a:rPr>
              <a:t>growth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 </a:t>
            </a:r>
            <a:r>
              <a:rPr lang="en-US" sz="3000" dirty="0" smtClean="0">
                <a:effectLst/>
              </a:rPr>
              <a:t>of the  </a:t>
            </a:r>
            <a:r>
              <a:rPr lang="en-US" sz="3000" i="1" dirty="0" smtClean="0">
                <a:solidFill>
                  <a:srgbClr val="0000FF"/>
                </a:solidFill>
                <a:effectLst/>
              </a:rPr>
              <a:t>error </a:t>
            </a:r>
            <a:r>
              <a:rPr lang="en-US" sz="3000" dirty="0" smtClean="0">
                <a:solidFill>
                  <a:srgbClr val="0000FF"/>
                </a:solidFill>
                <a:effectLst/>
              </a:rPr>
              <a:t>|q(t)-x(t)|</a:t>
            </a:r>
            <a:r>
              <a:rPr lang="en-US" sz="3000" dirty="0" smtClean="0">
                <a:effectLst/>
              </a:rPr>
              <a:t> looks different:</a:t>
            </a:r>
            <a:br>
              <a:rPr lang="en-US" sz="3000" dirty="0" smtClean="0">
                <a:effectLst/>
              </a:rPr>
            </a:br>
            <a:r>
              <a:rPr lang="en-US" sz="3000" dirty="0" smtClean="0">
                <a:effectLst/>
              </a:rPr>
              <a:t/>
            </a:r>
            <a:br>
              <a:rPr lang="en-US" sz="3000" dirty="0" smtClean="0">
                <a:effectLst/>
              </a:rPr>
            </a:br>
            <a:r>
              <a:rPr lang="en-US" sz="2600" dirty="0" smtClean="0">
                <a:effectLst/>
              </a:rPr>
              <a:t/>
            </a:r>
            <a:br>
              <a:rPr lang="en-US" sz="2600" dirty="0" smtClean="0">
                <a:effectLst/>
              </a:rPr>
            </a:br>
            <a:r>
              <a:rPr lang="en-US" sz="2600" dirty="0" smtClean="0">
                <a:effectLst/>
              </a:rPr>
              <a:t>		</a:t>
            </a:r>
            <a:br>
              <a:rPr lang="en-US" sz="2600" dirty="0" smtClean="0">
                <a:effectLst/>
              </a:rPr>
            </a:br>
            <a:endParaRPr lang="en-US" sz="2600" dirty="0" smtClean="0">
              <a:effectLst/>
            </a:endParaRPr>
          </a:p>
          <a:p>
            <a:pPr lvl="0"/>
            <a:r>
              <a:rPr lang="en-US" sz="3000" smtClean="0">
                <a:effectLst/>
                <a:latin typeface="Calibri"/>
              </a:rPr>
              <a:t>Let us replace x(t) by its Taylor series expansion:</a:t>
            </a:r>
            <a:br>
              <a:rPr lang="en-US" sz="3000" smtClean="0">
                <a:effectLst/>
                <a:latin typeface="Calibri"/>
              </a:rPr>
            </a:br>
            <a:r>
              <a:rPr lang="en-US" sz="3000" smtClean="0">
                <a:effectLst/>
                <a:latin typeface="Calibri"/>
              </a:rPr>
              <a:t/>
            </a:r>
            <a:br>
              <a:rPr lang="en-US" sz="3000" smtClean="0">
                <a:effectLst/>
                <a:latin typeface="Calibri"/>
              </a:rPr>
            </a:br>
            <a:endParaRPr lang="en-US" sz="3000" smtClean="0">
              <a:effectLst/>
              <a:latin typeface="Calibri"/>
            </a:endParaRPr>
          </a:p>
          <a:p>
            <a:pPr lvl="0"/>
            <a:r>
              <a:rPr lang="en-US" sz="3000" smtClean="0">
                <a:effectLst/>
                <a:latin typeface="Calibri"/>
              </a:rPr>
              <a:t>Then, the dynamics of the error can be expressed as:</a:t>
            </a:r>
          </a:p>
          <a:p>
            <a:pPr>
              <a:buChar char=" "/>
            </a:pPr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error dynamics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5" name="Picture 2" descr=" 10"/>
          <p:cNvPicPr>
            <a:picLocks noChangeAspect="1" noChangeArrowheads="1"/>
          </p:cNvPicPr>
          <p:nvPr/>
        </p:nvPicPr>
        <p:blipFill>
          <a:blip r:embed="rId3" cstate="print"/>
          <a:srcRect r="75391"/>
          <a:stretch>
            <a:fillRect/>
          </a:stretch>
        </p:blipFill>
        <p:spPr bwMode="auto">
          <a:xfrm>
            <a:off x="317054" y="2029235"/>
            <a:ext cx="2476646" cy="8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 85913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609"/>
          <a:stretch>
            <a:fillRect/>
          </a:stretch>
        </p:blipFill>
        <p:spPr bwMode="auto">
          <a:xfrm>
            <a:off x="1161208" y="2540520"/>
            <a:ext cx="7587247" cy="8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Abrir llave" descr=" 12"/>
          <p:cNvSpPr/>
          <p:nvPr/>
        </p:nvSpPr>
        <p:spPr>
          <a:xfrm rot="16200000">
            <a:off x="5220073" y="1340767"/>
            <a:ext cx="360039" cy="12241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842" r="91810" b="30369"/>
          <a:stretch>
            <a:fillRect/>
          </a:stretch>
        </p:blipFill>
        <p:spPr bwMode="auto">
          <a:xfrm>
            <a:off x="4895463" y="1986552"/>
            <a:ext cx="108011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 85913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1" y="4264894"/>
            <a:ext cx="751718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 16"/>
          <p:cNvPicPr>
            <a:picLocks noChangeAspect="1" noChangeArrowheads="1"/>
          </p:cNvPicPr>
          <p:nvPr/>
        </p:nvPicPr>
        <p:blipFill>
          <a:blip r:embed="rId5" cstate="print"/>
          <a:srcRect l="13318" t="3717" r="81031" b="85000"/>
          <a:stretch>
            <a:fillRect/>
          </a:stretch>
        </p:blipFill>
        <p:spPr bwMode="auto">
          <a:xfrm>
            <a:off x="2364135" y="3271873"/>
            <a:ext cx="713088" cy="29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 descr=" 19"/>
          <p:cNvSpPr txBox="1"/>
          <p:nvPr/>
        </p:nvSpPr>
        <p:spPr>
          <a:xfrm rot="16200000">
            <a:off x="2479077" y="2929634"/>
            <a:ext cx="364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pic>
        <p:nvPicPr>
          <p:cNvPr id="14" name="Picture 5" descr=" 20"/>
          <p:cNvPicPr>
            <a:picLocks noChangeAspect="1" noChangeArrowheads="1"/>
          </p:cNvPicPr>
          <p:nvPr/>
        </p:nvPicPr>
        <p:blipFill>
          <a:blip r:embed="rId5" cstate="print"/>
          <a:srcRect l="13318" t="3717" r="81031" b="85000"/>
          <a:stretch>
            <a:fillRect/>
          </a:stretch>
        </p:blipFill>
        <p:spPr bwMode="auto">
          <a:xfrm>
            <a:off x="1528406" y="4935061"/>
            <a:ext cx="713088" cy="29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 descr=" 21"/>
          <p:cNvSpPr txBox="1"/>
          <p:nvPr/>
        </p:nvSpPr>
        <p:spPr>
          <a:xfrm rot="16200000">
            <a:off x="1643348" y="4592823"/>
            <a:ext cx="364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pic>
        <p:nvPicPr>
          <p:cNvPr id="19" name="Picture 4" descr=" 85914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7913" y="5805264"/>
            <a:ext cx="7281781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Forma libre" descr=" 22"/>
          <p:cNvSpPr/>
          <p:nvPr/>
        </p:nvSpPr>
        <p:spPr>
          <a:xfrm>
            <a:off x="1328927" y="2633473"/>
            <a:ext cx="637318" cy="682751"/>
          </a:xfrm>
          <a:custGeom>
            <a:avLst/>
            <a:gdLst>
              <a:gd name="connsiteX0" fmla="*/ 256032 w 637319"/>
              <a:gd name="connsiteY0" fmla="*/ 48768 h 682752"/>
              <a:gd name="connsiteX1" fmla="*/ 36576 w 637319"/>
              <a:gd name="connsiteY1" fmla="*/ 195072 h 682752"/>
              <a:gd name="connsiteX2" fmla="*/ 24384 w 637319"/>
              <a:gd name="connsiteY2" fmla="*/ 243840 h 682752"/>
              <a:gd name="connsiteX3" fmla="*/ 0 w 637319"/>
              <a:gd name="connsiteY3" fmla="*/ 316992 h 682752"/>
              <a:gd name="connsiteX4" fmla="*/ 24384 w 637319"/>
              <a:gd name="connsiteY4" fmla="*/ 463296 h 682752"/>
              <a:gd name="connsiteX5" fmla="*/ 48768 w 637319"/>
              <a:gd name="connsiteY5" fmla="*/ 560832 h 682752"/>
              <a:gd name="connsiteX6" fmla="*/ 85344 w 637319"/>
              <a:gd name="connsiteY6" fmla="*/ 597408 h 682752"/>
              <a:gd name="connsiteX7" fmla="*/ 170688 w 637319"/>
              <a:gd name="connsiteY7" fmla="*/ 646176 h 682752"/>
              <a:gd name="connsiteX8" fmla="*/ 256032 w 637319"/>
              <a:gd name="connsiteY8" fmla="*/ 670560 h 682752"/>
              <a:gd name="connsiteX9" fmla="*/ 292608 w 637319"/>
              <a:gd name="connsiteY9" fmla="*/ 682752 h 682752"/>
              <a:gd name="connsiteX10" fmla="*/ 365760 w 637319"/>
              <a:gd name="connsiteY10" fmla="*/ 658368 h 682752"/>
              <a:gd name="connsiteX11" fmla="*/ 402336 w 637319"/>
              <a:gd name="connsiteY11" fmla="*/ 633984 h 682752"/>
              <a:gd name="connsiteX12" fmla="*/ 487680 w 637319"/>
              <a:gd name="connsiteY12" fmla="*/ 609600 h 682752"/>
              <a:gd name="connsiteX13" fmla="*/ 597408 w 637319"/>
              <a:gd name="connsiteY13" fmla="*/ 524256 h 682752"/>
              <a:gd name="connsiteX14" fmla="*/ 633984 w 637319"/>
              <a:gd name="connsiteY14" fmla="*/ 438912 h 682752"/>
              <a:gd name="connsiteX15" fmla="*/ 609600 w 637319"/>
              <a:gd name="connsiteY15" fmla="*/ 268224 h 682752"/>
              <a:gd name="connsiteX16" fmla="*/ 585216 w 637319"/>
              <a:gd name="connsiteY16" fmla="*/ 182880 h 682752"/>
              <a:gd name="connsiteX17" fmla="*/ 560832 w 637319"/>
              <a:gd name="connsiteY17" fmla="*/ 146304 h 682752"/>
              <a:gd name="connsiteX18" fmla="*/ 512064 w 637319"/>
              <a:gd name="connsiteY18" fmla="*/ 85344 h 682752"/>
              <a:gd name="connsiteX19" fmla="*/ 463296 w 637319"/>
              <a:gd name="connsiteY19" fmla="*/ 24384 h 682752"/>
              <a:gd name="connsiteX20" fmla="*/ 390144 w 637319"/>
              <a:gd name="connsiteY20" fmla="*/ 0 h 682752"/>
              <a:gd name="connsiteX21" fmla="*/ 256032 w 637319"/>
              <a:gd name="connsiteY21" fmla="*/ 24384 h 682752"/>
              <a:gd name="connsiteX22" fmla="*/ 207264 w 637319"/>
              <a:gd name="connsiteY22" fmla="*/ 60960 h 682752"/>
              <a:gd name="connsiteX23" fmla="*/ 170688 w 637319"/>
              <a:gd name="connsiteY23" fmla="*/ 73152 h 682752"/>
              <a:gd name="connsiteX24" fmla="*/ 121920 w 637319"/>
              <a:gd name="connsiteY24" fmla="*/ 109728 h 682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37319" h="682752">
                <a:moveTo>
                  <a:pt x="256032" y="48768"/>
                </a:moveTo>
                <a:cubicBezTo>
                  <a:pt x="223520" y="67347"/>
                  <a:pt x="76203" y="131669"/>
                  <a:pt x="36576" y="195072"/>
                </a:cubicBezTo>
                <a:cubicBezTo>
                  <a:pt x="27695" y="209281"/>
                  <a:pt x="29199" y="227790"/>
                  <a:pt x="24384" y="243840"/>
                </a:cubicBezTo>
                <a:cubicBezTo>
                  <a:pt x="16998" y="268459"/>
                  <a:pt x="0" y="316992"/>
                  <a:pt x="0" y="316992"/>
                </a:cubicBezTo>
                <a:cubicBezTo>
                  <a:pt x="8128" y="365760"/>
                  <a:pt x="12393" y="415331"/>
                  <a:pt x="24384" y="463296"/>
                </a:cubicBezTo>
                <a:cubicBezTo>
                  <a:pt x="32512" y="495808"/>
                  <a:pt x="25071" y="537135"/>
                  <a:pt x="48768" y="560832"/>
                </a:cubicBezTo>
                <a:cubicBezTo>
                  <a:pt x="60960" y="573024"/>
                  <a:pt x="72098" y="586370"/>
                  <a:pt x="85344" y="597408"/>
                </a:cubicBezTo>
                <a:cubicBezTo>
                  <a:pt x="106952" y="615414"/>
                  <a:pt x="146137" y="635654"/>
                  <a:pt x="170688" y="646176"/>
                </a:cubicBezTo>
                <a:cubicBezTo>
                  <a:pt x="199920" y="658704"/>
                  <a:pt x="225098" y="661722"/>
                  <a:pt x="256032" y="670560"/>
                </a:cubicBezTo>
                <a:cubicBezTo>
                  <a:pt x="268389" y="674091"/>
                  <a:pt x="280416" y="678688"/>
                  <a:pt x="292608" y="682752"/>
                </a:cubicBezTo>
                <a:cubicBezTo>
                  <a:pt x="316992" y="674624"/>
                  <a:pt x="344374" y="672625"/>
                  <a:pt x="365760" y="658368"/>
                </a:cubicBezTo>
                <a:cubicBezTo>
                  <a:pt x="377952" y="650240"/>
                  <a:pt x="388868" y="639756"/>
                  <a:pt x="402336" y="633984"/>
                </a:cubicBezTo>
                <a:cubicBezTo>
                  <a:pt x="429957" y="622146"/>
                  <a:pt x="460989" y="624428"/>
                  <a:pt x="487680" y="609600"/>
                </a:cubicBezTo>
                <a:cubicBezTo>
                  <a:pt x="517534" y="593014"/>
                  <a:pt x="574025" y="556993"/>
                  <a:pt x="597408" y="524256"/>
                </a:cubicBezTo>
                <a:cubicBezTo>
                  <a:pt x="616240" y="497891"/>
                  <a:pt x="624034" y="468761"/>
                  <a:pt x="633984" y="438912"/>
                </a:cubicBezTo>
                <a:cubicBezTo>
                  <a:pt x="606200" y="327777"/>
                  <a:pt x="637319" y="462254"/>
                  <a:pt x="609600" y="268224"/>
                </a:cubicBezTo>
                <a:cubicBezTo>
                  <a:pt x="608037" y="257286"/>
                  <a:pt x="592164" y="196776"/>
                  <a:pt x="585216" y="182880"/>
                </a:cubicBezTo>
                <a:cubicBezTo>
                  <a:pt x="578663" y="169774"/>
                  <a:pt x="567385" y="159410"/>
                  <a:pt x="560832" y="146304"/>
                </a:cubicBezTo>
                <a:cubicBezTo>
                  <a:pt x="531387" y="87414"/>
                  <a:pt x="573721" y="126449"/>
                  <a:pt x="512064" y="85344"/>
                </a:cubicBezTo>
                <a:cubicBezTo>
                  <a:pt x="498843" y="45682"/>
                  <a:pt x="506455" y="43566"/>
                  <a:pt x="463296" y="24384"/>
                </a:cubicBezTo>
                <a:cubicBezTo>
                  <a:pt x="439808" y="13945"/>
                  <a:pt x="390144" y="0"/>
                  <a:pt x="390144" y="0"/>
                </a:cubicBezTo>
                <a:cubicBezTo>
                  <a:pt x="385993" y="692"/>
                  <a:pt x="266256" y="19840"/>
                  <a:pt x="256032" y="24384"/>
                </a:cubicBezTo>
                <a:cubicBezTo>
                  <a:pt x="237463" y="32637"/>
                  <a:pt x="224907" y="50878"/>
                  <a:pt x="207264" y="60960"/>
                </a:cubicBezTo>
                <a:cubicBezTo>
                  <a:pt x="196106" y="67336"/>
                  <a:pt x="182880" y="69088"/>
                  <a:pt x="170688" y="73152"/>
                </a:cubicBezTo>
                <a:cubicBezTo>
                  <a:pt x="131238" y="112602"/>
                  <a:pt x="151354" y="109728"/>
                  <a:pt x="121920" y="10972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Forma libre" descr=" 24"/>
          <p:cNvSpPr/>
          <p:nvPr/>
        </p:nvSpPr>
        <p:spPr>
          <a:xfrm>
            <a:off x="390143" y="4263636"/>
            <a:ext cx="902725" cy="808235"/>
          </a:xfrm>
          <a:custGeom>
            <a:avLst/>
            <a:gdLst>
              <a:gd name="connsiteX0" fmla="*/ 487680 w 902725"/>
              <a:gd name="connsiteY0" fmla="*/ 15756 h 808236"/>
              <a:gd name="connsiteX1" fmla="*/ 402336 w 902725"/>
              <a:gd name="connsiteY1" fmla="*/ 3564 h 808236"/>
              <a:gd name="connsiteX2" fmla="*/ 231648 w 902725"/>
              <a:gd name="connsiteY2" fmla="*/ 64524 h 808236"/>
              <a:gd name="connsiteX3" fmla="*/ 158496 w 902725"/>
              <a:gd name="connsiteY3" fmla="*/ 137676 h 808236"/>
              <a:gd name="connsiteX4" fmla="*/ 121920 w 902725"/>
              <a:gd name="connsiteY4" fmla="*/ 186444 h 808236"/>
              <a:gd name="connsiteX5" fmla="*/ 73152 w 902725"/>
              <a:gd name="connsiteY5" fmla="*/ 223020 h 808236"/>
              <a:gd name="connsiteX6" fmla="*/ 24384 w 902725"/>
              <a:gd name="connsiteY6" fmla="*/ 308364 h 808236"/>
              <a:gd name="connsiteX7" fmla="*/ 0 w 902725"/>
              <a:gd name="connsiteY7" fmla="*/ 466860 h 808236"/>
              <a:gd name="connsiteX8" fmla="*/ 24384 w 902725"/>
              <a:gd name="connsiteY8" fmla="*/ 588780 h 808236"/>
              <a:gd name="connsiteX9" fmla="*/ 36576 w 902725"/>
              <a:gd name="connsiteY9" fmla="*/ 637548 h 808236"/>
              <a:gd name="connsiteX10" fmla="*/ 134112 w 902725"/>
              <a:gd name="connsiteY10" fmla="*/ 710700 h 808236"/>
              <a:gd name="connsiteX11" fmla="*/ 207264 w 902725"/>
              <a:gd name="connsiteY11" fmla="*/ 759468 h 808236"/>
              <a:gd name="connsiteX12" fmla="*/ 280416 w 902725"/>
              <a:gd name="connsiteY12" fmla="*/ 783852 h 808236"/>
              <a:gd name="connsiteX13" fmla="*/ 365760 w 902725"/>
              <a:gd name="connsiteY13" fmla="*/ 808236 h 808236"/>
              <a:gd name="connsiteX14" fmla="*/ 463296 w 902725"/>
              <a:gd name="connsiteY14" fmla="*/ 796044 h 808236"/>
              <a:gd name="connsiteX15" fmla="*/ 585216 w 902725"/>
              <a:gd name="connsiteY15" fmla="*/ 771660 h 808236"/>
              <a:gd name="connsiteX16" fmla="*/ 633984 w 902725"/>
              <a:gd name="connsiteY16" fmla="*/ 747276 h 808236"/>
              <a:gd name="connsiteX17" fmla="*/ 670560 w 902725"/>
              <a:gd name="connsiteY17" fmla="*/ 735084 h 808236"/>
              <a:gd name="connsiteX18" fmla="*/ 755904 w 902725"/>
              <a:gd name="connsiteY18" fmla="*/ 649740 h 808236"/>
              <a:gd name="connsiteX19" fmla="*/ 841248 w 902725"/>
              <a:gd name="connsiteY19" fmla="*/ 552204 h 808236"/>
              <a:gd name="connsiteX20" fmla="*/ 853440 w 902725"/>
              <a:gd name="connsiteY20" fmla="*/ 515628 h 808236"/>
              <a:gd name="connsiteX21" fmla="*/ 877824 w 902725"/>
              <a:gd name="connsiteY21" fmla="*/ 479052 h 808236"/>
              <a:gd name="connsiteX22" fmla="*/ 902208 w 902725"/>
              <a:gd name="connsiteY22" fmla="*/ 430284 h 808236"/>
              <a:gd name="connsiteX23" fmla="*/ 877824 w 902725"/>
              <a:gd name="connsiteY23" fmla="*/ 247404 h 808236"/>
              <a:gd name="connsiteX24" fmla="*/ 816864 w 902725"/>
              <a:gd name="connsiteY24" fmla="*/ 186444 h 808236"/>
              <a:gd name="connsiteX25" fmla="*/ 780288 w 902725"/>
              <a:gd name="connsiteY25" fmla="*/ 149868 h 808236"/>
              <a:gd name="connsiteX26" fmla="*/ 743712 w 902725"/>
              <a:gd name="connsiteY26" fmla="*/ 125484 h 808236"/>
              <a:gd name="connsiteX27" fmla="*/ 707136 w 902725"/>
              <a:gd name="connsiteY27" fmla="*/ 88908 h 808236"/>
              <a:gd name="connsiteX28" fmla="*/ 646176 w 902725"/>
              <a:gd name="connsiteY28" fmla="*/ 64524 h 808236"/>
              <a:gd name="connsiteX29" fmla="*/ 451104 w 902725"/>
              <a:gd name="connsiteY29" fmla="*/ 88908 h 808236"/>
              <a:gd name="connsiteX30" fmla="*/ 402336 w 902725"/>
              <a:gd name="connsiteY30" fmla="*/ 113292 h 808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02725" h="808236">
                <a:moveTo>
                  <a:pt x="487680" y="15756"/>
                </a:moveTo>
                <a:cubicBezTo>
                  <a:pt x="459232" y="11692"/>
                  <a:pt x="430851" y="0"/>
                  <a:pt x="402336" y="3564"/>
                </a:cubicBezTo>
                <a:cubicBezTo>
                  <a:pt x="370702" y="7518"/>
                  <a:pt x="272290" y="48267"/>
                  <a:pt x="231648" y="64524"/>
                </a:cubicBezTo>
                <a:cubicBezTo>
                  <a:pt x="207264" y="88908"/>
                  <a:pt x="179187" y="110089"/>
                  <a:pt x="158496" y="137676"/>
                </a:cubicBezTo>
                <a:cubicBezTo>
                  <a:pt x="146304" y="153932"/>
                  <a:pt x="136288" y="172076"/>
                  <a:pt x="121920" y="186444"/>
                </a:cubicBezTo>
                <a:cubicBezTo>
                  <a:pt x="107552" y="200812"/>
                  <a:pt x="87520" y="208652"/>
                  <a:pt x="73152" y="223020"/>
                </a:cubicBezTo>
                <a:cubicBezTo>
                  <a:pt x="55919" y="240253"/>
                  <a:pt x="33946" y="289239"/>
                  <a:pt x="24384" y="308364"/>
                </a:cubicBezTo>
                <a:cubicBezTo>
                  <a:pt x="20963" y="328890"/>
                  <a:pt x="0" y="451172"/>
                  <a:pt x="0" y="466860"/>
                </a:cubicBezTo>
                <a:cubicBezTo>
                  <a:pt x="0" y="539684"/>
                  <a:pt x="9370" y="536230"/>
                  <a:pt x="24384" y="588780"/>
                </a:cubicBezTo>
                <a:cubicBezTo>
                  <a:pt x="28987" y="604892"/>
                  <a:pt x="27695" y="623339"/>
                  <a:pt x="36576" y="637548"/>
                </a:cubicBezTo>
                <a:cubicBezTo>
                  <a:pt x="69993" y="691016"/>
                  <a:pt x="87077" y="682479"/>
                  <a:pt x="134112" y="710700"/>
                </a:cubicBezTo>
                <a:cubicBezTo>
                  <a:pt x="159242" y="725778"/>
                  <a:pt x="179462" y="750201"/>
                  <a:pt x="207264" y="759468"/>
                </a:cubicBezTo>
                <a:cubicBezTo>
                  <a:pt x="231648" y="767596"/>
                  <a:pt x="255480" y="777618"/>
                  <a:pt x="280416" y="783852"/>
                </a:cubicBezTo>
                <a:cubicBezTo>
                  <a:pt x="341652" y="799161"/>
                  <a:pt x="313288" y="790745"/>
                  <a:pt x="365760" y="808236"/>
                </a:cubicBezTo>
                <a:cubicBezTo>
                  <a:pt x="398272" y="804172"/>
                  <a:pt x="430977" y="801431"/>
                  <a:pt x="463296" y="796044"/>
                </a:cubicBezTo>
                <a:cubicBezTo>
                  <a:pt x="504177" y="789231"/>
                  <a:pt x="585216" y="771660"/>
                  <a:pt x="585216" y="771660"/>
                </a:cubicBezTo>
                <a:cubicBezTo>
                  <a:pt x="601472" y="763532"/>
                  <a:pt x="617279" y="754435"/>
                  <a:pt x="633984" y="747276"/>
                </a:cubicBezTo>
                <a:cubicBezTo>
                  <a:pt x="645796" y="742214"/>
                  <a:pt x="659402" y="741460"/>
                  <a:pt x="670560" y="735084"/>
                </a:cubicBezTo>
                <a:cubicBezTo>
                  <a:pt x="731520" y="700250"/>
                  <a:pt x="711200" y="700830"/>
                  <a:pt x="755904" y="649740"/>
                </a:cubicBezTo>
                <a:cubicBezTo>
                  <a:pt x="866393" y="523467"/>
                  <a:pt x="749024" y="675169"/>
                  <a:pt x="841248" y="552204"/>
                </a:cubicBezTo>
                <a:cubicBezTo>
                  <a:pt x="845312" y="540012"/>
                  <a:pt x="847693" y="527123"/>
                  <a:pt x="853440" y="515628"/>
                </a:cubicBezTo>
                <a:cubicBezTo>
                  <a:pt x="859993" y="502522"/>
                  <a:pt x="870554" y="491774"/>
                  <a:pt x="877824" y="479052"/>
                </a:cubicBezTo>
                <a:cubicBezTo>
                  <a:pt x="886841" y="463272"/>
                  <a:pt x="894080" y="446540"/>
                  <a:pt x="902208" y="430284"/>
                </a:cubicBezTo>
                <a:cubicBezTo>
                  <a:pt x="899484" y="397597"/>
                  <a:pt x="902725" y="297205"/>
                  <a:pt x="877824" y="247404"/>
                </a:cubicBezTo>
                <a:cubicBezTo>
                  <a:pt x="852279" y="196314"/>
                  <a:pt x="858665" y="221278"/>
                  <a:pt x="816864" y="186444"/>
                </a:cubicBezTo>
                <a:cubicBezTo>
                  <a:pt x="803618" y="175406"/>
                  <a:pt x="793534" y="160906"/>
                  <a:pt x="780288" y="149868"/>
                </a:cubicBezTo>
                <a:cubicBezTo>
                  <a:pt x="769031" y="140487"/>
                  <a:pt x="754969" y="134865"/>
                  <a:pt x="743712" y="125484"/>
                </a:cubicBezTo>
                <a:cubicBezTo>
                  <a:pt x="730466" y="114446"/>
                  <a:pt x="721757" y="98046"/>
                  <a:pt x="707136" y="88908"/>
                </a:cubicBezTo>
                <a:cubicBezTo>
                  <a:pt x="688577" y="77309"/>
                  <a:pt x="666496" y="72652"/>
                  <a:pt x="646176" y="64524"/>
                </a:cubicBezTo>
                <a:cubicBezTo>
                  <a:pt x="581152" y="72652"/>
                  <a:pt x="515361" y="76057"/>
                  <a:pt x="451104" y="88908"/>
                </a:cubicBezTo>
                <a:cubicBezTo>
                  <a:pt x="433282" y="92472"/>
                  <a:pt x="402336" y="113292"/>
                  <a:pt x="402336" y="113292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Forma libre" descr=" 26"/>
          <p:cNvSpPr/>
          <p:nvPr/>
        </p:nvSpPr>
        <p:spPr>
          <a:xfrm>
            <a:off x="826067" y="3316224"/>
            <a:ext cx="758892" cy="1146047"/>
          </a:xfrm>
          <a:custGeom>
            <a:avLst/>
            <a:gdLst>
              <a:gd name="connsiteX0" fmla="*/ 758892 w 758892"/>
              <a:gd name="connsiteY0" fmla="*/ 0 h 1146048"/>
              <a:gd name="connsiteX1" fmla="*/ 673548 w 758892"/>
              <a:gd name="connsiteY1" fmla="*/ 134112 h 1146048"/>
              <a:gd name="connsiteX2" fmla="*/ 600396 w 758892"/>
              <a:gd name="connsiteY2" fmla="*/ 182880 h 1146048"/>
              <a:gd name="connsiteX3" fmla="*/ 563820 w 758892"/>
              <a:gd name="connsiteY3" fmla="*/ 207264 h 1146048"/>
              <a:gd name="connsiteX4" fmla="*/ 490668 w 758892"/>
              <a:gd name="connsiteY4" fmla="*/ 280416 h 1146048"/>
              <a:gd name="connsiteX5" fmla="*/ 466284 w 758892"/>
              <a:gd name="connsiteY5" fmla="*/ 316992 h 1146048"/>
              <a:gd name="connsiteX6" fmla="*/ 429708 w 758892"/>
              <a:gd name="connsiteY6" fmla="*/ 329184 h 1146048"/>
              <a:gd name="connsiteX7" fmla="*/ 393132 w 758892"/>
              <a:gd name="connsiteY7" fmla="*/ 353568 h 1146048"/>
              <a:gd name="connsiteX8" fmla="*/ 368748 w 758892"/>
              <a:gd name="connsiteY8" fmla="*/ 390144 h 1146048"/>
              <a:gd name="connsiteX9" fmla="*/ 332172 w 758892"/>
              <a:gd name="connsiteY9" fmla="*/ 402336 h 1146048"/>
              <a:gd name="connsiteX10" fmla="*/ 295596 w 758892"/>
              <a:gd name="connsiteY10" fmla="*/ 426720 h 1146048"/>
              <a:gd name="connsiteX11" fmla="*/ 283404 w 758892"/>
              <a:gd name="connsiteY11" fmla="*/ 463296 h 1146048"/>
              <a:gd name="connsiteX12" fmla="*/ 234636 w 758892"/>
              <a:gd name="connsiteY12" fmla="*/ 536448 h 1146048"/>
              <a:gd name="connsiteX13" fmla="*/ 185868 w 758892"/>
              <a:gd name="connsiteY13" fmla="*/ 609600 h 1146048"/>
              <a:gd name="connsiteX14" fmla="*/ 137100 w 758892"/>
              <a:gd name="connsiteY14" fmla="*/ 682752 h 1146048"/>
              <a:gd name="connsiteX15" fmla="*/ 112716 w 758892"/>
              <a:gd name="connsiteY15" fmla="*/ 719328 h 1146048"/>
              <a:gd name="connsiteX16" fmla="*/ 63948 w 758892"/>
              <a:gd name="connsiteY16" fmla="*/ 890016 h 1146048"/>
              <a:gd name="connsiteX17" fmla="*/ 51756 w 758892"/>
              <a:gd name="connsiteY17" fmla="*/ 926592 h 1146048"/>
              <a:gd name="connsiteX18" fmla="*/ 39564 w 758892"/>
              <a:gd name="connsiteY18" fmla="*/ 963168 h 1146048"/>
              <a:gd name="connsiteX19" fmla="*/ 27372 w 758892"/>
              <a:gd name="connsiteY19" fmla="*/ 1060704 h 1146048"/>
              <a:gd name="connsiteX20" fmla="*/ 2988 w 758892"/>
              <a:gd name="connsiteY20" fmla="*/ 1011936 h 1146048"/>
              <a:gd name="connsiteX21" fmla="*/ 15180 w 758892"/>
              <a:gd name="connsiteY21" fmla="*/ 1085088 h 1146048"/>
              <a:gd name="connsiteX22" fmla="*/ 27372 w 758892"/>
              <a:gd name="connsiteY22" fmla="*/ 1146048 h 1146048"/>
              <a:gd name="connsiteX23" fmla="*/ 100524 w 758892"/>
              <a:gd name="connsiteY23" fmla="*/ 1072896 h 1146048"/>
              <a:gd name="connsiteX24" fmla="*/ 137100 w 758892"/>
              <a:gd name="connsiteY24" fmla="*/ 1036320 h 1146048"/>
              <a:gd name="connsiteX25" fmla="*/ 112716 w 758892"/>
              <a:gd name="connsiteY25" fmla="*/ 1048512 h 114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58892" h="1146048">
                <a:moveTo>
                  <a:pt x="758892" y="0"/>
                </a:moveTo>
                <a:cubicBezTo>
                  <a:pt x="730444" y="44704"/>
                  <a:pt x="717637" y="104720"/>
                  <a:pt x="673548" y="134112"/>
                </a:cubicBezTo>
                <a:lnTo>
                  <a:pt x="600396" y="182880"/>
                </a:lnTo>
                <a:cubicBezTo>
                  <a:pt x="588204" y="191008"/>
                  <a:pt x="574181" y="196903"/>
                  <a:pt x="563820" y="207264"/>
                </a:cubicBezTo>
                <a:cubicBezTo>
                  <a:pt x="539436" y="231648"/>
                  <a:pt x="509796" y="251723"/>
                  <a:pt x="490668" y="280416"/>
                </a:cubicBezTo>
                <a:cubicBezTo>
                  <a:pt x="482540" y="292608"/>
                  <a:pt x="477726" y="307838"/>
                  <a:pt x="466284" y="316992"/>
                </a:cubicBezTo>
                <a:cubicBezTo>
                  <a:pt x="456249" y="325020"/>
                  <a:pt x="441203" y="323437"/>
                  <a:pt x="429708" y="329184"/>
                </a:cubicBezTo>
                <a:cubicBezTo>
                  <a:pt x="416602" y="335737"/>
                  <a:pt x="405324" y="345440"/>
                  <a:pt x="393132" y="353568"/>
                </a:cubicBezTo>
                <a:cubicBezTo>
                  <a:pt x="385004" y="365760"/>
                  <a:pt x="380190" y="380990"/>
                  <a:pt x="368748" y="390144"/>
                </a:cubicBezTo>
                <a:cubicBezTo>
                  <a:pt x="358713" y="398172"/>
                  <a:pt x="343667" y="396589"/>
                  <a:pt x="332172" y="402336"/>
                </a:cubicBezTo>
                <a:cubicBezTo>
                  <a:pt x="319066" y="408889"/>
                  <a:pt x="307788" y="418592"/>
                  <a:pt x="295596" y="426720"/>
                </a:cubicBezTo>
                <a:cubicBezTo>
                  <a:pt x="291532" y="438912"/>
                  <a:pt x="289645" y="452062"/>
                  <a:pt x="283404" y="463296"/>
                </a:cubicBezTo>
                <a:cubicBezTo>
                  <a:pt x="269172" y="488914"/>
                  <a:pt x="250892" y="512064"/>
                  <a:pt x="234636" y="536448"/>
                </a:cubicBezTo>
                <a:lnTo>
                  <a:pt x="185868" y="609600"/>
                </a:lnTo>
                <a:lnTo>
                  <a:pt x="137100" y="682752"/>
                </a:lnTo>
                <a:lnTo>
                  <a:pt x="112716" y="719328"/>
                </a:lnTo>
                <a:cubicBezTo>
                  <a:pt x="82098" y="841800"/>
                  <a:pt x="98930" y="785071"/>
                  <a:pt x="63948" y="890016"/>
                </a:cubicBezTo>
                <a:lnTo>
                  <a:pt x="51756" y="926592"/>
                </a:lnTo>
                <a:lnTo>
                  <a:pt x="39564" y="963168"/>
                </a:lnTo>
                <a:cubicBezTo>
                  <a:pt x="35500" y="995680"/>
                  <a:pt x="47031" y="1034492"/>
                  <a:pt x="27372" y="1060704"/>
                </a:cubicBezTo>
                <a:cubicBezTo>
                  <a:pt x="16467" y="1075244"/>
                  <a:pt x="0" y="994009"/>
                  <a:pt x="2988" y="1011936"/>
                </a:cubicBezTo>
                <a:cubicBezTo>
                  <a:pt x="7052" y="1036320"/>
                  <a:pt x="10758" y="1060766"/>
                  <a:pt x="15180" y="1085088"/>
                </a:cubicBezTo>
                <a:cubicBezTo>
                  <a:pt x="18887" y="1105476"/>
                  <a:pt x="23308" y="1125728"/>
                  <a:pt x="27372" y="1146048"/>
                </a:cubicBezTo>
                <a:lnTo>
                  <a:pt x="100524" y="1072896"/>
                </a:lnTo>
                <a:cubicBezTo>
                  <a:pt x="112716" y="1060704"/>
                  <a:pt x="152522" y="1028609"/>
                  <a:pt x="137100" y="1036320"/>
                </a:cubicBezTo>
                <a:lnTo>
                  <a:pt x="112716" y="1048512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Rectángulo" descr=" 27"/>
          <p:cNvSpPr/>
          <p:nvPr/>
        </p:nvSpPr>
        <p:spPr>
          <a:xfrm>
            <a:off x="4348314" y="6381328"/>
            <a:ext cx="2239909" cy="338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=0 in all *</a:t>
            </a:r>
            <a:r>
              <a:rPr lang="en-US" sz="1600" b="1" dirty="0" err="1" smtClean="0">
                <a:solidFill>
                  <a:srgbClr val="FF0000"/>
                </a:solidFill>
              </a:rPr>
              <a:t>QSSn</a:t>
            </a:r>
            <a:r>
              <a:rPr lang="en-US" sz="1600" b="1" dirty="0" smtClean="0">
                <a:solidFill>
                  <a:srgbClr val="FF0000"/>
                </a:solidFill>
              </a:rPr>
              <a:t> methods</a:t>
            </a:r>
            <a:endParaRPr lang="en-US" sz="1200" b="1" dirty="0">
              <a:solidFill>
                <a:srgbClr val="FF0000"/>
              </a:solidFill>
            </a:endParaRPr>
          </a:p>
        </p:txBody>
      </p:sp>
      <p:grpSp>
        <p:nvGrpSpPr>
          <p:cNvPr id="21" name="32 Grupo" descr=" 33"/>
          <p:cNvGrpSpPr/>
          <p:nvPr/>
        </p:nvGrpSpPr>
        <p:grpSpPr>
          <a:xfrm>
            <a:off x="4401311" y="5733255"/>
            <a:ext cx="744997" cy="732179"/>
            <a:chOff x="4401312" y="5803392"/>
            <a:chExt cx="744997" cy="732179"/>
          </a:xfrm>
        </p:grpSpPr>
        <p:sp>
          <p:nvSpPr>
            <p:cNvPr id="22" name="21 Forma libre"/>
            <p:cNvSpPr/>
            <p:nvPr/>
          </p:nvSpPr>
          <p:spPr>
            <a:xfrm>
              <a:off x="4401312" y="5803392"/>
              <a:ext cx="682752" cy="682752"/>
            </a:xfrm>
            <a:custGeom>
              <a:avLst/>
              <a:gdLst>
                <a:gd name="connsiteX0" fmla="*/ 682752 w 682752"/>
                <a:gd name="connsiteY0" fmla="*/ 0 h 682752"/>
                <a:gd name="connsiteX1" fmla="*/ 609600 w 682752"/>
                <a:gd name="connsiteY1" fmla="*/ 48768 h 682752"/>
                <a:gd name="connsiteX2" fmla="*/ 402336 w 682752"/>
                <a:gd name="connsiteY2" fmla="*/ 243840 h 682752"/>
                <a:gd name="connsiteX3" fmla="*/ 341376 w 682752"/>
                <a:gd name="connsiteY3" fmla="*/ 292608 h 682752"/>
                <a:gd name="connsiteX4" fmla="*/ 280416 w 682752"/>
                <a:gd name="connsiteY4" fmla="*/ 353568 h 682752"/>
                <a:gd name="connsiteX5" fmla="*/ 195072 w 682752"/>
                <a:gd name="connsiteY5" fmla="*/ 451104 h 682752"/>
                <a:gd name="connsiteX6" fmla="*/ 146304 w 682752"/>
                <a:gd name="connsiteY6" fmla="*/ 524256 h 682752"/>
                <a:gd name="connsiteX7" fmla="*/ 97536 w 682752"/>
                <a:gd name="connsiteY7" fmla="*/ 560832 h 682752"/>
                <a:gd name="connsiteX8" fmla="*/ 60960 w 682752"/>
                <a:gd name="connsiteY8" fmla="*/ 597408 h 682752"/>
                <a:gd name="connsiteX9" fmla="*/ 48768 w 682752"/>
                <a:gd name="connsiteY9" fmla="*/ 633984 h 682752"/>
                <a:gd name="connsiteX10" fmla="*/ 12192 w 682752"/>
                <a:gd name="connsiteY10" fmla="*/ 670560 h 682752"/>
                <a:gd name="connsiteX11" fmla="*/ 0 w 682752"/>
                <a:gd name="connsiteY11" fmla="*/ 682752 h 68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2752" h="682752">
                  <a:moveTo>
                    <a:pt x="682752" y="0"/>
                  </a:moveTo>
                  <a:cubicBezTo>
                    <a:pt x="658368" y="16256"/>
                    <a:pt x="630941" y="28683"/>
                    <a:pt x="609600" y="48768"/>
                  </a:cubicBezTo>
                  <a:cubicBezTo>
                    <a:pt x="540512" y="113792"/>
                    <a:pt x="476421" y="184572"/>
                    <a:pt x="402336" y="243840"/>
                  </a:cubicBezTo>
                  <a:cubicBezTo>
                    <a:pt x="382016" y="260096"/>
                    <a:pt x="359777" y="274207"/>
                    <a:pt x="341376" y="292608"/>
                  </a:cubicBezTo>
                  <a:cubicBezTo>
                    <a:pt x="260096" y="373888"/>
                    <a:pt x="377952" y="288544"/>
                    <a:pt x="280416" y="353568"/>
                  </a:cubicBezTo>
                  <a:cubicBezTo>
                    <a:pt x="210998" y="457695"/>
                    <a:pt x="323450" y="294197"/>
                    <a:pt x="195072" y="451104"/>
                  </a:cubicBezTo>
                  <a:cubicBezTo>
                    <a:pt x="176514" y="473786"/>
                    <a:pt x="165774" y="502352"/>
                    <a:pt x="146304" y="524256"/>
                  </a:cubicBezTo>
                  <a:cubicBezTo>
                    <a:pt x="132804" y="539443"/>
                    <a:pt x="112964" y="547608"/>
                    <a:pt x="97536" y="560832"/>
                  </a:cubicBezTo>
                  <a:cubicBezTo>
                    <a:pt x="84445" y="572053"/>
                    <a:pt x="73152" y="585216"/>
                    <a:pt x="60960" y="597408"/>
                  </a:cubicBezTo>
                  <a:cubicBezTo>
                    <a:pt x="56896" y="609600"/>
                    <a:pt x="55897" y="623291"/>
                    <a:pt x="48768" y="633984"/>
                  </a:cubicBezTo>
                  <a:cubicBezTo>
                    <a:pt x="39204" y="648330"/>
                    <a:pt x="24384" y="658368"/>
                    <a:pt x="12192" y="670560"/>
                  </a:cubicBezTo>
                  <a:lnTo>
                    <a:pt x="0" y="68275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22 Forma libre"/>
            <p:cNvSpPr/>
            <p:nvPr/>
          </p:nvSpPr>
          <p:spPr>
            <a:xfrm>
              <a:off x="4535424" y="5805175"/>
              <a:ext cx="610885" cy="730396"/>
            </a:xfrm>
            <a:custGeom>
              <a:avLst/>
              <a:gdLst>
                <a:gd name="connsiteX0" fmla="*/ 0 w 610885"/>
                <a:gd name="connsiteY0" fmla="*/ 10409 h 730396"/>
                <a:gd name="connsiteX1" fmla="*/ 146304 w 610885"/>
                <a:gd name="connsiteY1" fmla="*/ 132329 h 730396"/>
                <a:gd name="connsiteX2" fmla="*/ 231648 w 610885"/>
                <a:gd name="connsiteY2" fmla="*/ 168905 h 730396"/>
                <a:gd name="connsiteX3" fmla="*/ 268224 w 610885"/>
                <a:gd name="connsiteY3" fmla="*/ 205481 h 730396"/>
                <a:gd name="connsiteX4" fmla="*/ 353568 w 610885"/>
                <a:gd name="connsiteY4" fmla="*/ 290825 h 730396"/>
                <a:gd name="connsiteX5" fmla="*/ 377952 w 610885"/>
                <a:gd name="connsiteY5" fmla="*/ 351785 h 730396"/>
                <a:gd name="connsiteX6" fmla="*/ 414528 w 610885"/>
                <a:gd name="connsiteY6" fmla="*/ 400553 h 730396"/>
                <a:gd name="connsiteX7" fmla="*/ 438912 w 610885"/>
                <a:gd name="connsiteY7" fmla="*/ 437129 h 730396"/>
                <a:gd name="connsiteX8" fmla="*/ 499872 w 610885"/>
                <a:gd name="connsiteY8" fmla="*/ 522473 h 730396"/>
                <a:gd name="connsiteX9" fmla="*/ 512064 w 610885"/>
                <a:gd name="connsiteY9" fmla="*/ 559049 h 730396"/>
                <a:gd name="connsiteX10" fmla="*/ 560832 w 610885"/>
                <a:gd name="connsiteY10" fmla="*/ 644393 h 730396"/>
                <a:gd name="connsiteX11" fmla="*/ 597408 w 610885"/>
                <a:gd name="connsiteY11" fmla="*/ 680969 h 730396"/>
                <a:gd name="connsiteX12" fmla="*/ 609600 w 610885"/>
                <a:gd name="connsiteY12" fmla="*/ 705353 h 73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0885" h="730396">
                  <a:moveTo>
                    <a:pt x="0" y="10409"/>
                  </a:moveTo>
                  <a:cubicBezTo>
                    <a:pt x="124276" y="60119"/>
                    <a:pt x="742" y="0"/>
                    <a:pt x="146304" y="132329"/>
                  </a:cubicBezTo>
                  <a:cubicBezTo>
                    <a:pt x="163748" y="148188"/>
                    <a:pt x="208107" y="161058"/>
                    <a:pt x="231648" y="168905"/>
                  </a:cubicBezTo>
                  <a:cubicBezTo>
                    <a:pt x="243840" y="181097"/>
                    <a:pt x="254978" y="194443"/>
                    <a:pt x="268224" y="205481"/>
                  </a:cubicBezTo>
                  <a:cubicBezTo>
                    <a:pt x="321790" y="250119"/>
                    <a:pt x="303926" y="208088"/>
                    <a:pt x="353568" y="290825"/>
                  </a:cubicBezTo>
                  <a:cubicBezTo>
                    <a:pt x="364828" y="309591"/>
                    <a:pt x="367324" y="332654"/>
                    <a:pt x="377952" y="351785"/>
                  </a:cubicBezTo>
                  <a:cubicBezTo>
                    <a:pt x="387820" y="369548"/>
                    <a:pt x="402717" y="384018"/>
                    <a:pt x="414528" y="400553"/>
                  </a:cubicBezTo>
                  <a:cubicBezTo>
                    <a:pt x="423045" y="412477"/>
                    <a:pt x="430395" y="425205"/>
                    <a:pt x="438912" y="437129"/>
                  </a:cubicBezTo>
                  <a:cubicBezTo>
                    <a:pt x="448116" y="450015"/>
                    <a:pt x="490294" y="503318"/>
                    <a:pt x="499872" y="522473"/>
                  </a:cubicBezTo>
                  <a:cubicBezTo>
                    <a:pt x="505619" y="533968"/>
                    <a:pt x="507002" y="547237"/>
                    <a:pt x="512064" y="559049"/>
                  </a:cubicBezTo>
                  <a:cubicBezTo>
                    <a:pt x="522586" y="583600"/>
                    <a:pt x="542826" y="622785"/>
                    <a:pt x="560832" y="644393"/>
                  </a:cubicBezTo>
                  <a:cubicBezTo>
                    <a:pt x="571870" y="657639"/>
                    <a:pt x="585216" y="668777"/>
                    <a:pt x="597408" y="680969"/>
                  </a:cubicBezTo>
                  <a:cubicBezTo>
                    <a:pt x="610885" y="721400"/>
                    <a:pt x="609600" y="730396"/>
                    <a:pt x="609600" y="705353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33 Grupo" descr=" 34"/>
          <p:cNvGrpSpPr/>
          <p:nvPr/>
        </p:nvGrpSpPr>
        <p:grpSpPr>
          <a:xfrm>
            <a:off x="7092280" y="5803391"/>
            <a:ext cx="744997" cy="732179"/>
            <a:chOff x="4401312" y="5803392"/>
            <a:chExt cx="744997" cy="732179"/>
          </a:xfrm>
        </p:grpSpPr>
        <p:sp>
          <p:nvSpPr>
            <p:cNvPr id="25" name="24 Forma libre"/>
            <p:cNvSpPr/>
            <p:nvPr/>
          </p:nvSpPr>
          <p:spPr>
            <a:xfrm>
              <a:off x="4401312" y="5803392"/>
              <a:ext cx="682752" cy="682752"/>
            </a:xfrm>
            <a:custGeom>
              <a:avLst/>
              <a:gdLst>
                <a:gd name="connsiteX0" fmla="*/ 682752 w 682752"/>
                <a:gd name="connsiteY0" fmla="*/ 0 h 682752"/>
                <a:gd name="connsiteX1" fmla="*/ 609600 w 682752"/>
                <a:gd name="connsiteY1" fmla="*/ 48768 h 682752"/>
                <a:gd name="connsiteX2" fmla="*/ 402336 w 682752"/>
                <a:gd name="connsiteY2" fmla="*/ 243840 h 682752"/>
                <a:gd name="connsiteX3" fmla="*/ 341376 w 682752"/>
                <a:gd name="connsiteY3" fmla="*/ 292608 h 682752"/>
                <a:gd name="connsiteX4" fmla="*/ 280416 w 682752"/>
                <a:gd name="connsiteY4" fmla="*/ 353568 h 682752"/>
                <a:gd name="connsiteX5" fmla="*/ 195072 w 682752"/>
                <a:gd name="connsiteY5" fmla="*/ 451104 h 682752"/>
                <a:gd name="connsiteX6" fmla="*/ 146304 w 682752"/>
                <a:gd name="connsiteY6" fmla="*/ 524256 h 682752"/>
                <a:gd name="connsiteX7" fmla="*/ 97536 w 682752"/>
                <a:gd name="connsiteY7" fmla="*/ 560832 h 682752"/>
                <a:gd name="connsiteX8" fmla="*/ 60960 w 682752"/>
                <a:gd name="connsiteY8" fmla="*/ 597408 h 682752"/>
                <a:gd name="connsiteX9" fmla="*/ 48768 w 682752"/>
                <a:gd name="connsiteY9" fmla="*/ 633984 h 682752"/>
                <a:gd name="connsiteX10" fmla="*/ 12192 w 682752"/>
                <a:gd name="connsiteY10" fmla="*/ 670560 h 682752"/>
                <a:gd name="connsiteX11" fmla="*/ 0 w 682752"/>
                <a:gd name="connsiteY11" fmla="*/ 682752 h 68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2752" h="682752">
                  <a:moveTo>
                    <a:pt x="682752" y="0"/>
                  </a:moveTo>
                  <a:cubicBezTo>
                    <a:pt x="658368" y="16256"/>
                    <a:pt x="630941" y="28683"/>
                    <a:pt x="609600" y="48768"/>
                  </a:cubicBezTo>
                  <a:cubicBezTo>
                    <a:pt x="540512" y="113792"/>
                    <a:pt x="476421" y="184572"/>
                    <a:pt x="402336" y="243840"/>
                  </a:cubicBezTo>
                  <a:cubicBezTo>
                    <a:pt x="382016" y="260096"/>
                    <a:pt x="359777" y="274207"/>
                    <a:pt x="341376" y="292608"/>
                  </a:cubicBezTo>
                  <a:cubicBezTo>
                    <a:pt x="260096" y="373888"/>
                    <a:pt x="377952" y="288544"/>
                    <a:pt x="280416" y="353568"/>
                  </a:cubicBezTo>
                  <a:cubicBezTo>
                    <a:pt x="210998" y="457695"/>
                    <a:pt x="323450" y="294197"/>
                    <a:pt x="195072" y="451104"/>
                  </a:cubicBezTo>
                  <a:cubicBezTo>
                    <a:pt x="176514" y="473786"/>
                    <a:pt x="165774" y="502352"/>
                    <a:pt x="146304" y="524256"/>
                  </a:cubicBezTo>
                  <a:cubicBezTo>
                    <a:pt x="132804" y="539443"/>
                    <a:pt x="112964" y="547608"/>
                    <a:pt x="97536" y="560832"/>
                  </a:cubicBezTo>
                  <a:cubicBezTo>
                    <a:pt x="84445" y="572053"/>
                    <a:pt x="73152" y="585216"/>
                    <a:pt x="60960" y="597408"/>
                  </a:cubicBezTo>
                  <a:cubicBezTo>
                    <a:pt x="56896" y="609600"/>
                    <a:pt x="55897" y="623291"/>
                    <a:pt x="48768" y="633984"/>
                  </a:cubicBezTo>
                  <a:cubicBezTo>
                    <a:pt x="39204" y="648330"/>
                    <a:pt x="24384" y="658368"/>
                    <a:pt x="12192" y="670560"/>
                  </a:cubicBezTo>
                  <a:lnTo>
                    <a:pt x="0" y="68275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25 Forma libre"/>
            <p:cNvSpPr/>
            <p:nvPr/>
          </p:nvSpPr>
          <p:spPr>
            <a:xfrm>
              <a:off x="4535424" y="5805175"/>
              <a:ext cx="610885" cy="730396"/>
            </a:xfrm>
            <a:custGeom>
              <a:avLst/>
              <a:gdLst>
                <a:gd name="connsiteX0" fmla="*/ 0 w 610885"/>
                <a:gd name="connsiteY0" fmla="*/ 10409 h 730396"/>
                <a:gd name="connsiteX1" fmla="*/ 146304 w 610885"/>
                <a:gd name="connsiteY1" fmla="*/ 132329 h 730396"/>
                <a:gd name="connsiteX2" fmla="*/ 231648 w 610885"/>
                <a:gd name="connsiteY2" fmla="*/ 168905 h 730396"/>
                <a:gd name="connsiteX3" fmla="*/ 268224 w 610885"/>
                <a:gd name="connsiteY3" fmla="*/ 205481 h 730396"/>
                <a:gd name="connsiteX4" fmla="*/ 353568 w 610885"/>
                <a:gd name="connsiteY4" fmla="*/ 290825 h 730396"/>
                <a:gd name="connsiteX5" fmla="*/ 377952 w 610885"/>
                <a:gd name="connsiteY5" fmla="*/ 351785 h 730396"/>
                <a:gd name="connsiteX6" fmla="*/ 414528 w 610885"/>
                <a:gd name="connsiteY6" fmla="*/ 400553 h 730396"/>
                <a:gd name="connsiteX7" fmla="*/ 438912 w 610885"/>
                <a:gd name="connsiteY7" fmla="*/ 437129 h 730396"/>
                <a:gd name="connsiteX8" fmla="*/ 499872 w 610885"/>
                <a:gd name="connsiteY8" fmla="*/ 522473 h 730396"/>
                <a:gd name="connsiteX9" fmla="*/ 512064 w 610885"/>
                <a:gd name="connsiteY9" fmla="*/ 559049 h 730396"/>
                <a:gd name="connsiteX10" fmla="*/ 560832 w 610885"/>
                <a:gd name="connsiteY10" fmla="*/ 644393 h 730396"/>
                <a:gd name="connsiteX11" fmla="*/ 597408 w 610885"/>
                <a:gd name="connsiteY11" fmla="*/ 680969 h 730396"/>
                <a:gd name="connsiteX12" fmla="*/ 609600 w 610885"/>
                <a:gd name="connsiteY12" fmla="*/ 705353 h 73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0885" h="730396">
                  <a:moveTo>
                    <a:pt x="0" y="10409"/>
                  </a:moveTo>
                  <a:cubicBezTo>
                    <a:pt x="124276" y="60119"/>
                    <a:pt x="742" y="0"/>
                    <a:pt x="146304" y="132329"/>
                  </a:cubicBezTo>
                  <a:cubicBezTo>
                    <a:pt x="163748" y="148188"/>
                    <a:pt x="208107" y="161058"/>
                    <a:pt x="231648" y="168905"/>
                  </a:cubicBezTo>
                  <a:cubicBezTo>
                    <a:pt x="243840" y="181097"/>
                    <a:pt x="254978" y="194443"/>
                    <a:pt x="268224" y="205481"/>
                  </a:cubicBezTo>
                  <a:cubicBezTo>
                    <a:pt x="321790" y="250119"/>
                    <a:pt x="303926" y="208088"/>
                    <a:pt x="353568" y="290825"/>
                  </a:cubicBezTo>
                  <a:cubicBezTo>
                    <a:pt x="364828" y="309591"/>
                    <a:pt x="367324" y="332654"/>
                    <a:pt x="377952" y="351785"/>
                  </a:cubicBezTo>
                  <a:cubicBezTo>
                    <a:pt x="387820" y="369548"/>
                    <a:pt x="402717" y="384018"/>
                    <a:pt x="414528" y="400553"/>
                  </a:cubicBezTo>
                  <a:cubicBezTo>
                    <a:pt x="423045" y="412477"/>
                    <a:pt x="430395" y="425205"/>
                    <a:pt x="438912" y="437129"/>
                  </a:cubicBezTo>
                  <a:cubicBezTo>
                    <a:pt x="448116" y="450015"/>
                    <a:pt x="490294" y="503318"/>
                    <a:pt x="499872" y="522473"/>
                  </a:cubicBezTo>
                  <a:cubicBezTo>
                    <a:pt x="505619" y="533968"/>
                    <a:pt x="507002" y="547237"/>
                    <a:pt x="512064" y="559049"/>
                  </a:cubicBezTo>
                  <a:cubicBezTo>
                    <a:pt x="522586" y="583600"/>
                    <a:pt x="542826" y="622785"/>
                    <a:pt x="560832" y="644393"/>
                  </a:cubicBezTo>
                  <a:cubicBezTo>
                    <a:pt x="571870" y="657639"/>
                    <a:pt x="585216" y="668777"/>
                    <a:pt x="597408" y="680969"/>
                  </a:cubicBezTo>
                  <a:cubicBezTo>
                    <a:pt x="610885" y="721400"/>
                    <a:pt x="609600" y="730396"/>
                    <a:pt x="609600" y="705353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26 Rectángulo" descr=" 28"/>
          <p:cNvSpPr/>
          <p:nvPr/>
        </p:nvSpPr>
        <p:spPr>
          <a:xfrm>
            <a:off x="263712" y="5754623"/>
            <a:ext cx="3600400" cy="8427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28" name="Picture 2" descr="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697"/>
          <a:stretch>
            <a:fillRect/>
          </a:stretch>
        </p:blipFill>
        <p:spPr bwMode="auto">
          <a:xfrm>
            <a:off x="2556920" y="648252"/>
            <a:ext cx="3657600" cy="77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248472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>
                <a:effectLst/>
              </a:rPr>
              <a:t>So, we have error</a:t>
            </a: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 </a:t>
            </a:r>
            <a:br>
              <a:rPr lang="en-US" sz="3000" smtClean="0">
                <a:effectLst/>
              </a:rPr>
            </a:br>
            <a:r>
              <a:rPr lang="en-US" sz="3000" smtClean="0">
                <a:effectLst/>
              </a:rPr>
              <a:t>                                         </a:t>
            </a:r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</a:t>
            </a:r>
            <a:r>
              <a:rPr lang="en-US" sz="30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000" baseline="-25000" smtClean="0">
                <a:effectLst/>
                <a:latin typeface="Courier New" pitchFamily="49" charset="0"/>
                <a:cs typeface="Courier New" pitchFamily="49" charset="0"/>
              </a:rPr>
              <a:t>   </a:t>
            </a:r>
            <a:endParaRPr lang="en-US" sz="3000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</a:t>
            </a: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28" name="Picture 2" descr="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697"/>
          <a:stretch>
            <a:fillRect/>
          </a:stretch>
        </p:blipFill>
        <p:spPr bwMode="auto">
          <a:xfrm>
            <a:off x="2556920" y="648252"/>
            <a:ext cx="3657600" cy="77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248472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>
                <a:effectLst/>
              </a:rPr>
              <a:t>So, we have error</a:t>
            </a:r>
          </a:p>
          <a:p>
            <a:pPr lvl="0"/>
            <a:r>
              <a:rPr lang="en-US" sz="3100" smtClean="0">
                <a:effectLst/>
                <a:latin typeface="Calibri"/>
              </a:rPr>
              <a:t>The discontinuities in the polynomial segments </a:t>
            </a:r>
            <a:br>
              <a:rPr lang="en-US" sz="3100" smtClean="0">
                <a:effectLst/>
                <a:latin typeface="Calibri"/>
              </a:rPr>
            </a:br>
            <a:r>
              <a:rPr lang="en-US" sz="3100" smtClean="0">
                <a:effectLst/>
                <a:latin typeface="Calibri"/>
              </a:rPr>
              <a:t>(i.e., the integration steps) occur when:</a:t>
            </a:r>
          </a:p>
          <a:p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</a:t>
            </a:r>
            <a:r>
              <a:rPr lang="en-US" sz="30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000" baseline="-25000" smtClean="0">
                <a:effectLst/>
                <a:latin typeface="Courier New" pitchFamily="49" charset="0"/>
                <a:cs typeface="Courier New" pitchFamily="49" charset="0"/>
              </a:rPr>
              <a:t>   </a:t>
            </a:r>
            <a:endParaRPr lang="en-US" sz="3000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</a:t>
            </a: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6" name="Picture 4" descr=" 86016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9368" y="1916832"/>
            <a:ext cx="4038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 2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697"/>
          <a:stretch>
            <a:fillRect/>
          </a:stretch>
        </p:blipFill>
        <p:spPr bwMode="auto">
          <a:xfrm>
            <a:off x="2556920" y="648252"/>
            <a:ext cx="3657600" cy="77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 descr=" 38"/>
          <p:cNvSpPr/>
          <p:nvPr/>
        </p:nvSpPr>
        <p:spPr>
          <a:xfrm>
            <a:off x="7146866" y="2121808"/>
            <a:ext cx="1877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err(t</a:t>
            </a:r>
            <a:r>
              <a:rPr lang="en-US" sz="2000" b="1" baseline="-25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j+1</a:t>
            </a:r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)=∆Q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 56"/>
          <p:cNvPicPr>
            <a:picLocks noChangeAspect="1" noChangeArrowheads="1"/>
          </p:cNvPicPr>
          <p:nvPr/>
        </p:nvPicPr>
        <p:blipFill>
          <a:blip r:embed="rId5" cstate="print"/>
          <a:srcRect l="37146" t="40840" r="13326" b="15598"/>
          <a:stretch>
            <a:fillRect/>
          </a:stretch>
        </p:blipFill>
        <p:spPr bwMode="auto">
          <a:xfrm>
            <a:off x="7200865" y="897672"/>
            <a:ext cx="1728193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248472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>
                <a:effectLst/>
              </a:rPr>
              <a:t>So, we have error</a:t>
            </a:r>
          </a:p>
          <a:p>
            <a:pPr lvl="0"/>
            <a:r>
              <a:rPr lang="en-US" sz="3100" smtClean="0">
                <a:effectLst/>
                <a:latin typeface="Calibri"/>
              </a:rPr>
              <a:t>The discontinuities in the polynomial segments </a:t>
            </a:r>
            <a:br>
              <a:rPr lang="en-US" sz="3100" smtClean="0">
                <a:effectLst/>
                <a:latin typeface="Calibri"/>
              </a:rPr>
            </a:br>
            <a:r>
              <a:rPr lang="en-US" sz="3100" smtClean="0">
                <a:effectLst/>
                <a:latin typeface="Calibri"/>
              </a:rPr>
              <a:t>(i.e., the integration steps) occur when:</a:t>
            </a:r>
          </a:p>
          <a:p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</a:t>
            </a:r>
            <a:r>
              <a:rPr lang="en-US" sz="30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000" baseline="-25000" smtClean="0">
                <a:effectLst/>
                <a:latin typeface="Courier New" pitchFamily="49" charset="0"/>
                <a:cs typeface="Courier New" pitchFamily="49" charset="0"/>
              </a:rPr>
              <a:t>   </a:t>
            </a:r>
            <a:endParaRPr lang="en-US" sz="3000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</a:t>
            </a: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9" name="Picture 2" descr=" 860162"/>
          <p:cNvPicPr>
            <a:picLocks noChangeAspect="1" noChangeArrowheads="1"/>
          </p:cNvPicPr>
          <p:nvPr/>
        </p:nvPicPr>
        <p:blipFill>
          <a:blip r:embed="rId3" cstate="print"/>
          <a:srcRect t="62086"/>
          <a:stretch>
            <a:fillRect/>
          </a:stretch>
        </p:blipFill>
        <p:spPr bwMode="auto">
          <a:xfrm>
            <a:off x="35496" y="2953886"/>
            <a:ext cx="3657600" cy="74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 86016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9368" y="1916832"/>
            <a:ext cx="4038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697"/>
          <a:stretch>
            <a:fillRect/>
          </a:stretch>
        </p:blipFill>
        <p:spPr bwMode="auto">
          <a:xfrm>
            <a:off x="2556920" y="648252"/>
            <a:ext cx="3657600" cy="77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 descr=" 38"/>
          <p:cNvSpPr/>
          <p:nvPr/>
        </p:nvSpPr>
        <p:spPr>
          <a:xfrm>
            <a:off x="7146866" y="2121808"/>
            <a:ext cx="1877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err(t</a:t>
            </a:r>
            <a:r>
              <a:rPr lang="en-US" sz="2000" b="1" baseline="-25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j+1</a:t>
            </a:r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)=∆Q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 56"/>
          <p:cNvPicPr>
            <a:picLocks noChangeAspect="1" noChangeArrowheads="1"/>
          </p:cNvPicPr>
          <p:nvPr/>
        </p:nvPicPr>
        <p:blipFill>
          <a:blip r:embed="rId5" cstate="print"/>
          <a:srcRect l="37146" t="40840" r="13326" b="15598"/>
          <a:stretch>
            <a:fillRect/>
          </a:stretch>
        </p:blipFill>
        <p:spPr bwMode="auto">
          <a:xfrm>
            <a:off x="7200865" y="897672"/>
            <a:ext cx="1728193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9 Rectángulo" descr=" 59"/>
          <p:cNvSpPr/>
          <p:nvPr/>
        </p:nvSpPr>
        <p:spPr>
          <a:xfrm>
            <a:off x="3322335" y="2960376"/>
            <a:ext cx="5184576" cy="461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holds, producing “one new step”:</a:t>
            </a:r>
            <a:endParaRPr lang="en-US" sz="1400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248472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>
                <a:effectLst/>
              </a:rPr>
              <a:t>So, we have error</a:t>
            </a:r>
          </a:p>
          <a:p>
            <a:pPr lvl="0"/>
            <a:r>
              <a:rPr lang="en-US" sz="3100" smtClean="0">
                <a:effectLst/>
                <a:latin typeface="Calibri"/>
              </a:rPr>
              <a:t>The discontinuities in the polynomial segments </a:t>
            </a:r>
            <a:br>
              <a:rPr lang="en-US" sz="3100" smtClean="0">
                <a:effectLst/>
                <a:latin typeface="Calibri"/>
              </a:rPr>
            </a:br>
            <a:r>
              <a:rPr lang="en-US" sz="3100" smtClean="0">
                <a:effectLst/>
                <a:latin typeface="Calibri"/>
              </a:rPr>
              <a:t>(i.e., the integration steps) occur when:</a:t>
            </a:r>
          </a:p>
          <a:p>
            <a:endParaRPr lang="en-US" sz="3000" dirty="0" smtClean="0">
              <a:effectLst/>
            </a:endParaRPr>
          </a:p>
          <a:p>
            <a:pPr lvl="0"/>
            <a:r>
              <a:rPr lang="en-US" sz="3100" smtClean="0">
                <a:effectLst/>
                <a:latin typeface="Calibri"/>
              </a:rPr>
              <a:t>Therefore, at each new discontinuity instant </a:t>
            </a:r>
            <a:r>
              <a:rPr lang="en-US" sz="3100" smtClean="0">
                <a:effectLst/>
                <a:latin typeface="Courier New"/>
                <a:cs typeface="Courier New" pitchFamily="49" charset="0"/>
              </a:rPr>
              <a:t>t</a:t>
            </a:r>
            <a:r>
              <a:rPr lang="en-US" sz="3100" baseline="-25000" smtClean="0">
                <a:effectLst/>
                <a:latin typeface="Courier New"/>
                <a:cs typeface="Courier New" pitchFamily="49" charset="0"/>
              </a:rPr>
              <a:t>j+1</a:t>
            </a:r>
            <a:endParaRPr lang="en-US" sz="3100" smtClean="0">
              <a:effectLst/>
              <a:latin typeface="Courier New"/>
              <a:cs typeface="Courier New" pitchFamily="49" charset="0"/>
            </a:endParaRPr>
          </a:p>
          <a:p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</a:t>
            </a: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9" name="Picture 2" descr=" 860162"/>
          <p:cNvPicPr>
            <a:picLocks noChangeAspect="1" noChangeArrowheads="1"/>
          </p:cNvPicPr>
          <p:nvPr/>
        </p:nvPicPr>
        <p:blipFill>
          <a:blip r:embed="rId3" cstate="print"/>
          <a:srcRect t="62086"/>
          <a:stretch>
            <a:fillRect/>
          </a:stretch>
        </p:blipFill>
        <p:spPr bwMode="auto">
          <a:xfrm>
            <a:off x="35496" y="2953886"/>
            <a:ext cx="3657600" cy="74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 86016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9368" y="1916832"/>
            <a:ext cx="4038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697"/>
          <a:stretch>
            <a:fillRect/>
          </a:stretch>
        </p:blipFill>
        <p:spPr bwMode="auto">
          <a:xfrm>
            <a:off x="2556920" y="648252"/>
            <a:ext cx="3657600" cy="77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 descr=" 38"/>
          <p:cNvSpPr/>
          <p:nvPr/>
        </p:nvSpPr>
        <p:spPr>
          <a:xfrm>
            <a:off x="7146866" y="2121808"/>
            <a:ext cx="1877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err(t</a:t>
            </a:r>
            <a:r>
              <a:rPr lang="en-US" sz="2000" b="1" baseline="-25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j+1</a:t>
            </a:r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)=∆Q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11" name="Picture 5" descr=" 86016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0231" y="3638534"/>
            <a:ext cx="468287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 56"/>
          <p:cNvPicPr>
            <a:picLocks noChangeAspect="1" noChangeArrowheads="1"/>
          </p:cNvPicPr>
          <p:nvPr/>
        </p:nvPicPr>
        <p:blipFill>
          <a:blip r:embed="rId6" cstate="print"/>
          <a:srcRect l="37146" t="40840" r="13326" b="15598"/>
          <a:stretch>
            <a:fillRect/>
          </a:stretch>
        </p:blipFill>
        <p:spPr bwMode="auto">
          <a:xfrm>
            <a:off x="7200865" y="897672"/>
            <a:ext cx="1728193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9 Rectángulo" descr=" 59"/>
          <p:cNvSpPr/>
          <p:nvPr/>
        </p:nvSpPr>
        <p:spPr>
          <a:xfrm>
            <a:off x="3322335" y="2960376"/>
            <a:ext cx="5184576" cy="461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holds, producing “one new step”:</a:t>
            </a:r>
            <a:endParaRPr lang="en-US" sz="1400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248472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>
                <a:effectLst/>
              </a:rPr>
              <a:t>So, we have error</a:t>
            </a:r>
          </a:p>
          <a:p>
            <a:pPr lvl="0"/>
            <a:r>
              <a:rPr lang="en-US" sz="3100" smtClean="0">
                <a:effectLst/>
                <a:latin typeface="Calibri"/>
              </a:rPr>
              <a:t>The discontinuities in the polynomial segments </a:t>
            </a:r>
            <a:br>
              <a:rPr lang="en-US" sz="3100" smtClean="0">
                <a:effectLst/>
                <a:latin typeface="Calibri"/>
              </a:rPr>
            </a:br>
            <a:r>
              <a:rPr lang="en-US" sz="3100" smtClean="0">
                <a:effectLst/>
                <a:latin typeface="Calibri"/>
              </a:rPr>
              <a:t>(i.e., the integration steps) occur when:</a:t>
            </a:r>
          </a:p>
          <a:p>
            <a:endParaRPr lang="en-US" sz="3000" dirty="0" smtClean="0">
              <a:effectLst/>
            </a:endParaRPr>
          </a:p>
          <a:p>
            <a:pPr lvl="0"/>
            <a:r>
              <a:rPr lang="en-US" sz="3100" smtClean="0">
                <a:effectLst/>
                <a:latin typeface="Calibri"/>
              </a:rPr>
              <a:t>Therefore, at each new discontinuity instant </a:t>
            </a:r>
            <a:r>
              <a:rPr lang="en-US" sz="3100" smtClean="0">
                <a:effectLst/>
                <a:latin typeface="Courier New"/>
                <a:cs typeface="Courier New" pitchFamily="49" charset="0"/>
              </a:rPr>
              <a:t>t</a:t>
            </a:r>
            <a:r>
              <a:rPr lang="en-US" sz="3100" baseline="-25000" smtClean="0">
                <a:effectLst/>
                <a:latin typeface="Courier New"/>
                <a:cs typeface="Courier New" pitchFamily="49" charset="0"/>
              </a:rPr>
              <a:t>j+1</a:t>
            </a:r>
            <a:endParaRPr lang="en-US" sz="3100" smtClean="0">
              <a:effectLst/>
              <a:latin typeface="Courier New"/>
              <a:cs typeface="Courier New" pitchFamily="49" charset="0"/>
            </a:endParaRPr>
          </a:p>
          <a:p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</a:t>
            </a: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9" name="Picture 2" descr=" 860162"/>
          <p:cNvPicPr>
            <a:picLocks noChangeAspect="1" noChangeArrowheads="1"/>
          </p:cNvPicPr>
          <p:nvPr/>
        </p:nvPicPr>
        <p:blipFill>
          <a:blip r:embed="rId3" cstate="print"/>
          <a:srcRect t="62086"/>
          <a:stretch>
            <a:fillRect/>
          </a:stretch>
        </p:blipFill>
        <p:spPr bwMode="auto">
          <a:xfrm>
            <a:off x="35496" y="2953886"/>
            <a:ext cx="3657600" cy="74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 86016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9368" y="1916832"/>
            <a:ext cx="4038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697"/>
          <a:stretch>
            <a:fillRect/>
          </a:stretch>
        </p:blipFill>
        <p:spPr bwMode="auto">
          <a:xfrm>
            <a:off x="2556920" y="648252"/>
            <a:ext cx="3657600" cy="77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 descr=" 38"/>
          <p:cNvSpPr/>
          <p:nvPr/>
        </p:nvSpPr>
        <p:spPr>
          <a:xfrm>
            <a:off x="7146866" y="2121808"/>
            <a:ext cx="1877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err(t</a:t>
            </a:r>
            <a:r>
              <a:rPr lang="en-US" sz="2000" b="1" baseline="-25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j+1</a:t>
            </a:r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)=∆Q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11" name="Picture 5" descr=" 86016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0231" y="3638534"/>
            <a:ext cx="468287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 86016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147" y="4941168"/>
            <a:ext cx="49149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 56"/>
          <p:cNvPicPr>
            <a:picLocks noChangeAspect="1" noChangeArrowheads="1"/>
          </p:cNvPicPr>
          <p:nvPr/>
        </p:nvPicPr>
        <p:blipFill>
          <a:blip r:embed="rId7" cstate="print"/>
          <a:srcRect l="37146" t="40840" r="13326" b="15598"/>
          <a:stretch>
            <a:fillRect/>
          </a:stretch>
        </p:blipFill>
        <p:spPr bwMode="auto">
          <a:xfrm>
            <a:off x="7200865" y="897672"/>
            <a:ext cx="1728193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9 Rectángulo" descr=" 59"/>
          <p:cNvSpPr/>
          <p:nvPr/>
        </p:nvSpPr>
        <p:spPr>
          <a:xfrm>
            <a:off x="3322335" y="2960376"/>
            <a:ext cx="5184576" cy="461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holds, producing “one new step”:</a:t>
            </a:r>
            <a:endParaRPr lang="en-US" sz="1400" dirty="0"/>
          </a:p>
        </p:txBody>
      </p:sp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248472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>
                <a:effectLst/>
              </a:rPr>
              <a:t>So, we have error</a:t>
            </a:r>
          </a:p>
          <a:p>
            <a:pPr lvl="0"/>
            <a:r>
              <a:rPr lang="en-US" sz="3100" smtClean="0">
                <a:effectLst/>
                <a:latin typeface="Calibri"/>
              </a:rPr>
              <a:t>The discontinuities in the polynomial segments </a:t>
            </a:r>
            <a:br>
              <a:rPr lang="en-US" sz="3100" smtClean="0">
                <a:effectLst/>
                <a:latin typeface="Calibri"/>
              </a:rPr>
            </a:br>
            <a:r>
              <a:rPr lang="en-US" sz="3100" smtClean="0">
                <a:effectLst/>
                <a:latin typeface="Calibri"/>
              </a:rPr>
              <a:t>(i.e., the integration steps) occur when:</a:t>
            </a:r>
          </a:p>
          <a:p>
            <a:endParaRPr lang="en-US" sz="3000" dirty="0" smtClean="0">
              <a:effectLst/>
            </a:endParaRPr>
          </a:p>
          <a:p>
            <a:pPr lvl="0"/>
            <a:r>
              <a:rPr lang="en-US" sz="3100" smtClean="0">
                <a:effectLst/>
                <a:latin typeface="Calibri"/>
              </a:rPr>
              <a:t>Therefore, at each new discontinuity instant </a:t>
            </a:r>
            <a:r>
              <a:rPr lang="en-US" sz="3100" smtClean="0">
                <a:effectLst/>
                <a:latin typeface="Courier New"/>
                <a:cs typeface="Courier New" pitchFamily="49" charset="0"/>
              </a:rPr>
              <a:t>t</a:t>
            </a:r>
            <a:r>
              <a:rPr lang="en-US" sz="3100" baseline="-25000" smtClean="0">
                <a:effectLst/>
                <a:latin typeface="Courier New"/>
                <a:cs typeface="Courier New" pitchFamily="49" charset="0"/>
              </a:rPr>
              <a:t>j+1</a:t>
            </a:r>
            <a:endParaRPr lang="en-US" sz="3100" smtClean="0">
              <a:effectLst/>
              <a:latin typeface="Courier New"/>
              <a:cs typeface="Courier New" pitchFamily="49" charset="0"/>
            </a:endParaRPr>
          </a:p>
          <a:p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 lvl="0"/>
            <a:r>
              <a:rPr lang="en-US" sz="3100" smtClean="0">
                <a:effectLst/>
                <a:latin typeface="Calibri"/>
              </a:rPr>
              <a:t>Adding up these steps throughout all segments:</a:t>
            </a:r>
          </a:p>
          <a:p>
            <a:pPr>
              <a:buNone/>
            </a:pPr>
            <a:endParaRPr lang="en-US" sz="3000" dirty="0" smtClean="0">
              <a:effectLst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9" name="Picture 2" descr=" 860162"/>
          <p:cNvPicPr>
            <a:picLocks noChangeAspect="1" noChangeArrowheads="1"/>
          </p:cNvPicPr>
          <p:nvPr/>
        </p:nvPicPr>
        <p:blipFill>
          <a:blip r:embed="rId3" cstate="print"/>
          <a:srcRect t="62086"/>
          <a:stretch>
            <a:fillRect/>
          </a:stretch>
        </p:blipFill>
        <p:spPr bwMode="auto">
          <a:xfrm>
            <a:off x="35496" y="2953886"/>
            <a:ext cx="3657600" cy="74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 86016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9368" y="1916832"/>
            <a:ext cx="4038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697"/>
          <a:stretch>
            <a:fillRect/>
          </a:stretch>
        </p:blipFill>
        <p:spPr bwMode="auto">
          <a:xfrm>
            <a:off x="2556920" y="648252"/>
            <a:ext cx="3657600" cy="77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 descr=" 38"/>
          <p:cNvSpPr/>
          <p:nvPr/>
        </p:nvSpPr>
        <p:spPr>
          <a:xfrm>
            <a:off x="7146866" y="2121808"/>
            <a:ext cx="1877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err(t</a:t>
            </a:r>
            <a:r>
              <a:rPr lang="en-US" sz="2000" b="1" baseline="-25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j+1</a:t>
            </a:r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)=∆Q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11" name="Picture 5" descr=" 86016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0231" y="3638534"/>
            <a:ext cx="468287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 86016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147" y="4941168"/>
            <a:ext cx="49149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 56"/>
          <p:cNvPicPr>
            <a:picLocks noChangeAspect="1" noChangeArrowheads="1"/>
          </p:cNvPicPr>
          <p:nvPr/>
        </p:nvPicPr>
        <p:blipFill>
          <a:blip r:embed="rId7" cstate="print"/>
          <a:srcRect l="37146" t="40840" r="13326" b="15598"/>
          <a:stretch>
            <a:fillRect/>
          </a:stretch>
        </p:blipFill>
        <p:spPr bwMode="auto">
          <a:xfrm>
            <a:off x="7200865" y="897672"/>
            <a:ext cx="1728193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9 Rectángulo" descr=" 59"/>
          <p:cNvSpPr/>
          <p:nvPr/>
        </p:nvSpPr>
        <p:spPr>
          <a:xfrm>
            <a:off x="3322335" y="2960376"/>
            <a:ext cx="5184576" cy="461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holds, producing “one new step”:</a:t>
            </a:r>
            <a:endParaRPr lang="en-US" sz="1400" dirty="0"/>
          </a:p>
        </p:txBody>
      </p:sp>
      <p:sp>
        <p:nvSpPr>
          <p:cNvPr id="14" name="13 Rectángulo" descr=" 60"/>
          <p:cNvSpPr/>
          <p:nvPr/>
        </p:nvSpPr>
        <p:spPr>
          <a:xfrm>
            <a:off x="430967" y="5754623"/>
            <a:ext cx="3600400" cy="8427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pic>
        <p:nvPicPr>
          <p:cNvPr id="13" name="Picture 2" descr=" 62"/>
          <p:cNvPicPr>
            <a:picLocks noChangeAspect="1" noChangeArrowheads="1"/>
          </p:cNvPicPr>
          <p:nvPr/>
        </p:nvPicPr>
        <p:blipFill>
          <a:blip r:embed="rId8" cstate="print"/>
          <a:srcRect l="4131" t="1480" r="7050" b="67326"/>
          <a:stretch>
            <a:fillRect/>
          </a:stretch>
        </p:blipFill>
        <p:spPr bwMode="auto">
          <a:xfrm>
            <a:off x="524256" y="5784355"/>
            <a:ext cx="3339851" cy="76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248472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>
                <a:effectLst/>
              </a:rPr>
              <a:t>So, we have error</a:t>
            </a:r>
          </a:p>
          <a:p>
            <a:pPr lvl="0"/>
            <a:r>
              <a:rPr lang="en-US" sz="3100" smtClean="0">
                <a:effectLst/>
                <a:latin typeface="Calibri"/>
              </a:rPr>
              <a:t>The discontinuities in the polynomial segments </a:t>
            </a:r>
            <a:br>
              <a:rPr lang="en-US" sz="3100" smtClean="0">
                <a:effectLst/>
                <a:latin typeface="Calibri"/>
              </a:rPr>
            </a:br>
            <a:r>
              <a:rPr lang="en-US" sz="3100" smtClean="0">
                <a:effectLst/>
                <a:latin typeface="Calibri"/>
              </a:rPr>
              <a:t>(i.e., the integration steps) occur when:</a:t>
            </a:r>
          </a:p>
          <a:p>
            <a:endParaRPr lang="en-US" sz="3000" dirty="0" smtClean="0">
              <a:effectLst/>
            </a:endParaRPr>
          </a:p>
          <a:p>
            <a:pPr lvl="0"/>
            <a:r>
              <a:rPr lang="en-US" sz="3100" smtClean="0">
                <a:effectLst/>
                <a:latin typeface="Calibri"/>
              </a:rPr>
              <a:t>Therefore, at each new discontinuity instant </a:t>
            </a:r>
            <a:r>
              <a:rPr lang="en-US" sz="3100" smtClean="0">
                <a:effectLst/>
                <a:latin typeface="Courier New"/>
                <a:cs typeface="Courier New" pitchFamily="49" charset="0"/>
              </a:rPr>
              <a:t>t</a:t>
            </a:r>
            <a:r>
              <a:rPr lang="en-US" sz="3100" baseline="-25000" smtClean="0">
                <a:effectLst/>
                <a:latin typeface="Courier New"/>
                <a:cs typeface="Courier New" pitchFamily="49" charset="0"/>
              </a:rPr>
              <a:t>j+1</a:t>
            </a:r>
            <a:endParaRPr lang="en-US" sz="3100" smtClean="0">
              <a:effectLst/>
              <a:latin typeface="Courier New"/>
              <a:cs typeface="Courier New" pitchFamily="49" charset="0"/>
            </a:endParaRPr>
          </a:p>
          <a:p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 lvl="0"/>
            <a:r>
              <a:rPr lang="en-US" sz="3100" smtClean="0">
                <a:effectLst/>
                <a:latin typeface="Calibri"/>
              </a:rPr>
              <a:t>Adding up these steps throughout all segments:</a:t>
            </a:r>
          </a:p>
          <a:p>
            <a:pPr>
              <a:buNone/>
            </a:pPr>
            <a:endParaRPr lang="en-US" sz="3000" dirty="0" smtClean="0">
              <a:effectLst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9" name="Picture 2" descr=" 860162"/>
          <p:cNvPicPr>
            <a:picLocks noChangeAspect="1" noChangeArrowheads="1"/>
          </p:cNvPicPr>
          <p:nvPr/>
        </p:nvPicPr>
        <p:blipFill>
          <a:blip r:embed="rId3" cstate="print"/>
          <a:srcRect t="62086"/>
          <a:stretch>
            <a:fillRect/>
          </a:stretch>
        </p:blipFill>
        <p:spPr bwMode="auto">
          <a:xfrm>
            <a:off x="35496" y="2953886"/>
            <a:ext cx="3657600" cy="74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 86016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9368" y="1916832"/>
            <a:ext cx="4038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697"/>
          <a:stretch>
            <a:fillRect/>
          </a:stretch>
        </p:blipFill>
        <p:spPr bwMode="auto">
          <a:xfrm>
            <a:off x="2556920" y="648252"/>
            <a:ext cx="3657600" cy="77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 descr=" 38"/>
          <p:cNvSpPr/>
          <p:nvPr/>
        </p:nvSpPr>
        <p:spPr>
          <a:xfrm>
            <a:off x="7146866" y="2121808"/>
            <a:ext cx="1877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err(t</a:t>
            </a:r>
            <a:r>
              <a:rPr lang="en-US" sz="2000" b="1" baseline="-25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j+1</a:t>
            </a:r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)=∆Q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11" name="Picture 5" descr=" 86016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0231" y="3638534"/>
            <a:ext cx="468287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 86016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147" y="4941168"/>
            <a:ext cx="49149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Flecha derecha" descr=" 51"/>
          <p:cNvSpPr/>
          <p:nvPr/>
        </p:nvSpPr>
        <p:spPr>
          <a:xfrm>
            <a:off x="4176528" y="6117681"/>
            <a:ext cx="1066784" cy="21602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Rectángulo" descr=" 52"/>
          <p:cNvSpPr/>
          <p:nvPr/>
        </p:nvSpPr>
        <p:spPr>
          <a:xfrm>
            <a:off x="5364088" y="5085185"/>
            <a:ext cx="3600400" cy="15121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6" name="15 Rectángulo" descr=" 54"/>
          <p:cNvSpPr/>
          <p:nvPr/>
        </p:nvSpPr>
        <p:spPr>
          <a:xfrm>
            <a:off x="4291233" y="5851134"/>
            <a:ext cx="725007" cy="338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define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9" name="18 Rectángulo" descr=" 55"/>
          <p:cNvSpPr/>
          <p:nvPr/>
        </p:nvSpPr>
        <p:spPr>
          <a:xfrm>
            <a:off x="6214848" y="4775668"/>
            <a:ext cx="1913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Activity of order n</a:t>
            </a:r>
            <a:endParaRPr lang="en-US" sz="1400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 56"/>
          <p:cNvPicPr>
            <a:picLocks noChangeAspect="1" noChangeArrowheads="1"/>
          </p:cNvPicPr>
          <p:nvPr/>
        </p:nvPicPr>
        <p:blipFill>
          <a:blip r:embed="rId7" cstate="print"/>
          <a:srcRect l="37146" t="40840" r="13326" b="15598"/>
          <a:stretch>
            <a:fillRect/>
          </a:stretch>
        </p:blipFill>
        <p:spPr bwMode="auto">
          <a:xfrm>
            <a:off x="7200865" y="897672"/>
            <a:ext cx="1728193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9 Rectángulo" descr=" 59"/>
          <p:cNvSpPr/>
          <p:nvPr/>
        </p:nvSpPr>
        <p:spPr>
          <a:xfrm>
            <a:off x="3322335" y="2960376"/>
            <a:ext cx="5184576" cy="461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holds, producing “one new step”:</a:t>
            </a:r>
            <a:endParaRPr lang="en-US" sz="1400" dirty="0"/>
          </a:p>
        </p:txBody>
      </p:sp>
      <p:sp>
        <p:nvSpPr>
          <p:cNvPr id="14" name="13 Rectángulo" descr=" 60"/>
          <p:cNvSpPr/>
          <p:nvPr/>
        </p:nvSpPr>
        <p:spPr>
          <a:xfrm>
            <a:off x="430967" y="5754623"/>
            <a:ext cx="3600400" cy="8427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pic>
        <p:nvPicPr>
          <p:cNvPr id="21" name="Picture 2" descr=" 61"/>
          <p:cNvPicPr>
            <a:picLocks noChangeAspect="1" noChangeArrowheads="1"/>
          </p:cNvPicPr>
          <p:nvPr/>
        </p:nvPicPr>
        <p:blipFill>
          <a:blip r:embed="rId8" cstate="print"/>
          <a:srcRect l="10328" t="69881" r="11182"/>
          <a:stretch>
            <a:fillRect/>
          </a:stretch>
        </p:blipFill>
        <p:spPr bwMode="auto">
          <a:xfrm>
            <a:off x="5651570" y="5131664"/>
            <a:ext cx="3024880" cy="75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 62"/>
          <p:cNvPicPr>
            <a:picLocks noChangeAspect="1" noChangeArrowheads="1"/>
          </p:cNvPicPr>
          <p:nvPr/>
        </p:nvPicPr>
        <p:blipFill>
          <a:blip r:embed="rId8" cstate="print"/>
          <a:srcRect l="4131" t="1480" r="7050" b="67326"/>
          <a:stretch>
            <a:fillRect/>
          </a:stretch>
        </p:blipFill>
        <p:spPr bwMode="auto">
          <a:xfrm>
            <a:off x="524256" y="5784355"/>
            <a:ext cx="3339851" cy="76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248472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>
                <a:effectLst/>
              </a:rPr>
              <a:t>So, we have error</a:t>
            </a:r>
          </a:p>
          <a:p>
            <a:pPr lvl="0"/>
            <a:r>
              <a:rPr lang="en-US" sz="3100" smtClean="0">
                <a:effectLst/>
                <a:latin typeface="Calibri"/>
              </a:rPr>
              <a:t>The discontinuities in the polynomial segments </a:t>
            </a:r>
            <a:br>
              <a:rPr lang="en-US" sz="3100" smtClean="0">
                <a:effectLst/>
                <a:latin typeface="Calibri"/>
              </a:rPr>
            </a:br>
            <a:r>
              <a:rPr lang="en-US" sz="3100" smtClean="0">
                <a:effectLst/>
                <a:latin typeface="Calibri"/>
              </a:rPr>
              <a:t>(i.e., the integration steps) occur when:</a:t>
            </a:r>
          </a:p>
          <a:p>
            <a:endParaRPr lang="en-US" sz="3000" dirty="0" smtClean="0">
              <a:effectLst/>
            </a:endParaRPr>
          </a:p>
          <a:p>
            <a:pPr lvl="0"/>
            <a:r>
              <a:rPr lang="en-US" sz="3100" smtClean="0">
                <a:effectLst/>
                <a:latin typeface="Calibri"/>
              </a:rPr>
              <a:t>Therefore, at each new discontinuity instant </a:t>
            </a:r>
            <a:r>
              <a:rPr lang="en-US" sz="3100" smtClean="0">
                <a:effectLst/>
                <a:latin typeface="Courier New"/>
                <a:cs typeface="Courier New" pitchFamily="49" charset="0"/>
              </a:rPr>
              <a:t>t</a:t>
            </a:r>
            <a:r>
              <a:rPr lang="en-US" sz="3100" baseline="-25000" smtClean="0">
                <a:effectLst/>
                <a:latin typeface="Courier New"/>
                <a:cs typeface="Courier New" pitchFamily="49" charset="0"/>
              </a:rPr>
              <a:t>j+1</a:t>
            </a:r>
            <a:endParaRPr lang="en-US" sz="3100" smtClean="0">
              <a:effectLst/>
              <a:latin typeface="Courier New"/>
              <a:cs typeface="Courier New" pitchFamily="49" charset="0"/>
            </a:endParaRPr>
          </a:p>
          <a:p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 lvl="0"/>
            <a:r>
              <a:rPr lang="en-US" sz="3100" smtClean="0">
                <a:effectLst/>
                <a:latin typeface="Calibri"/>
              </a:rPr>
              <a:t>Adding up these steps throughout all segments:</a:t>
            </a:r>
          </a:p>
          <a:p>
            <a:pPr>
              <a:buNone/>
            </a:pPr>
            <a:endParaRPr lang="en-US" sz="3000" dirty="0" smtClean="0">
              <a:effectLst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pic>
        <p:nvPicPr>
          <p:cNvPr id="9" name="Picture 2" descr=" 860162"/>
          <p:cNvPicPr>
            <a:picLocks noChangeAspect="1" noChangeArrowheads="1"/>
          </p:cNvPicPr>
          <p:nvPr/>
        </p:nvPicPr>
        <p:blipFill>
          <a:blip r:embed="rId3" cstate="print"/>
          <a:srcRect t="62086"/>
          <a:stretch>
            <a:fillRect/>
          </a:stretch>
        </p:blipFill>
        <p:spPr bwMode="auto">
          <a:xfrm>
            <a:off x="35496" y="2953886"/>
            <a:ext cx="3657600" cy="74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 86016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9368" y="1916832"/>
            <a:ext cx="4038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697"/>
          <a:stretch>
            <a:fillRect/>
          </a:stretch>
        </p:blipFill>
        <p:spPr bwMode="auto">
          <a:xfrm>
            <a:off x="2556920" y="648252"/>
            <a:ext cx="3657600" cy="77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 descr=" 38"/>
          <p:cNvSpPr/>
          <p:nvPr/>
        </p:nvSpPr>
        <p:spPr>
          <a:xfrm>
            <a:off x="7146866" y="2121808"/>
            <a:ext cx="1877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err(t</a:t>
            </a:r>
            <a:r>
              <a:rPr lang="en-US" sz="2000" b="1" baseline="-25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j+1</a:t>
            </a:r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)=∆Q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11" name="Picture 5" descr=" 86016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0231" y="3638534"/>
            <a:ext cx="468287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 86016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147" y="4941168"/>
            <a:ext cx="49149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Flecha derecha" descr=" 51"/>
          <p:cNvSpPr/>
          <p:nvPr/>
        </p:nvSpPr>
        <p:spPr>
          <a:xfrm>
            <a:off x="4176528" y="6117681"/>
            <a:ext cx="1066784" cy="21602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Rectángulo" descr=" 52"/>
          <p:cNvSpPr/>
          <p:nvPr/>
        </p:nvSpPr>
        <p:spPr>
          <a:xfrm>
            <a:off x="5364088" y="5085185"/>
            <a:ext cx="3600400" cy="15121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6" name="15 Rectángulo" descr=" 54"/>
          <p:cNvSpPr/>
          <p:nvPr/>
        </p:nvSpPr>
        <p:spPr>
          <a:xfrm>
            <a:off x="4291233" y="5851134"/>
            <a:ext cx="725007" cy="338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define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9" name="18 Rectángulo" descr=" 55"/>
          <p:cNvSpPr/>
          <p:nvPr/>
        </p:nvSpPr>
        <p:spPr>
          <a:xfrm>
            <a:off x="6214848" y="4775668"/>
            <a:ext cx="1913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Activity of order n</a:t>
            </a:r>
            <a:endParaRPr lang="en-US" sz="1400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 56"/>
          <p:cNvPicPr>
            <a:picLocks noChangeAspect="1" noChangeArrowheads="1"/>
          </p:cNvPicPr>
          <p:nvPr/>
        </p:nvPicPr>
        <p:blipFill>
          <a:blip r:embed="rId7" cstate="print"/>
          <a:srcRect l="37146" t="40840" r="13326" b="15598"/>
          <a:stretch>
            <a:fillRect/>
          </a:stretch>
        </p:blipFill>
        <p:spPr bwMode="auto">
          <a:xfrm>
            <a:off x="7200865" y="897672"/>
            <a:ext cx="1728193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2" name="57 Grupo" descr=" 58"/>
          <p:cNvGrpSpPr/>
          <p:nvPr/>
        </p:nvGrpSpPr>
        <p:grpSpPr>
          <a:xfrm>
            <a:off x="5520295" y="5937087"/>
            <a:ext cx="2331728" cy="676275"/>
            <a:chOff x="5868144" y="5949280"/>
            <a:chExt cx="2331728" cy="676275"/>
          </a:xfrm>
        </p:grpSpPr>
        <p:pic>
          <p:nvPicPr>
            <p:cNvPr id="23" name="Picture 9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4710"/>
            <a:stretch>
              <a:fillRect/>
            </a:stretch>
          </p:blipFill>
          <p:spPr bwMode="auto">
            <a:xfrm>
              <a:off x="6888448" y="5949280"/>
              <a:ext cx="1311424" cy="676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 r="65185" b="13572"/>
            <a:stretch>
              <a:fillRect/>
            </a:stretch>
          </p:blipFill>
          <p:spPr bwMode="auto">
            <a:xfrm>
              <a:off x="5868144" y="5950424"/>
              <a:ext cx="1008112" cy="584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9 Rectángulo" descr=" 59"/>
          <p:cNvSpPr/>
          <p:nvPr/>
        </p:nvSpPr>
        <p:spPr>
          <a:xfrm>
            <a:off x="3322335" y="2960376"/>
            <a:ext cx="5184576" cy="461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holds, producing “one new step”:</a:t>
            </a:r>
            <a:endParaRPr lang="en-US" sz="1400" dirty="0"/>
          </a:p>
        </p:txBody>
      </p:sp>
      <p:sp>
        <p:nvSpPr>
          <p:cNvPr id="14" name="13 Rectángulo" descr=" 60"/>
          <p:cNvSpPr/>
          <p:nvPr/>
        </p:nvSpPr>
        <p:spPr>
          <a:xfrm>
            <a:off x="430967" y="5754623"/>
            <a:ext cx="3600400" cy="8427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pic>
        <p:nvPicPr>
          <p:cNvPr id="21" name="Picture 2" descr=" 61"/>
          <p:cNvPicPr>
            <a:picLocks noChangeAspect="1" noChangeArrowheads="1"/>
          </p:cNvPicPr>
          <p:nvPr/>
        </p:nvPicPr>
        <p:blipFill>
          <a:blip r:embed="rId9" cstate="print"/>
          <a:srcRect l="10328" t="69881" r="11182"/>
          <a:stretch>
            <a:fillRect/>
          </a:stretch>
        </p:blipFill>
        <p:spPr bwMode="auto">
          <a:xfrm>
            <a:off x="5651570" y="5131664"/>
            <a:ext cx="3024880" cy="75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 62"/>
          <p:cNvPicPr>
            <a:picLocks noChangeAspect="1" noChangeArrowheads="1"/>
          </p:cNvPicPr>
          <p:nvPr/>
        </p:nvPicPr>
        <p:blipFill>
          <a:blip r:embed="rId9" cstate="print"/>
          <a:srcRect l="4131" t="1480" r="7050" b="67326"/>
          <a:stretch>
            <a:fillRect/>
          </a:stretch>
        </p:blipFill>
        <p:spPr bwMode="auto">
          <a:xfrm>
            <a:off x="524256" y="5784355"/>
            <a:ext cx="3339851" cy="76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248472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>
                <a:effectLst/>
              </a:rPr>
              <a:t>So, we have error</a:t>
            </a:r>
          </a:p>
          <a:p>
            <a:pPr lvl="0"/>
            <a:r>
              <a:rPr lang="en-US" sz="3100" smtClean="0">
                <a:effectLst/>
                <a:latin typeface="Calibri"/>
              </a:rPr>
              <a:t>The discontinuities in the polynomial segments </a:t>
            </a:r>
            <a:br>
              <a:rPr lang="en-US" sz="3100" smtClean="0">
                <a:effectLst/>
                <a:latin typeface="Calibri"/>
              </a:rPr>
            </a:br>
            <a:r>
              <a:rPr lang="en-US" sz="3100" smtClean="0">
                <a:effectLst/>
                <a:latin typeface="Calibri"/>
              </a:rPr>
              <a:t>(i.e., the integration steps) occur when:</a:t>
            </a:r>
          </a:p>
          <a:p>
            <a:endParaRPr lang="en-US" sz="3000" dirty="0" smtClean="0">
              <a:effectLst/>
            </a:endParaRPr>
          </a:p>
          <a:p>
            <a:pPr lvl="0"/>
            <a:r>
              <a:rPr lang="en-US" sz="3100" smtClean="0">
                <a:effectLst/>
                <a:latin typeface="Calibri"/>
              </a:rPr>
              <a:t>Therefore, at each new discontinuity instant </a:t>
            </a:r>
            <a:r>
              <a:rPr lang="en-US" sz="3100" smtClean="0">
                <a:effectLst/>
                <a:latin typeface="Courier New"/>
                <a:cs typeface="Courier New" pitchFamily="49" charset="0"/>
              </a:rPr>
              <a:t>t</a:t>
            </a:r>
            <a:r>
              <a:rPr lang="en-US" sz="3100" baseline="-25000" smtClean="0">
                <a:effectLst/>
                <a:latin typeface="Courier New"/>
                <a:cs typeface="Courier New" pitchFamily="49" charset="0"/>
              </a:rPr>
              <a:t>j+1</a:t>
            </a:r>
            <a:endParaRPr lang="en-US" sz="3100" smtClean="0">
              <a:effectLst/>
              <a:latin typeface="Courier New"/>
              <a:cs typeface="Courier New" pitchFamily="49" charset="0"/>
            </a:endParaRPr>
          </a:p>
          <a:p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>
              <a:buNone/>
            </a:pPr>
            <a:endParaRPr lang="en-US" sz="3000" dirty="0" smtClean="0">
              <a:effectLst/>
            </a:endParaRPr>
          </a:p>
          <a:p>
            <a:pPr lvl="0"/>
            <a:r>
              <a:rPr lang="en-US" sz="3100" smtClean="0">
                <a:effectLst/>
                <a:latin typeface="Calibri"/>
              </a:rPr>
              <a:t>Adding up these steps throughout all segments:</a:t>
            </a:r>
          </a:p>
          <a:p>
            <a:pPr>
              <a:buNone/>
            </a:pPr>
            <a:endParaRPr lang="en-US" sz="3000" dirty="0" smtClean="0">
              <a:effectLst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3384376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The new definition retains the notions that Activity is </a:t>
            </a:r>
          </a:p>
          <a:p>
            <a:pPr lvl="1"/>
            <a:r>
              <a:rPr lang="en-US" sz="2600" dirty="0" smtClean="0">
                <a:effectLst/>
              </a:rPr>
              <a:t>a property related to the inherent dynamics a signal</a:t>
            </a:r>
          </a:p>
          <a:p>
            <a:pPr lvl="1"/>
            <a:r>
              <a:rPr lang="en-US" sz="2600" dirty="0" smtClean="0">
                <a:effectLst/>
              </a:rPr>
              <a:t>independent of the accuracy</a:t>
            </a:r>
            <a:r>
              <a:rPr lang="en-US" sz="2600" dirty="0" smtClean="0"/>
              <a:t> (quantum size) of choice</a:t>
            </a:r>
            <a:endParaRPr lang="en-US" sz="26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  <a:endParaRPr lang="en-US" dirty="0"/>
          </a:p>
        </p:txBody>
      </p:sp>
      <p:grpSp>
        <p:nvGrpSpPr>
          <p:cNvPr id="24" name="23 Grupo" descr=" 24"/>
          <p:cNvGrpSpPr/>
          <p:nvPr/>
        </p:nvGrpSpPr>
        <p:grpSpPr>
          <a:xfrm>
            <a:off x="220324" y="3688909"/>
            <a:ext cx="2331728" cy="676275"/>
            <a:chOff x="5868144" y="5949280"/>
            <a:chExt cx="2331728" cy="676275"/>
          </a:xfrm>
        </p:grpSpPr>
        <p:pic>
          <p:nvPicPr>
            <p:cNvPr id="25" name="Picture 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4710"/>
            <a:stretch>
              <a:fillRect/>
            </a:stretch>
          </p:blipFill>
          <p:spPr bwMode="auto">
            <a:xfrm>
              <a:off x="6888448" y="5949280"/>
              <a:ext cx="1311424" cy="676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 r="65185" b="13572"/>
            <a:stretch>
              <a:fillRect/>
            </a:stretch>
          </p:blipFill>
          <p:spPr bwMode="auto">
            <a:xfrm>
              <a:off x="5868144" y="5950424"/>
              <a:ext cx="1008112" cy="584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61186" name="Picture 2" descr=" 861186"/>
          <p:cNvPicPr>
            <a:picLocks noChangeAspect="1" noChangeArrowheads="1"/>
          </p:cNvPicPr>
          <p:nvPr/>
        </p:nvPicPr>
        <p:blipFill>
          <a:blip r:embed="rId4" cstate="print"/>
          <a:srcRect t="69881" r="18820"/>
          <a:stretch>
            <a:fillRect/>
          </a:stretch>
        </p:blipFill>
        <p:spPr bwMode="auto">
          <a:xfrm>
            <a:off x="82314" y="2852936"/>
            <a:ext cx="290551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40 Rectángulo" descr=" 41"/>
          <p:cNvSpPr/>
          <p:nvPr/>
        </p:nvSpPr>
        <p:spPr>
          <a:xfrm>
            <a:off x="611560" y="2483604"/>
            <a:ext cx="1914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n</a:t>
            </a:r>
            <a:r>
              <a:rPr lang="en-US" b="1" dirty="0" smtClean="0">
                <a:solidFill>
                  <a:srgbClr val="FF0000"/>
                </a:solidFill>
              </a:rPr>
              <a:t>th-Order Activity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2" name="41 Abrir llave" descr=" 42"/>
          <p:cNvSpPr/>
          <p:nvPr/>
        </p:nvSpPr>
        <p:spPr>
          <a:xfrm>
            <a:off x="119632" y="2852936"/>
            <a:ext cx="395536" cy="158417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10" descr=" 4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1244"/>
          <a:stretch>
            <a:fillRect/>
          </a:stretch>
        </p:blipFill>
        <p:spPr bwMode="auto">
          <a:xfrm>
            <a:off x="2685312" y="2780928"/>
            <a:ext cx="565190" cy="91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3384376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The new definition retains the notions that Activity is </a:t>
            </a:r>
          </a:p>
          <a:p>
            <a:pPr lvl="1"/>
            <a:r>
              <a:rPr lang="en-US" sz="2600" dirty="0" smtClean="0">
                <a:effectLst/>
              </a:rPr>
              <a:t>a property related to the inherent dynamics a signal</a:t>
            </a:r>
          </a:p>
          <a:p>
            <a:pPr lvl="1"/>
            <a:r>
              <a:rPr lang="en-US" sz="2600" dirty="0" smtClean="0">
                <a:effectLst/>
              </a:rPr>
              <a:t>independent of the accuracy</a:t>
            </a:r>
            <a:r>
              <a:rPr lang="en-US" sz="2600" dirty="0" smtClean="0"/>
              <a:t> (quantum size) of choice</a:t>
            </a:r>
            <a:endParaRPr lang="en-US" sz="26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th-Order Activity</a:t>
            </a:r>
            <a:endParaRPr lang="en-US" dirty="0"/>
          </a:p>
        </p:txBody>
      </p:sp>
      <p:grpSp>
        <p:nvGrpSpPr>
          <p:cNvPr id="2" name="23 Grupo" descr=" 24"/>
          <p:cNvGrpSpPr/>
          <p:nvPr/>
        </p:nvGrpSpPr>
        <p:grpSpPr>
          <a:xfrm>
            <a:off x="220324" y="3688909"/>
            <a:ext cx="2331728" cy="676275"/>
            <a:chOff x="5868144" y="5949280"/>
            <a:chExt cx="2331728" cy="676275"/>
          </a:xfrm>
        </p:grpSpPr>
        <p:pic>
          <p:nvPicPr>
            <p:cNvPr id="25" name="Picture 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4710"/>
            <a:stretch>
              <a:fillRect/>
            </a:stretch>
          </p:blipFill>
          <p:spPr bwMode="auto">
            <a:xfrm>
              <a:off x="6888448" y="5949280"/>
              <a:ext cx="1311424" cy="676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 r="65185" b="13572"/>
            <a:stretch>
              <a:fillRect/>
            </a:stretch>
          </p:blipFill>
          <p:spPr bwMode="auto">
            <a:xfrm>
              <a:off x="5868144" y="5950424"/>
              <a:ext cx="1008112" cy="584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Picture 4" descr=" 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2993" y="3717112"/>
            <a:ext cx="1567056" cy="71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 2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42915" y="2745495"/>
            <a:ext cx="3013461" cy="91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 descr=" 32"/>
          <p:cNvSpPr/>
          <p:nvPr/>
        </p:nvSpPr>
        <p:spPr>
          <a:xfrm>
            <a:off x="5220072" y="2483604"/>
            <a:ext cx="1986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First Order Activity</a:t>
            </a:r>
            <a:endParaRPr lang="en-US" sz="1400" b="1" dirty="0">
              <a:solidFill>
                <a:srgbClr val="FF0000"/>
              </a:solidFill>
            </a:endParaRPr>
          </a:p>
        </p:txBody>
      </p:sp>
      <p:grpSp>
        <p:nvGrpSpPr>
          <p:cNvPr id="15" name="36 Grupo" descr=" 37"/>
          <p:cNvGrpSpPr/>
          <p:nvPr/>
        </p:nvGrpSpPr>
        <p:grpSpPr>
          <a:xfrm>
            <a:off x="4933184" y="3642736"/>
            <a:ext cx="1008112" cy="584488"/>
            <a:chOff x="3131840" y="4942312"/>
            <a:chExt cx="1008112" cy="584488"/>
          </a:xfrm>
        </p:grpSpPr>
        <p:pic>
          <p:nvPicPr>
            <p:cNvPr id="16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 r="65185" b="13572"/>
            <a:stretch>
              <a:fillRect/>
            </a:stretch>
          </p:blipFill>
          <p:spPr bwMode="auto">
            <a:xfrm>
              <a:off x="3131840" y="4942312"/>
              <a:ext cx="1008112" cy="584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18 Rectángulo"/>
            <p:cNvSpPr/>
            <p:nvPr/>
          </p:nvSpPr>
          <p:spPr>
            <a:xfrm>
              <a:off x="3467496" y="5002128"/>
              <a:ext cx="504056" cy="302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61186" name="Picture 2" descr=" 861186"/>
          <p:cNvPicPr>
            <a:picLocks noChangeAspect="1" noChangeArrowheads="1"/>
          </p:cNvPicPr>
          <p:nvPr/>
        </p:nvPicPr>
        <p:blipFill>
          <a:blip r:embed="rId6" cstate="print"/>
          <a:srcRect t="69881" r="18820"/>
          <a:stretch>
            <a:fillRect/>
          </a:stretch>
        </p:blipFill>
        <p:spPr bwMode="auto">
          <a:xfrm>
            <a:off x="82314" y="2852936"/>
            <a:ext cx="290551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40 Rectángulo" descr=" 41"/>
          <p:cNvSpPr/>
          <p:nvPr/>
        </p:nvSpPr>
        <p:spPr>
          <a:xfrm>
            <a:off x="611560" y="2483604"/>
            <a:ext cx="1914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n</a:t>
            </a:r>
            <a:r>
              <a:rPr lang="en-US" b="1" dirty="0" smtClean="0">
                <a:solidFill>
                  <a:srgbClr val="FF0000"/>
                </a:solidFill>
              </a:rPr>
              <a:t>th-Order Activity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2" name="41 Abrir llave" descr=" 42"/>
          <p:cNvSpPr/>
          <p:nvPr/>
        </p:nvSpPr>
        <p:spPr>
          <a:xfrm>
            <a:off x="119632" y="2852936"/>
            <a:ext cx="395536" cy="158417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Abrir llave" descr=" 43"/>
          <p:cNvSpPr/>
          <p:nvPr/>
        </p:nvSpPr>
        <p:spPr>
          <a:xfrm>
            <a:off x="4716016" y="2852936"/>
            <a:ext cx="395536" cy="15841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0 Flecha derecha" descr=" 30"/>
          <p:cNvSpPr/>
          <p:nvPr/>
        </p:nvSpPr>
        <p:spPr>
          <a:xfrm>
            <a:off x="3217184" y="3525393"/>
            <a:ext cx="1066784" cy="21602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1 Rectángulo" descr=" 31"/>
          <p:cNvSpPr/>
          <p:nvPr/>
        </p:nvSpPr>
        <p:spPr>
          <a:xfrm>
            <a:off x="3372248" y="3165351"/>
            <a:ext cx="684803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n=1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" name="Picture 10" descr=" 4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1244"/>
          <a:stretch>
            <a:fillRect/>
          </a:stretch>
        </p:blipFill>
        <p:spPr bwMode="auto">
          <a:xfrm>
            <a:off x="2685312" y="2780928"/>
            <a:ext cx="565190" cy="91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211" name="Picture 3" descr=" 8622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138" y="1258856"/>
            <a:ext cx="2018139" cy="6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2" name="Picture 4" descr=" 8622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9239" y="1374655"/>
            <a:ext cx="2225299" cy="3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1</a:t>
            </a:r>
            <a:r>
              <a:rPr lang="en-US" sz="3000" baseline="30000" dirty="0" smtClean="0">
                <a:effectLst/>
              </a:rPr>
              <a:t>st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I: Non-stiff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 descr=" 28"/>
          <p:cNvSpPr/>
          <p:nvPr/>
        </p:nvSpPr>
        <p:spPr>
          <a:xfrm>
            <a:off x="4569391" y="1377344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211" name="Picture 3" descr=" 8622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138" y="1258856"/>
            <a:ext cx="2018139" cy="6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2" name="Picture 4" descr=" 8622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9239" y="1374655"/>
            <a:ext cx="2225299" cy="3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1</a:t>
            </a:r>
            <a:r>
              <a:rPr lang="en-US" sz="3000" baseline="30000" dirty="0" smtClean="0">
                <a:effectLst/>
              </a:rPr>
              <a:t>st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I: Non-stiff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 descr=" 28"/>
          <p:cNvSpPr/>
          <p:nvPr/>
        </p:nvSpPr>
        <p:spPr>
          <a:xfrm>
            <a:off x="4569391" y="1377344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9" name="Picture 5" descr="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81435" y="1832167"/>
            <a:ext cx="4570878" cy="70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 descr=" 29"/>
          <p:cNvSpPr/>
          <p:nvPr/>
        </p:nvSpPr>
        <p:spPr>
          <a:xfrm>
            <a:off x="432562" y="1975504"/>
            <a:ext cx="2556405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 816132"/>
          <p:cNvPicPr>
            <a:picLocks noChangeAspect="1" noChangeArrowheads="1"/>
          </p:cNvPicPr>
          <p:nvPr/>
        </p:nvPicPr>
        <p:blipFill>
          <a:blip r:embed="rId3" cstate="print"/>
          <a:srcRect l="6764" t="12880" b="3270"/>
          <a:stretch>
            <a:fillRect/>
          </a:stretch>
        </p:blipFill>
        <p:spPr bwMode="auto">
          <a:xfrm>
            <a:off x="1774735" y="3140968"/>
            <a:ext cx="6272050" cy="33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1" name="Picture 3" descr=" 8622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5138" y="1258856"/>
            <a:ext cx="2018139" cy="6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2" name="Picture 4" descr=" 8622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29239" y="1374655"/>
            <a:ext cx="2225299" cy="3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1</a:t>
            </a:r>
            <a:r>
              <a:rPr lang="en-US" sz="3000" baseline="30000" dirty="0" smtClean="0">
                <a:effectLst/>
              </a:rPr>
              <a:t>st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I: Non-stiff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 descr=" 28"/>
          <p:cNvSpPr/>
          <p:nvPr/>
        </p:nvSpPr>
        <p:spPr>
          <a:xfrm>
            <a:off x="4569391" y="1377344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12" name="Picture 3" descr=" 81613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3" y="2708919"/>
            <a:ext cx="6760932" cy="26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CuadroTexto" descr=" 23"/>
          <p:cNvSpPr txBox="1"/>
          <p:nvPr/>
        </p:nvSpPr>
        <p:spPr>
          <a:xfrm>
            <a:off x="3707904" y="4581128"/>
            <a:ext cx="3079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 </a:t>
            </a:r>
            <a:r>
              <a:rPr lang="es-AR" dirty="0" smtClean="0">
                <a:latin typeface="+mj-lt"/>
                <a:cs typeface="Courier New" pitchFamily="49" charset="0"/>
              </a:rPr>
              <a:t>“</a:t>
            </a:r>
            <a:r>
              <a:rPr lang="es-AR" dirty="0" err="1" smtClean="0">
                <a:latin typeface="+mj-lt"/>
                <a:cs typeface="Courier New" pitchFamily="49" charset="0"/>
              </a:rPr>
              <a:t>analytical</a:t>
            </a:r>
            <a:r>
              <a:rPr lang="es-AR" dirty="0" smtClean="0">
                <a:latin typeface="+mj-lt"/>
                <a:cs typeface="Courier New" pitchFamily="49" charset="0"/>
              </a:rPr>
              <a:t>” </a:t>
            </a:r>
            <a:r>
              <a:rPr lang="es-AR" dirty="0" err="1" smtClean="0">
                <a:latin typeface="+mj-lt"/>
                <a:cs typeface="Courier New" pitchFamily="49" charset="0"/>
              </a:rPr>
              <a:t>or</a:t>
            </a:r>
            <a:r>
              <a:rPr lang="es-AR" dirty="0" smtClean="0">
                <a:latin typeface="+mj-lt"/>
                <a:cs typeface="Courier New" pitchFamily="49" charset="0"/>
              </a:rPr>
              <a:t> “</a:t>
            </a:r>
            <a:r>
              <a:rPr lang="es-AR" dirty="0" err="1" smtClean="0">
                <a:latin typeface="+mj-lt"/>
                <a:cs typeface="Courier New" pitchFamily="49" charset="0"/>
              </a:rPr>
              <a:t>exact</a:t>
            </a:r>
            <a:r>
              <a:rPr lang="es-AR" dirty="0" smtClean="0">
                <a:latin typeface="+mj-lt"/>
                <a:cs typeface="Courier New" pitchFamily="49" charset="0"/>
              </a:rPr>
              <a:t>”</a:t>
            </a:r>
            <a:endParaRPr lang="en-US" baseline="-25000" dirty="0">
              <a:latin typeface="+mj-lt"/>
              <a:cs typeface="Courier New" pitchFamily="49" charset="0"/>
            </a:endParaRPr>
          </a:p>
        </p:txBody>
      </p:sp>
      <p:cxnSp>
        <p:nvCxnSpPr>
          <p:cNvPr id="14" name="13 Conector recto de flecha" descr=" 24"/>
          <p:cNvCxnSpPr/>
          <p:nvPr/>
        </p:nvCxnSpPr>
        <p:spPr>
          <a:xfrm flipH="1">
            <a:off x="3275856" y="4765793"/>
            <a:ext cx="432047" cy="3193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 descr=" 25"/>
          <p:cNvSpPr txBox="1"/>
          <p:nvPr/>
        </p:nvSpPr>
        <p:spPr>
          <a:xfrm>
            <a:off x="430472" y="3024235"/>
            <a:ext cx="1468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x(0)=1 </a:t>
            </a:r>
            <a:r>
              <a:rPr lang="es-AR" b="1" dirty="0" smtClean="0">
                <a:latin typeface="Courier New" pitchFamily="49" charset="0"/>
                <a:cs typeface="Courier New" pitchFamily="49" charset="0"/>
                <a:sym typeface="Mathematica1"/>
              </a:rPr>
              <a:t></a:t>
            </a:r>
            <a:endParaRPr lang="en-US" b="1" baseline="-25000" dirty="0">
              <a:latin typeface="+mj-lt"/>
              <a:cs typeface="Courier New" pitchFamily="49" charset="0"/>
            </a:endParaRPr>
          </a:p>
        </p:txBody>
      </p:sp>
      <p:sp>
        <p:nvSpPr>
          <p:cNvPr id="16" name="15 CuadroTexto" descr=" 26"/>
          <p:cNvSpPr txBox="1"/>
          <p:nvPr/>
        </p:nvSpPr>
        <p:spPr>
          <a:xfrm>
            <a:off x="7824551" y="6288980"/>
            <a:ext cx="1019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latin typeface="Courier New" pitchFamily="49" charset="0"/>
                <a:cs typeface="Courier New" pitchFamily="49" charset="0"/>
                <a:sym typeface="Mathematica1"/>
              </a:rPr>
              <a:t></a:t>
            </a:r>
            <a:r>
              <a:rPr lang="es-AR" b="1" dirty="0" err="1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s-AR" b="1" baseline="-25000" dirty="0" err="1" smtClean="0">
                <a:latin typeface="Courier New" pitchFamily="49" charset="0"/>
                <a:cs typeface="Courier New" pitchFamily="49" charset="0"/>
              </a:rPr>
              <a:t>f</a:t>
            </a:r>
            <a:r>
              <a:rPr lang="es-AR" b="1" dirty="0" smtClean="0">
                <a:latin typeface="Courier New" pitchFamily="49" charset="0"/>
                <a:cs typeface="Courier New" pitchFamily="49" charset="0"/>
              </a:rPr>
              <a:t>=5</a:t>
            </a:r>
            <a:endParaRPr lang="en-US" b="1" baseline="-25000" dirty="0">
              <a:latin typeface="+mj-lt"/>
              <a:cs typeface="Courier New" pitchFamily="49" charset="0"/>
            </a:endParaRPr>
          </a:p>
        </p:txBody>
      </p:sp>
      <p:pic>
        <p:nvPicPr>
          <p:cNvPr id="9" name="Picture 5" descr=" 2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81435" y="1832167"/>
            <a:ext cx="4570878" cy="70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 descr=" 29"/>
          <p:cNvSpPr/>
          <p:nvPr/>
        </p:nvSpPr>
        <p:spPr>
          <a:xfrm>
            <a:off x="432562" y="1975504"/>
            <a:ext cx="2556405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sp>
        <p:nvSpPr>
          <p:cNvPr id="19" name="18 Rectángulo" descr=" 30"/>
          <p:cNvSpPr/>
          <p:nvPr/>
        </p:nvSpPr>
        <p:spPr>
          <a:xfrm>
            <a:off x="6804248" y="3212975"/>
            <a:ext cx="1008112" cy="12241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211" name="Picture 3" descr=" 8622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138" y="1258856"/>
            <a:ext cx="2018139" cy="6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2" name="Picture 4" descr=" 8622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9239" y="1374655"/>
            <a:ext cx="2225299" cy="3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1</a:t>
            </a:r>
            <a:r>
              <a:rPr lang="en-US" sz="3000" baseline="30000" dirty="0" smtClean="0">
                <a:effectLst/>
              </a:rPr>
              <a:t>st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I: Non-stiff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 descr=" 28"/>
          <p:cNvSpPr/>
          <p:nvPr/>
        </p:nvSpPr>
        <p:spPr>
          <a:xfrm>
            <a:off x="4569391" y="1377344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816131" name="Picture 3" descr=" 8161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708920"/>
            <a:ext cx="6760932" cy="26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 descr=" 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1436" y="1832167"/>
            <a:ext cx="4570884" cy="70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Rectángulo" descr=" 29"/>
          <p:cNvSpPr/>
          <p:nvPr/>
        </p:nvSpPr>
        <p:spPr>
          <a:xfrm>
            <a:off x="432563" y="1975504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817155" name="Picture 3" descr=" 81715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863" y="3100388"/>
            <a:ext cx="82962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211" name="Picture 3" descr=" 8622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138" y="1258856"/>
            <a:ext cx="2018139" cy="6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2" name="Picture 4" descr=" 8622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9239" y="1374655"/>
            <a:ext cx="2225299" cy="3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1</a:t>
            </a:r>
            <a:r>
              <a:rPr lang="en-US" sz="3000" baseline="30000" dirty="0" smtClean="0">
                <a:effectLst/>
              </a:rPr>
              <a:t>st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I: Non-stiff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 descr=" 28"/>
          <p:cNvSpPr/>
          <p:nvPr/>
        </p:nvSpPr>
        <p:spPr>
          <a:xfrm>
            <a:off x="4569391" y="1377344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816131" name="Picture 3" descr=" 8161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708920"/>
            <a:ext cx="6760932" cy="26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 descr=" 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1436" y="1832167"/>
            <a:ext cx="4570884" cy="70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Rectángulo" descr=" 29"/>
          <p:cNvSpPr/>
          <p:nvPr/>
        </p:nvSpPr>
        <p:spPr>
          <a:xfrm>
            <a:off x="432563" y="1975504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13" name="Picture 2" descr=" 81715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3" y="3789040"/>
            <a:ext cx="8347301" cy="200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7155" name="Picture 3" descr=" 81715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3863" y="3100388"/>
            <a:ext cx="82962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211" name="Picture 3" descr=" 8622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138" y="1258856"/>
            <a:ext cx="2018139" cy="6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2" name="Picture 4" descr=" 8622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9239" y="1374655"/>
            <a:ext cx="2225299" cy="3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1</a:t>
            </a:r>
            <a:r>
              <a:rPr lang="en-US" sz="3000" baseline="30000" dirty="0" smtClean="0">
                <a:effectLst/>
              </a:rPr>
              <a:t>st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I: Non-stiff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 descr=" 28"/>
          <p:cNvSpPr/>
          <p:nvPr/>
        </p:nvSpPr>
        <p:spPr>
          <a:xfrm>
            <a:off x="4569391" y="1377344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816131" name="Picture 3" descr=" 8161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708920"/>
            <a:ext cx="6760932" cy="26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 descr=" 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1436" y="1832167"/>
            <a:ext cx="4570884" cy="70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Rectángulo" descr=" 29"/>
          <p:cNvSpPr/>
          <p:nvPr/>
        </p:nvSpPr>
        <p:spPr>
          <a:xfrm>
            <a:off x="432563" y="1975504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13" name="Picture 2" descr=" 81715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3" y="3789040"/>
            <a:ext cx="8347301" cy="200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7155" name="Picture 3" descr=" 81715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3863" y="3100388"/>
            <a:ext cx="82962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31 Grupo" descr=" 32"/>
          <p:cNvGrpSpPr/>
          <p:nvPr/>
        </p:nvGrpSpPr>
        <p:grpSpPr>
          <a:xfrm>
            <a:off x="1883321" y="4077072"/>
            <a:ext cx="6092104" cy="369564"/>
            <a:chOff x="1883321" y="4077072"/>
            <a:chExt cx="6092105" cy="369565"/>
          </a:xfrm>
        </p:grpSpPr>
        <p:sp>
          <p:nvSpPr>
            <p:cNvPr id="15" name="14 Rectángulo"/>
            <p:cNvSpPr/>
            <p:nvPr/>
          </p:nvSpPr>
          <p:spPr>
            <a:xfrm>
              <a:off x="1883321" y="4077072"/>
              <a:ext cx="1320527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4168527" y="4077072"/>
              <a:ext cx="1368152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6391250" y="4086597"/>
              <a:ext cx="1584176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211" name="Picture 3" descr=" 8622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138" y="1258856"/>
            <a:ext cx="2018139" cy="6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2" name="Picture 4" descr=" 8622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9239" y="1374655"/>
            <a:ext cx="2225299" cy="3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1</a:t>
            </a:r>
            <a:r>
              <a:rPr lang="en-US" sz="3000" baseline="30000" dirty="0" smtClean="0">
                <a:effectLst/>
              </a:rPr>
              <a:t>st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I: Non-stiff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 descr=" 28"/>
          <p:cNvSpPr/>
          <p:nvPr/>
        </p:nvSpPr>
        <p:spPr>
          <a:xfrm>
            <a:off x="4569391" y="1377344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816131" name="Picture 3" descr=" 8161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708920"/>
            <a:ext cx="6760932" cy="26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 descr=" 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1436" y="1832167"/>
            <a:ext cx="4570884" cy="70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Rectángulo" descr=" 29"/>
          <p:cNvSpPr/>
          <p:nvPr/>
        </p:nvSpPr>
        <p:spPr>
          <a:xfrm>
            <a:off x="432563" y="1975504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13" name="Picture 2" descr=" 81715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3" y="3789040"/>
            <a:ext cx="8347301" cy="200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7155" name="Picture 3" descr=" 81715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3863" y="3100388"/>
            <a:ext cx="82962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39 Grupo" descr=" 40"/>
          <p:cNvGrpSpPr/>
          <p:nvPr/>
        </p:nvGrpSpPr>
        <p:grpSpPr>
          <a:xfrm>
            <a:off x="1907703" y="4424413"/>
            <a:ext cx="6032289" cy="1361801"/>
            <a:chOff x="1907703" y="4424412"/>
            <a:chExt cx="6032290" cy="1361802"/>
          </a:xfrm>
        </p:grpSpPr>
        <p:sp>
          <p:nvSpPr>
            <p:cNvPr id="21" name="20 Rectángulo"/>
            <p:cNvSpPr/>
            <p:nvPr/>
          </p:nvSpPr>
          <p:spPr>
            <a:xfrm>
              <a:off x="1907703" y="4437112"/>
              <a:ext cx="1279761" cy="134910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21 Rectángulo"/>
            <p:cNvSpPr/>
            <p:nvPr/>
          </p:nvSpPr>
          <p:spPr>
            <a:xfrm>
              <a:off x="4131556" y="4424412"/>
              <a:ext cx="1440570" cy="134910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6372201" y="4424412"/>
              <a:ext cx="1567792" cy="134910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31 Grupo" descr=" 32"/>
          <p:cNvGrpSpPr/>
          <p:nvPr/>
        </p:nvGrpSpPr>
        <p:grpSpPr>
          <a:xfrm>
            <a:off x="1883321" y="4077072"/>
            <a:ext cx="6092104" cy="369564"/>
            <a:chOff x="1883321" y="4077072"/>
            <a:chExt cx="6092105" cy="369565"/>
          </a:xfrm>
        </p:grpSpPr>
        <p:sp>
          <p:nvSpPr>
            <p:cNvPr id="15" name="14 Rectángulo"/>
            <p:cNvSpPr/>
            <p:nvPr/>
          </p:nvSpPr>
          <p:spPr>
            <a:xfrm>
              <a:off x="1883321" y="4077072"/>
              <a:ext cx="1320527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4168527" y="4077072"/>
              <a:ext cx="1368152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6391250" y="4086597"/>
              <a:ext cx="1584176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211" name="Picture 3" descr=" 8622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138" y="1258856"/>
            <a:ext cx="2018139" cy="6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2" name="Picture 4" descr=" 8622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9239" y="1374655"/>
            <a:ext cx="2225299" cy="3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1</a:t>
            </a:r>
            <a:r>
              <a:rPr lang="en-US" sz="3000" baseline="30000" dirty="0" smtClean="0">
                <a:effectLst/>
              </a:rPr>
              <a:t>st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I: Non-stiff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 descr=" 28"/>
          <p:cNvSpPr/>
          <p:nvPr/>
        </p:nvSpPr>
        <p:spPr>
          <a:xfrm>
            <a:off x="4569391" y="1377344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816131" name="Picture 3" descr=" 8161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708920"/>
            <a:ext cx="6760932" cy="26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 descr=" 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1436" y="1832167"/>
            <a:ext cx="4570884" cy="70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Rectángulo" descr=" 29"/>
          <p:cNvSpPr/>
          <p:nvPr/>
        </p:nvSpPr>
        <p:spPr>
          <a:xfrm>
            <a:off x="432563" y="1975504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13" name="Picture 2" descr=" 81715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3" y="3789040"/>
            <a:ext cx="8347301" cy="200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7155" name="Picture 3" descr=" 81715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3863" y="3100388"/>
            <a:ext cx="82962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Rectángulo" descr=" 20"/>
          <p:cNvSpPr/>
          <p:nvPr/>
        </p:nvSpPr>
        <p:spPr>
          <a:xfrm>
            <a:off x="29146" y="6207695"/>
            <a:ext cx="90684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  </a:t>
            </a:r>
            <a:r>
              <a:rPr lang="en-US" sz="2400" b="1" dirty="0" smtClean="0">
                <a:solidFill>
                  <a:srgbClr val="00B050"/>
                </a:solidFill>
              </a:rPr>
              <a:t>Practical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theoretical</a:t>
            </a:r>
            <a:r>
              <a:rPr lang="en-US" sz="2400" dirty="0" smtClean="0"/>
              <a:t> </a:t>
            </a:r>
            <a:r>
              <a:rPr lang="en-US" sz="2400" b="1" dirty="0" smtClean="0"/>
              <a:t>number of steps </a:t>
            </a:r>
            <a:r>
              <a:rPr lang="en-US" sz="2400" dirty="0" smtClean="0"/>
              <a:t>match reasonably close </a:t>
            </a:r>
            <a:r>
              <a:rPr lang="en-US" sz="2800" dirty="0" smtClean="0">
                <a:sym typeface="Wingdings"/>
              </a:rPr>
              <a:t></a:t>
            </a:r>
            <a:endParaRPr lang="en-US" dirty="0"/>
          </a:p>
        </p:txBody>
      </p:sp>
      <p:grpSp>
        <p:nvGrpSpPr>
          <p:cNvPr id="2" name="39 Grupo" descr=" 40"/>
          <p:cNvGrpSpPr/>
          <p:nvPr/>
        </p:nvGrpSpPr>
        <p:grpSpPr>
          <a:xfrm>
            <a:off x="1907703" y="4424413"/>
            <a:ext cx="6032289" cy="1361801"/>
            <a:chOff x="1907703" y="4424412"/>
            <a:chExt cx="6032290" cy="1361802"/>
          </a:xfrm>
        </p:grpSpPr>
        <p:sp>
          <p:nvSpPr>
            <p:cNvPr id="21" name="20 Rectángulo"/>
            <p:cNvSpPr/>
            <p:nvPr/>
          </p:nvSpPr>
          <p:spPr>
            <a:xfrm>
              <a:off x="1907703" y="4437112"/>
              <a:ext cx="1279761" cy="134910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21 Rectángulo"/>
            <p:cNvSpPr/>
            <p:nvPr/>
          </p:nvSpPr>
          <p:spPr>
            <a:xfrm>
              <a:off x="4131556" y="4424412"/>
              <a:ext cx="1440570" cy="134910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6372201" y="4424412"/>
              <a:ext cx="1567792" cy="134910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41 Grupo" descr=" 42"/>
          <p:cNvGrpSpPr/>
          <p:nvPr/>
        </p:nvGrpSpPr>
        <p:grpSpPr>
          <a:xfrm>
            <a:off x="3203849" y="4437113"/>
            <a:ext cx="5544615" cy="1349101"/>
            <a:chOff x="3203848" y="4437112"/>
            <a:chExt cx="5544616" cy="1349102"/>
          </a:xfrm>
        </p:grpSpPr>
        <p:sp>
          <p:nvSpPr>
            <p:cNvPr id="25" name="24 Rectángulo"/>
            <p:cNvSpPr/>
            <p:nvPr/>
          </p:nvSpPr>
          <p:spPr>
            <a:xfrm>
              <a:off x="3203848" y="4437112"/>
              <a:ext cx="919721" cy="1349102"/>
            </a:xfrm>
            <a:prstGeom prst="rect">
              <a:avLst/>
            </a:prstGeom>
            <a:solidFill>
              <a:srgbClr val="00B05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25 Rectángulo"/>
            <p:cNvSpPr/>
            <p:nvPr/>
          </p:nvSpPr>
          <p:spPr>
            <a:xfrm>
              <a:off x="5589637" y="4437112"/>
              <a:ext cx="775705" cy="1349102"/>
            </a:xfrm>
            <a:prstGeom prst="rect">
              <a:avLst/>
            </a:prstGeom>
            <a:solidFill>
              <a:srgbClr val="00B05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29 Rectángulo"/>
            <p:cNvSpPr/>
            <p:nvPr/>
          </p:nvSpPr>
          <p:spPr>
            <a:xfrm>
              <a:off x="7956377" y="4437112"/>
              <a:ext cx="792087" cy="1349102"/>
            </a:xfrm>
            <a:prstGeom prst="rect">
              <a:avLst/>
            </a:prstGeom>
            <a:solidFill>
              <a:srgbClr val="00B05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31 Grupo" descr=" 32"/>
          <p:cNvGrpSpPr/>
          <p:nvPr/>
        </p:nvGrpSpPr>
        <p:grpSpPr>
          <a:xfrm>
            <a:off x="1883321" y="4077072"/>
            <a:ext cx="6092104" cy="369564"/>
            <a:chOff x="1883321" y="4077072"/>
            <a:chExt cx="6092105" cy="369565"/>
          </a:xfrm>
        </p:grpSpPr>
        <p:sp>
          <p:nvSpPr>
            <p:cNvPr id="15" name="14 Rectángulo"/>
            <p:cNvSpPr/>
            <p:nvPr/>
          </p:nvSpPr>
          <p:spPr>
            <a:xfrm>
              <a:off x="1883321" y="4077072"/>
              <a:ext cx="1320527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4168527" y="4077072"/>
              <a:ext cx="1368152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6391250" y="4086597"/>
              <a:ext cx="1584176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211" name="Picture 3" descr=" 8622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138" y="1258856"/>
            <a:ext cx="2018139" cy="6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2" name="Picture 4" descr=" 8622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9239" y="1374655"/>
            <a:ext cx="2225299" cy="3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1</a:t>
            </a:r>
            <a:r>
              <a:rPr lang="en-US" sz="3000" baseline="30000" dirty="0" smtClean="0">
                <a:effectLst/>
              </a:rPr>
              <a:t>st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I: Non-stiff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 descr=" 28"/>
          <p:cNvSpPr/>
          <p:nvPr/>
        </p:nvSpPr>
        <p:spPr>
          <a:xfrm>
            <a:off x="4569391" y="1377344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816131" name="Picture 3" descr=" 8161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708920"/>
            <a:ext cx="6760932" cy="26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 descr=" 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1436" y="1832167"/>
            <a:ext cx="4570884" cy="70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Rectángulo" descr=" 29"/>
          <p:cNvSpPr/>
          <p:nvPr/>
        </p:nvSpPr>
        <p:spPr>
          <a:xfrm>
            <a:off x="432563" y="1975504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13" name="Picture 2" descr=" 81715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3" y="3789040"/>
            <a:ext cx="8347301" cy="200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7155" name="Picture 3" descr=" 81715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3863" y="3100388"/>
            <a:ext cx="82962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Rectángulo" descr=" 20"/>
          <p:cNvSpPr/>
          <p:nvPr/>
        </p:nvSpPr>
        <p:spPr>
          <a:xfrm>
            <a:off x="29146" y="6207695"/>
            <a:ext cx="90684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  </a:t>
            </a:r>
            <a:r>
              <a:rPr lang="en-US" sz="2400" b="1" dirty="0" smtClean="0">
                <a:solidFill>
                  <a:srgbClr val="00B050"/>
                </a:solidFill>
              </a:rPr>
              <a:t>Practical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theoretical</a:t>
            </a:r>
            <a:r>
              <a:rPr lang="en-US" sz="2400" dirty="0" smtClean="0"/>
              <a:t> </a:t>
            </a:r>
            <a:r>
              <a:rPr lang="en-US" sz="2400" b="1" dirty="0" smtClean="0"/>
              <a:t>number of steps </a:t>
            </a:r>
            <a:r>
              <a:rPr lang="en-US" sz="2400" dirty="0" smtClean="0"/>
              <a:t>match reasonably close </a:t>
            </a:r>
            <a:r>
              <a:rPr lang="en-US" sz="2800" dirty="0" smtClean="0">
                <a:sym typeface="Wingdings"/>
              </a:rPr>
              <a:t></a:t>
            </a:r>
            <a:endParaRPr lang="en-US" dirty="0"/>
          </a:p>
        </p:txBody>
      </p:sp>
      <p:cxnSp>
        <p:nvCxnSpPr>
          <p:cNvPr id="32" name="31 Conector recto de flecha" descr=" 33"/>
          <p:cNvCxnSpPr/>
          <p:nvPr/>
        </p:nvCxnSpPr>
        <p:spPr>
          <a:xfrm>
            <a:off x="3197767" y="4509121"/>
            <a:ext cx="1587" cy="151216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32 Conector recto de flecha" descr=" 35"/>
          <p:cNvCxnSpPr/>
          <p:nvPr/>
        </p:nvCxnSpPr>
        <p:spPr>
          <a:xfrm>
            <a:off x="5555727" y="4509121"/>
            <a:ext cx="1587" cy="151216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34 Conector recto de flecha" descr=" 36"/>
          <p:cNvCxnSpPr/>
          <p:nvPr/>
        </p:nvCxnSpPr>
        <p:spPr>
          <a:xfrm>
            <a:off x="7992951" y="4509121"/>
            <a:ext cx="1587" cy="151216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35 Rectángulo" descr=" 37"/>
          <p:cNvSpPr/>
          <p:nvPr/>
        </p:nvSpPr>
        <p:spPr>
          <a:xfrm>
            <a:off x="408861" y="5829646"/>
            <a:ext cx="2448105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dirty="0" smtClean="0">
                <a:solidFill>
                  <a:srgbClr val="0000FF"/>
                </a:solidFill>
                <a:latin typeface="Times New Roman" pitchFamily="18" charset="0"/>
                <a:ea typeface="Gulim"/>
                <a:cs typeface="Times New Roman" pitchFamily="18" charset="0"/>
                <a:sym typeface="Mathematica1"/>
              </a:rPr>
              <a:t>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ea typeface="Gulim"/>
                <a:cs typeface="Times New Roman" pitchFamily="18" charset="0"/>
                <a:sym typeface="Mathematica1"/>
              </a:rPr>
              <a:t>=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∆</a:t>
            </a:r>
            <a:r>
              <a:rPr lang="en-US" sz="2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∆</a:t>
            </a:r>
            <a:r>
              <a:rPr lang="en-US" sz="2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; 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=k</a:t>
            </a:r>
            <a:r>
              <a:rPr lang="en-US" sz="2400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b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/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k</a:t>
            </a:r>
            <a:r>
              <a:rPr lang="en-US" sz="2400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a</a:t>
            </a:r>
            <a:endParaRPr lang="en-US" sz="2400" baseline="-25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36 Rectángulo" descr=" 38"/>
          <p:cNvSpPr/>
          <p:nvPr/>
        </p:nvSpPr>
        <p:spPr>
          <a:xfrm>
            <a:off x="3046441" y="5909209"/>
            <a:ext cx="582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</a:t>
            </a:r>
            <a:r>
              <a:rPr lang="en-US" sz="2000" dirty="0" smtClean="0">
                <a:solidFill>
                  <a:srgbClr val="0000FF"/>
                </a:solidFill>
              </a:rPr>
              <a:t>=</a:t>
            </a:r>
            <a:r>
              <a:rPr lang="el-GR" sz="2000" dirty="0" smtClean="0">
                <a:solidFill>
                  <a:srgbClr val="0000FF"/>
                </a:solidFill>
                <a:latin typeface="Gulim"/>
                <a:ea typeface="Gulim"/>
                <a:sym typeface="Mathematica1"/>
              </a:rPr>
              <a:t>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8" name="37 Rectángulo" descr=" 39"/>
          <p:cNvSpPr/>
          <p:nvPr/>
        </p:nvSpPr>
        <p:spPr>
          <a:xfrm>
            <a:off x="5392663" y="5909209"/>
            <a:ext cx="9781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</a:t>
            </a:r>
            <a:r>
              <a:rPr lang="en-US" sz="2000" dirty="0" smtClean="0">
                <a:solidFill>
                  <a:srgbClr val="0000FF"/>
                </a:solidFill>
              </a:rPr>
              <a:t>=(</a:t>
            </a:r>
            <a:r>
              <a:rPr lang="el-GR" sz="2000" dirty="0" smtClean="0">
                <a:solidFill>
                  <a:srgbClr val="0000FF"/>
                </a:solidFill>
                <a:latin typeface="Gulim"/>
                <a:ea typeface="Gulim"/>
                <a:sym typeface="Mathematica1"/>
              </a:rPr>
              <a:t>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  <a:r>
              <a:rPr lang="en-US" sz="2000" baseline="30000" dirty="0" smtClean="0">
                <a:solidFill>
                  <a:srgbClr val="0000FF"/>
                </a:solidFill>
              </a:rPr>
              <a:t>1/2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  <p:sp>
        <p:nvSpPr>
          <p:cNvPr id="39" name="38 Rectángulo" descr=" 41"/>
          <p:cNvSpPr/>
          <p:nvPr/>
        </p:nvSpPr>
        <p:spPr>
          <a:xfrm>
            <a:off x="7832793" y="5909209"/>
            <a:ext cx="9781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</a:t>
            </a:r>
            <a:r>
              <a:rPr lang="en-US" sz="2000" dirty="0" smtClean="0">
                <a:solidFill>
                  <a:srgbClr val="0000FF"/>
                </a:solidFill>
              </a:rPr>
              <a:t>=(</a:t>
            </a:r>
            <a:r>
              <a:rPr lang="el-GR" sz="2000" dirty="0" smtClean="0">
                <a:solidFill>
                  <a:srgbClr val="0000FF"/>
                </a:solidFill>
                <a:latin typeface="Gulim"/>
                <a:ea typeface="Gulim"/>
                <a:sym typeface="Mathematica1"/>
              </a:rPr>
              <a:t>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  <a:r>
              <a:rPr lang="en-US" sz="2000" baseline="30000" dirty="0" smtClean="0">
                <a:solidFill>
                  <a:srgbClr val="0000FF"/>
                </a:solidFill>
              </a:rPr>
              <a:t>1/3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  <p:grpSp>
        <p:nvGrpSpPr>
          <p:cNvPr id="2" name="39 Grupo" descr=" 40"/>
          <p:cNvGrpSpPr/>
          <p:nvPr/>
        </p:nvGrpSpPr>
        <p:grpSpPr>
          <a:xfrm>
            <a:off x="1907703" y="4424413"/>
            <a:ext cx="6032289" cy="1361801"/>
            <a:chOff x="1907703" y="4424412"/>
            <a:chExt cx="6032290" cy="1361802"/>
          </a:xfrm>
        </p:grpSpPr>
        <p:sp>
          <p:nvSpPr>
            <p:cNvPr id="21" name="20 Rectángulo"/>
            <p:cNvSpPr/>
            <p:nvPr/>
          </p:nvSpPr>
          <p:spPr>
            <a:xfrm>
              <a:off x="1907703" y="4437112"/>
              <a:ext cx="1279761" cy="134910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21 Rectángulo"/>
            <p:cNvSpPr/>
            <p:nvPr/>
          </p:nvSpPr>
          <p:spPr>
            <a:xfrm>
              <a:off x="4131556" y="4424412"/>
              <a:ext cx="1440570" cy="134910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6372201" y="4424412"/>
              <a:ext cx="1567792" cy="134910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41 Grupo" descr=" 42"/>
          <p:cNvGrpSpPr/>
          <p:nvPr/>
        </p:nvGrpSpPr>
        <p:grpSpPr>
          <a:xfrm>
            <a:off x="3203849" y="4437113"/>
            <a:ext cx="5544615" cy="1349101"/>
            <a:chOff x="3203848" y="4437112"/>
            <a:chExt cx="5544616" cy="1349102"/>
          </a:xfrm>
        </p:grpSpPr>
        <p:sp>
          <p:nvSpPr>
            <p:cNvPr id="25" name="24 Rectángulo"/>
            <p:cNvSpPr/>
            <p:nvPr/>
          </p:nvSpPr>
          <p:spPr>
            <a:xfrm>
              <a:off x="3203848" y="4437112"/>
              <a:ext cx="919721" cy="1349102"/>
            </a:xfrm>
            <a:prstGeom prst="rect">
              <a:avLst/>
            </a:prstGeom>
            <a:solidFill>
              <a:srgbClr val="00B05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25 Rectángulo"/>
            <p:cNvSpPr/>
            <p:nvPr/>
          </p:nvSpPr>
          <p:spPr>
            <a:xfrm>
              <a:off x="5589637" y="4437112"/>
              <a:ext cx="775705" cy="1349102"/>
            </a:xfrm>
            <a:prstGeom prst="rect">
              <a:avLst/>
            </a:prstGeom>
            <a:solidFill>
              <a:srgbClr val="00B05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29 Rectángulo"/>
            <p:cNvSpPr/>
            <p:nvPr/>
          </p:nvSpPr>
          <p:spPr>
            <a:xfrm>
              <a:off x="7956377" y="4437112"/>
              <a:ext cx="792087" cy="1349102"/>
            </a:xfrm>
            <a:prstGeom prst="rect">
              <a:avLst/>
            </a:prstGeom>
            <a:solidFill>
              <a:srgbClr val="00B05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31 Grupo" descr=" 32"/>
          <p:cNvGrpSpPr/>
          <p:nvPr/>
        </p:nvGrpSpPr>
        <p:grpSpPr>
          <a:xfrm>
            <a:off x="1883321" y="4077072"/>
            <a:ext cx="6092104" cy="369564"/>
            <a:chOff x="1883321" y="4077072"/>
            <a:chExt cx="6092105" cy="369565"/>
          </a:xfrm>
        </p:grpSpPr>
        <p:sp>
          <p:nvSpPr>
            <p:cNvPr id="15" name="14 Rectángulo"/>
            <p:cNvSpPr/>
            <p:nvPr/>
          </p:nvSpPr>
          <p:spPr>
            <a:xfrm>
              <a:off x="1883321" y="4077072"/>
              <a:ext cx="1320527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4168527" y="4077072"/>
              <a:ext cx="1368152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6391250" y="4086597"/>
              <a:ext cx="1584176" cy="360040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/>
          <a:srcRect l="10857" t="14032" r="3045" b="1406"/>
          <a:stretch>
            <a:fillRect/>
          </a:stretch>
        </p:blipFill>
        <p:spPr bwMode="auto">
          <a:xfrm>
            <a:off x="2082552" y="3030230"/>
            <a:ext cx="5801816" cy="3639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5138" y="1258856"/>
            <a:ext cx="2018139" cy="6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29239" y="1374655"/>
            <a:ext cx="2225299" cy="3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1</a:t>
            </a:r>
            <a:r>
              <a:rPr lang="en-US" sz="3000" baseline="30000" dirty="0" smtClean="0">
                <a:effectLst/>
              </a:rPr>
              <a:t>st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I: Non-stiff system</a:t>
            </a:r>
          </a:p>
        </p:txBody>
      </p:sp>
      <p:sp>
        <p:nvSpPr>
          <p:cNvPr id="18" name="17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/>
          <p:cNvSpPr/>
          <p:nvPr/>
        </p:nvSpPr>
        <p:spPr>
          <a:xfrm>
            <a:off x="4569391" y="1377344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Solution:</a:t>
            </a:r>
            <a:endParaRPr lang="en-US" dirty="0"/>
          </a:p>
        </p:txBody>
      </p:sp>
      <p:sp>
        <p:nvSpPr>
          <p:cNvPr id="34" name="33 Rectángulo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81613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2708920"/>
            <a:ext cx="6760932" cy="26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81436" y="1832167"/>
            <a:ext cx="4570884" cy="70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Rectángulo"/>
          <p:cNvSpPr/>
          <p:nvPr/>
        </p:nvSpPr>
        <p:spPr>
          <a:xfrm>
            <a:off x="432563" y="1975504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sp>
        <p:nvSpPr>
          <p:cNvPr id="53" name="52 Rectángulo"/>
          <p:cNvSpPr/>
          <p:nvPr/>
        </p:nvSpPr>
        <p:spPr>
          <a:xfrm>
            <a:off x="395536" y="3212976"/>
            <a:ext cx="134568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QSS1</a:t>
            </a:r>
          </a:p>
          <a:p>
            <a: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Zoom in: </a:t>
            </a:r>
            <a:b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t=[1,4]</a:t>
            </a:r>
          </a:p>
          <a:p>
            <a:endParaRPr lang="en-US" sz="24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Flecha abajo"/>
          <p:cNvSpPr/>
          <p:nvPr/>
        </p:nvSpPr>
        <p:spPr>
          <a:xfrm flipV="1">
            <a:off x="2339752" y="6142484"/>
            <a:ext cx="144016" cy="21602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Flecha abajo"/>
          <p:cNvSpPr/>
          <p:nvPr/>
        </p:nvSpPr>
        <p:spPr>
          <a:xfrm flipV="1">
            <a:off x="2627784" y="6142484"/>
            <a:ext cx="144016" cy="21602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8 Flecha abajo"/>
          <p:cNvSpPr/>
          <p:nvPr/>
        </p:nvSpPr>
        <p:spPr>
          <a:xfrm flipV="1">
            <a:off x="3059832" y="6142484"/>
            <a:ext cx="144016" cy="21602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Flecha abajo"/>
          <p:cNvSpPr/>
          <p:nvPr/>
        </p:nvSpPr>
        <p:spPr>
          <a:xfrm flipV="1">
            <a:off x="3509392" y="6142484"/>
            <a:ext cx="144016" cy="21602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0 Flecha abajo"/>
          <p:cNvSpPr/>
          <p:nvPr/>
        </p:nvSpPr>
        <p:spPr>
          <a:xfrm flipV="1">
            <a:off x="4182492" y="6142484"/>
            <a:ext cx="144016" cy="21602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1 Flecha abajo"/>
          <p:cNvSpPr/>
          <p:nvPr/>
        </p:nvSpPr>
        <p:spPr>
          <a:xfrm flipV="1">
            <a:off x="5147692" y="6142484"/>
            <a:ext cx="144016" cy="21602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22 Flecha abajo"/>
          <p:cNvSpPr/>
          <p:nvPr/>
        </p:nvSpPr>
        <p:spPr>
          <a:xfrm flipV="1">
            <a:off x="7078092" y="6142484"/>
            <a:ext cx="144016" cy="21602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24 CuadroTexto"/>
          <p:cNvSpPr txBox="1"/>
          <p:nvPr/>
        </p:nvSpPr>
        <p:spPr>
          <a:xfrm>
            <a:off x="4152652" y="4471020"/>
            <a:ext cx="3034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 </a:t>
            </a:r>
            <a:r>
              <a:rPr lang="es-AR" dirty="0" smtClean="0">
                <a:latin typeface="+mj-lt"/>
                <a:cs typeface="Courier New" pitchFamily="49" charset="0"/>
              </a:rPr>
              <a:t>“</a:t>
            </a:r>
            <a:r>
              <a:rPr lang="es-AR" dirty="0" err="1" smtClean="0">
                <a:latin typeface="+mj-lt"/>
                <a:cs typeface="Courier New" pitchFamily="49" charset="0"/>
              </a:rPr>
              <a:t>analytical</a:t>
            </a:r>
            <a:r>
              <a:rPr lang="es-AR" dirty="0" smtClean="0">
                <a:latin typeface="+mj-lt"/>
                <a:cs typeface="Courier New" pitchFamily="49" charset="0"/>
              </a:rPr>
              <a:t>” </a:t>
            </a:r>
            <a:r>
              <a:rPr lang="es-AR" dirty="0" err="1" smtClean="0">
                <a:latin typeface="+mj-lt"/>
                <a:cs typeface="Courier New" pitchFamily="49" charset="0"/>
              </a:rPr>
              <a:t>or</a:t>
            </a:r>
            <a:r>
              <a:rPr lang="es-AR" dirty="0" smtClean="0">
                <a:latin typeface="+mj-lt"/>
                <a:cs typeface="Courier New" pitchFamily="49" charset="0"/>
              </a:rPr>
              <a:t> “</a:t>
            </a:r>
            <a:r>
              <a:rPr lang="es-AR" dirty="0" err="1" smtClean="0">
                <a:latin typeface="+mj-lt"/>
                <a:cs typeface="Courier New" pitchFamily="49" charset="0"/>
              </a:rPr>
              <a:t>exact</a:t>
            </a:r>
            <a:r>
              <a:rPr lang="es-AR" dirty="0" smtClean="0">
                <a:latin typeface="+mj-lt"/>
                <a:cs typeface="Courier New" pitchFamily="49" charset="0"/>
              </a:rPr>
              <a:t>”</a:t>
            </a:r>
            <a:endParaRPr lang="en-US" baseline="-25000" dirty="0">
              <a:latin typeface="+mj-lt"/>
              <a:cs typeface="Courier New" pitchFamily="49" charset="0"/>
            </a:endParaRPr>
          </a:p>
        </p:txBody>
      </p:sp>
      <p:cxnSp>
        <p:nvCxnSpPr>
          <p:cNvPr id="26" name="25 Conector recto de flecha"/>
          <p:cNvCxnSpPr>
            <a:stCxn id="25" idx="1"/>
          </p:cNvCxnSpPr>
          <p:nvPr/>
        </p:nvCxnSpPr>
        <p:spPr>
          <a:xfrm flipH="1">
            <a:off x="3720604" y="4655686"/>
            <a:ext cx="432048" cy="31939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5364088" y="494116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q(t)</a:t>
            </a:r>
            <a:endParaRPr lang="en-US" baseline="-25000" dirty="0">
              <a:solidFill>
                <a:srgbClr val="00FF00"/>
              </a:solidFill>
              <a:latin typeface="+mj-lt"/>
              <a:cs typeface="Courier New" pitchFamily="49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2869208" y="5435932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x(t)</a:t>
            </a:r>
            <a:endParaRPr lang="en-US" baseline="-25000" dirty="0">
              <a:solidFill>
                <a:srgbClr val="FF0000"/>
              </a:solidFill>
              <a:latin typeface="+mj-lt"/>
              <a:cs typeface="Courier New" pitchFamily="49" charset="0"/>
            </a:endParaRPr>
          </a:p>
        </p:txBody>
      </p:sp>
      <p:cxnSp>
        <p:nvCxnSpPr>
          <p:cNvPr id="32" name="31 Conector recto de flecha"/>
          <p:cNvCxnSpPr/>
          <p:nvPr/>
        </p:nvCxnSpPr>
        <p:spPr>
          <a:xfrm flipH="1">
            <a:off x="3491880" y="5301208"/>
            <a:ext cx="432048" cy="31939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/>
          <p:nvPr/>
        </p:nvCxnSpPr>
        <p:spPr>
          <a:xfrm flipH="1">
            <a:off x="4932040" y="5157192"/>
            <a:ext cx="432048" cy="31939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34 Rectángulo"/>
          <p:cNvSpPr/>
          <p:nvPr/>
        </p:nvSpPr>
        <p:spPr>
          <a:xfrm>
            <a:off x="6804248" y="3140968"/>
            <a:ext cx="936104" cy="11521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/>
          <a:srcRect l="10857" t="14032" r="3045" b="1406"/>
          <a:stretch>
            <a:fillRect/>
          </a:stretch>
        </p:blipFill>
        <p:spPr bwMode="auto">
          <a:xfrm>
            <a:off x="2082552" y="3030230"/>
            <a:ext cx="5801816" cy="3639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5138" y="1258856"/>
            <a:ext cx="2018139" cy="6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22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29239" y="1374655"/>
            <a:ext cx="2225299" cy="3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1</a:t>
            </a:r>
            <a:r>
              <a:rPr lang="en-US" sz="3000" baseline="30000" dirty="0" smtClean="0">
                <a:effectLst/>
              </a:rPr>
              <a:t>st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I: Non-stiff system</a:t>
            </a:r>
          </a:p>
        </p:txBody>
      </p:sp>
      <p:sp>
        <p:nvSpPr>
          <p:cNvPr id="18" name="17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/>
          <p:cNvSpPr/>
          <p:nvPr/>
        </p:nvSpPr>
        <p:spPr>
          <a:xfrm>
            <a:off x="4569391" y="1377344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Solution:</a:t>
            </a:r>
            <a:endParaRPr lang="en-US" dirty="0"/>
          </a:p>
        </p:txBody>
      </p:sp>
      <p:sp>
        <p:nvSpPr>
          <p:cNvPr id="34" name="33 Rectángulo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81613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2708920"/>
            <a:ext cx="6760932" cy="26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81436" y="1832167"/>
            <a:ext cx="4570884" cy="70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Rectángulo"/>
          <p:cNvSpPr/>
          <p:nvPr/>
        </p:nvSpPr>
        <p:spPr>
          <a:xfrm>
            <a:off x="432563" y="1975504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8" cstate="print"/>
          <a:srcRect l="10796" t="14161" r="2795" b="2633"/>
          <a:stretch>
            <a:fillRect/>
          </a:stretch>
        </p:blipFill>
        <p:spPr bwMode="auto">
          <a:xfrm>
            <a:off x="2060848" y="3048000"/>
            <a:ext cx="582352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53 Flecha abajo"/>
          <p:cNvSpPr/>
          <p:nvPr/>
        </p:nvSpPr>
        <p:spPr>
          <a:xfrm flipV="1">
            <a:off x="2823592" y="6118696"/>
            <a:ext cx="144016" cy="21602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54 Flecha abajo"/>
          <p:cNvSpPr/>
          <p:nvPr/>
        </p:nvSpPr>
        <p:spPr>
          <a:xfrm flipV="1">
            <a:off x="4708376" y="6118696"/>
            <a:ext cx="144016" cy="21602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56 CuadroTexto"/>
          <p:cNvSpPr txBox="1"/>
          <p:nvPr/>
        </p:nvSpPr>
        <p:spPr>
          <a:xfrm>
            <a:off x="5292080" y="5122500"/>
            <a:ext cx="3034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s-AR" baseline="-25000" dirty="0" err="1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es-AR" dirty="0" smtClean="0">
                <a:latin typeface="Courier New" pitchFamily="49" charset="0"/>
                <a:cs typeface="Courier New" pitchFamily="49" charset="0"/>
              </a:rPr>
              <a:t>(t) </a:t>
            </a:r>
            <a:r>
              <a:rPr lang="es-AR" dirty="0" smtClean="0">
                <a:latin typeface="+mj-lt"/>
                <a:cs typeface="Courier New" pitchFamily="49" charset="0"/>
              </a:rPr>
              <a:t>“</a:t>
            </a:r>
            <a:r>
              <a:rPr lang="es-AR" dirty="0" err="1" smtClean="0">
                <a:latin typeface="+mj-lt"/>
                <a:cs typeface="Courier New" pitchFamily="49" charset="0"/>
              </a:rPr>
              <a:t>analytical</a:t>
            </a:r>
            <a:r>
              <a:rPr lang="es-AR" dirty="0" smtClean="0">
                <a:latin typeface="+mj-lt"/>
                <a:cs typeface="Courier New" pitchFamily="49" charset="0"/>
              </a:rPr>
              <a:t>” </a:t>
            </a:r>
            <a:r>
              <a:rPr lang="es-AR" dirty="0" err="1" smtClean="0">
                <a:latin typeface="+mj-lt"/>
                <a:cs typeface="Courier New" pitchFamily="49" charset="0"/>
              </a:rPr>
              <a:t>or</a:t>
            </a:r>
            <a:r>
              <a:rPr lang="es-AR" dirty="0" smtClean="0">
                <a:latin typeface="+mj-lt"/>
                <a:cs typeface="Courier New" pitchFamily="49" charset="0"/>
              </a:rPr>
              <a:t> “</a:t>
            </a:r>
            <a:r>
              <a:rPr lang="es-AR" dirty="0" err="1" smtClean="0">
                <a:latin typeface="+mj-lt"/>
                <a:cs typeface="Courier New" pitchFamily="49" charset="0"/>
              </a:rPr>
              <a:t>exact</a:t>
            </a:r>
            <a:r>
              <a:rPr lang="es-AR" dirty="0" smtClean="0">
                <a:latin typeface="+mj-lt"/>
                <a:cs typeface="Courier New" pitchFamily="49" charset="0"/>
              </a:rPr>
              <a:t>”</a:t>
            </a:r>
            <a:endParaRPr lang="en-US" baseline="-25000" dirty="0">
              <a:latin typeface="+mj-lt"/>
              <a:cs typeface="Courier New" pitchFamily="49" charset="0"/>
            </a:endParaRPr>
          </a:p>
        </p:txBody>
      </p:sp>
      <p:cxnSp>
        <p:nvCxnSpPr>
          <p:cNvPr id="58" name="57 Conector recto de flecha"/>
          <p:cNvCxnSpPr/>
          <p:nvPr/>
        </p:nvCxnSpPr>
        <p:spPr>
          <a:xfrm flipH="1">
            <a:off x="4915148" y="5329158"/>
            <a:ext cx="432048" cy="31939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CuadroTexto"/>
          <p:cNvSpPr txBox="1"/>
          <p:nvPr/>
        </p:nvSpPr>
        <p:spPr>
          <a:xfrm>
            <a:off x="3347864" y="5754464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q(t)</a:t>
            </a:r>
            <a:endParaRPr lang="en-US" baseline="-25000" dirty="0">
              <a:solidFill>
                <a:srgbClr val="00FF00"/>
              </a:solidFill>
              <a:latin typeface="+mj-lt"/>
              <a:cs typeface="Courier New" pitchFamily="49" charset="0"/>
            </a:endParaRPr>
          </a:p>
        </p:txBody>
      </p:sp>
      <p:sp>
        <p:nvSpPr>
          <p:cNvPr id="60" name="59 CuadroTexto"/>
          <p:cNvSpPr txBox="1"/>
          <p:nvPr/>
        </p:nvSpPr>
        <p:spPr>
          <a:xfrm>
            <a:off x="4865221" y="4856460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x(t)</a:t>
            </a:r>
            <a:endParaRPr lang="en-US" baseline="-25000" dirty="0">
              <a:solidFill>
                <a:srgbClr val="FF0000"/>
              </a:solidFill>
              <a:latin typeface="+mj-lt"/>
              <a:cs typeface="Courier New" pitchFamily="49" charset="0"/>
            </a:endParaRPr>
          </a:p>
        </p:txBody>
      </p:sp>
      <p:cxnSp>
        <p:nvCxnSpPr>
          <p:cNvPr id="61" name="60 Conector recto de flecha"/>
          <p:cNvCxnSpPr/>
          <p:nvPr/>
        </p:nvCxnSpPr>
        <p:spPr>
          <a:xfrm flipH="1">
            <a:off x="3970536" y="5576540"/>
            <a:ext cx="432048" cy="31939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 de flecha"/>
          <p:cNvCxnSpPr/>
          <p:nvPr/>
        </p:nvCxnSpPr>
        <p:spPr>
          <a:xfrm flipH="1">
            <a:off x="4483100" y="5066526"/>
            <a:ext cx="432048" cy="31939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62 Rectángulo"/>
          <p:cNvSpPr/>
          <p:nvPr/>
        </p:nvSpPr>
        <p:spPr>
          <a:xfrm>
            <a:off x="395536" y="3212976"/>
            <a:ext cx="134568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QSS2</a:t>
            </a:r>
          </a:p>
          <a:p>
            <a: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Zoom in: </a:t>
            </a:r>
            <a:b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t=[1,4]</a:t>
            </a:r>
          </a:p>
        </p:txBody>
      </p:sp>
      <p:sp>
        <p:nvSpPr>
          <p:cNvPr id="64" name="63 Rectángulo"/>
          <p:cNvSpPr/>
          <p:nvPr/>
        </p:nvSpPr>
        <p:spPr>
          <a:xfrm>
            <a:off x="6804248" y="3140968"/>
            <a:ext cx="936104" cy="11521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Abrir llave" descr=" 30"/>
          <p:cNvSpPr/>
          <p:nvPr/>
        </p:nvSpPr>
        <p:spPr>
          <a:xfrm flipH="1">
            <a:off x="4932040" y="1340768"/>
            <a:ext cx="144016" cy="7200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9" name="8 Rectángulo" descr=" 28"/>
          <p:cNvSpPr/>
          <p:nvPr/>
        </p:nvSpPr>
        <p:spPr>
          <a:xfrm>
            <a:off x="395536" y="2204864"/>
            <a:ext cx="2564034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Analytical 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 7782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0120" y="2564903"/>
            <a:ext cx="3305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 7782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7529" y="3284983"/>
            <a:ext cx="78009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 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Abrir llave" descr=" 30"/>
          <p:cNvSpPr/>
          <p:nvPr/>
        </p:nvSpPr>
        <p:spPr>
          <a:xfrm flipH="1">
            <a:off x="4932040" y="1340768"/>
            <a:ext cx="144016" cy="7200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9" name="8 Rectángulo" descr=" 28"/>
          <p:cNvSpPr/>
          <p:nvPr/>
        </p:nvSpPr>
        <p:spPr>
          <a:xfrm>
            <a:off x="395536" y="2204864"/>
            <a:ext cx="2564034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Analytical 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sp>
        <p:nvSpPr>
          <p:cNvPr id="12" name="11 Rectángulo" descr=" 29"/>
          <p:cNvSpPr/>
          <p:nvPr/>
        </p:nvSpPr>
        <p:spPr>
          <a:xfrm>
            <a:off x="432562" y="3573016"/>
            <a:ext cx="2556405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 7782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0120" y="2564903"/>
            <a:ext cx="3305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 7782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7529" y="3284983"/>
            <a:ext cx="78009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 77824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7240" y="3861048"/>
            <a:ext cx="73152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Abrir llave" descr=" 24"/>
          <p:cNvSpPr/>
          <p:nvPr/>
        </p:nvSpPr>
        <p:spPr>
          <a:xfrm>
            <a:off x="971599" y="4005064"/>
            <a:ext cx="144016" cy="12961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9" descr=" 2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Abrir llave" descr=" 30"/>
          <p:cNvSpPr/>
          <p:nvPr/>
        </p:nvSpPr>
        <p:spPr>
          <a:xfrm flipH="1">
            <a:off x="4932040" y="1340768"/>
            <a:ext cx="144016" cy="7200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9" name="8 Rectángulo" descr=" 28"/>
          <p:cNvSpPr/>
          <p:nvPr/>
        </p:nvSpPr>
        <p:spPr>
          <a:xfrm>
            <a:off x="395536" y="2204864"/>
            <a:ext cx="2564034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Analytical 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sp>
        <p:nvSpPr>
          <p:cNvPr id="12" name="11 Rectángulo" descr=" 29"/>
          <p:cNvSpPr/>
          <p:nvPr/>
        </p:nvSpPr>
        <p:spPr>
          <a:xfrm>
            <a:off x="432562" y="3573016"/>
            <a:ext cx="2556405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 7782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0120" y="2564903"/>
            <a:ext cx="3305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 7782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7529" y="3284983"/>
            <a:ext cx="78009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 77824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7240" y="3861048"/>
            <a:ext cx="73152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 77824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50354" y="5375497"/>
            <a:ext cx="805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Abrir llave" descr=" 24"/>
          <p:cNvSpPr/>
          <p:nvPr/>
        </p:nvSpPr>
        <p:spPr>
          <a:xfrm>
            <a:off x="971599" y="4005064"/>
            <a:ext cx="144016" cy="12961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9" descr=" 2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Abrir llave" descr=" 30"/>
          <p:cNvSpPr/>
          <p:nvPr/>
        </p:nvSpPr>
        <p:spPr>
          <a:xfrm flipH="1">
            <a:off x="4932040" y="1340768"/>
            <a:ext cx="144016" cy="7200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9" name="8 Rectángulo" descr=" 28"/>
          <p:cNvSpPr/>
          <p:nvPr/>
        </p:nvSpPr>
        <p:spPr>
          <a:xfrm>
            <a:off x="395536" y="2204864"/>
            <a:ext cx="2564034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Analytical 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sp>
        <p:nvSpPr>
          <p:cNvPr id="12" name="11 Rectángulo" descr=" 29"/>
          <p:cNvSpPr/>
          <p:nvPr/>
        </p:nvSpPr>
        <p:spPr>
          <a:xfrm>
            <a:off x="432562" y="3573016"/>
            <a:ext cx="2556405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 7782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0120" y="2564903"/>
            <a:ext cx="3305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 7782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7529" y="3284983"/>
            <a:ext cx="78009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 77824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7240" y="3861048"/>
            <a:ext cx="73152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 77824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50354" y="5375497"/>
            <a:ext cx="805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" descr=" 77824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50354" y="5817070"/>
            <a:ext cx="7458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Abrir llave" descr=" 24"/>
          <p:cNvSpPr/>
          <p:nvPr/>
        </p:nvSpPr>
        <p:spPr>
          <a:xfrm>
            <a:off x="971599" y="4005064"/>
            <a:ext cx="144016" cy="12961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8 CuadroTexto" descr=" 25"/>
          <p:cNvSpPr txBox="1"/>
          <p:nvPr/>
        </p:nvSpPr>
        <p:spPr>
          <a:xfrm>
            <a:off x="491981" y="5714091"/>
            <a:ext cx="479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ym typeface="Mathematica1"/>
              </a:rPr>
              <a:t></a:t>
            </a:r>
            <a:endParaRPr lang="en-US" sz="2800" dirty="0"/>
          </a:p>
        </p:txBody>
      </p:sp>
      <p:pic>
        <p:nvPicPr>
          <p:cNvPr id="7" name="Picture 9" descr=" 2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Abrir llave" descr=" 30"/>
          <p:cNvSpPr/>
          <p:nvPr/>
        </p:nvSpPr>
        <p:spPr>
          <a:xfrm flipH="1">
            <a:off x="4932040" y="1340768"/>
            <a:ext cx="144016" cy="7200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9" name="8 Rectángulo" descr=" 28"/>
          <p:cNvSpPr/>
          <p:nvPr/>
        </p:nvSpPr>
        <p:spPr>
          <a:xfrm>
            <a:off x="395536" y="2204864"/>
            <a:ext cx="2564034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Analytical solution: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sp>
        <p:nvSpPr>
          <p:cNvPr id="12" name="11 Rectángulo" descr=" 29"/>
          <p:cNvSpPr/>
          <p:nvPr/>
        </p:nvSpPr>
        <p:spPr>
          <a:xfrm>
            <a:off x="432562" y="3573016"/>
            <a:ext cx="2556405" cy="461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 7782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0120" y="2564903"/>
            <a:ext cx="3305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 7782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7529" y="3284983"/>
            <a:ext cx="78009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 77824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7240" y="3861048"/>
            <a:ext cx="73152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 77824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50354" y="5375497"/>
            <a:ext cx="805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" descr=" 77824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50354" y="5817070"/>
            <a:ext cx="7458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0" descr=" 77825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01154" y="6249118"/>
            <a:ext cx="32194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Abrir llave" descr=" 24"/>
          <p:cNvSpPr/>
          <p:nvPr/>
        </p:nvSpPr>
        <p:spPr>
          <a:xfrm>
            <a:off x="971599" y="4005064"/>
            <a:ext cx="144016" cy="12961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8 CuadroTexto" descr=" 25"/>
          <p:cNvSpPr txBox="1"/>
          <p:nvPr/>
        </p:nvSpPr>
        <p:spPr>
          <a:xfrm>
            <a:off x="491981" y="5714091"/>
            <a:ext cx="479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ym typeface="Mathematica1"/>
              </a:rPr>
              <a:t></a:t>
            </a:r>
            <a:endParaRPr lang="en-US" sz="2800" dirty="0"/>
          </a:p>
        </p:txBody>
      </p:sp>
      <p:pic>
        <p:nvPicPr>
          <p:cNvPr id="7" name="Picture 9" descr=" 2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Abrir llave" descr=" 30"/>
          <p:cNvSpPr/>
          <p:nvPr/>
        </p:nvSpPr>
        <p:spPr>
          <a:xfrm flipH="1">
            <a:off x="4932040" y="1340768"/>
            <a:ext cx="144016" cy="7200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 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8" name="27 Rectángulo"/>
          <p:cNvSpPr/>
          <p:nvPr/>
        </p:nvSpPr>
        <p:spPr>
          <a:xfrm>
            <a:off x="395536" y="2204864"/>
            <a:ext cx="2564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Analytical solution:</a:t>
            </a:r>
            <a:endParaRPr lang="en-US" dirty="0"/>
          </a:p>
        </p:txBody>
      </p:sp>
      <p:sp>
        <p:nvSpPr>
          <p:cNvPr id="34" name="33 Rectángulo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sp>
        <p:nvSpPr>
          <p:cNvPr id="29" name="28 Rectángulo"/>
          <p:cNvSpPr/>
          <p:nvPr/>
        </p:nvSpPr>
        <p:spPr>
          <a:xfrm>
            <a:off x="432563" y="3573016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778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0121" y="2564904"/>
            <a:ext cx="3305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7529" y="3284984"/>
            <a:ext cx="78009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46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7240" y="3861048"/>
            <a:ext cx="73152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49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51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81708" y="5373216"/>
            <a:ext cx="37909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Abrir llave"/>
          <p:cNvSpPr/>
          <p:nvPr/>
        </p:nvSpPr>
        <p:spPr>
          <a:xfrm>
            <a:off x="971600" y="5301208"/>
            <a:ext cx="144016" cy="12961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Abrir llave"/>
          <p:cNvSpPr/>
          <p:nvPr/>
        </p:nvSpPr>
        <p:spPr>
          <a:xfrm>
            <a:off x="971600" y="4005064"/>
            <a:ext cx="144016" cy="12961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0 CuadroTexto"/>
          <p:cNvSpPr txBox="1"/>
          <p:nvPr/>
        </p:nvSpPr>
        <p:spPr>
          <a:xfrm>
            <a:off x="491982" y="5714092"/>
            <a:ext cx="479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ym typeface="Mathematica1"/>
              </a:rPr>
              <a:t></a:t>
            </a:r>
            <a:endParaRPr lang="en-US" sz="2800" dirty="0"/>
          </a:p>
        </p:txBody>
      </p:sp>
      <p:sp>
        <p:nvSpPr>
          <p:cNvPr id="22" name="21 Abrir llave"/>
          <p:cNvSpPr/>
          <p:nvPr/>
        </p:nvSpPr>
        <p:spPr>
          <a:xfrm flipH="1">
            <a:off x="4932040" y="1340768"/>
            <a:ext cx="144016" cy="720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2167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</a:t>
            </a:r>
          </a:p>
          <a:p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r>
              <a:rPr lang="en-US" sz="2800" dirty="0" smtClean="0">
                <a:effectLst/>
              </a:rPr>
              <a:t>We simulate with </a:t>
            </a:r>
            <a:r>
              <a:rPr lang="en-US" sz="2800" b="1" dirty="0" smtClean="0">
                <a:effectLst/>
              </a:rPr>
              <a:t>non-stiff (QSS)</a:t>
            </a:r>
            <a:r>
              <a:rPr lang="en-US" sz="2800" dirty="0" smtClean="0">
                <a:effectLst/>
              </a:rPr>
              <a:t> and </a:t>
            </a:r>
            <a:r>
              <a:rPr lang="en-US" sz="2800" b="1" dirty="0" smtClean="0">
                <a:effectLst/>
              </a:rPr>
              <a:t>stiff (LIQSS) </a:t>
            </a:r>
            <a:r>
              <a:rPr lang="en-US" sz="2800" dirty="0" smtClean="0">
                <a:effectLst/>
              </a:rPr>
              <a:t>solvers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sp>
        <p:nvSpPr>
          <p:cNvPr id="29" name="28 Rectángulo" descr=" 29"/>
          <p:cNvSpPr/>
          <p:nvPr/>
        </p:nvSpPr>
        <p:spPr>
          <a:xfrm>
            <a:off x="432563" y="2132856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49" name="Picture 9" descr=" 7782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51" name="Picture 11" descr=" 778251"/>
          <p:cNvPicPr>
            <a:picLocks noChangeAspect="1" noChangeArrowheads="1"/>
          </p:cNvPicPr>
          <p:nvPr/>
        </p:nvPicPr>
        <p:blipFill>
          <a:blip r:embed="rId5" cstate="print"/>
          <a:srcRect b="67064"/>
          <a:stretch>
            <a:fillRect/>
          </a:stretch>
        </p:blipFill>
        <p:spPr bwMode="auto">
          <a:xfrm>
            <a:off x="1357114" y="2530996"/>
            <a:ext cx="3790950" cy="3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Abrir llave" descr=" 22"/>
          <p:cNvSpPr/>
          <p:nvPr/>
        </p:nvSpPr>
        <p:spPr>
          <a:xfrm flipH="1">
            <a:off x="4932040" y="1340768"/>
            <a:ext cx="144016" cy="720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1" descr=" 23"/>
          <p:cNvPicPr>
            <a:picLocks noChangeAspect="1" noChangeArrowheads="1"/>
          </p:cNvPicPr>
          <p:nvPr/>
        </p:nvPicPr>
        <p:blipFill>
          <a:blip r:embed="rId5" cstate="print"/>
          <a:srcRect t="60967"/>
          <a:stretch>
            <a:fillRect/>
          </a:stretch>
        </p:blipFill>
        <p:spPr bwMode="auto">
          <a:xfrm>
            <a:off x="1310630" y="2920008"/>
            <a:ext cx="3790950" cy="461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42" name="Picture 2" descr=" 8294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6121" y="3789040"/>
            <a:ext cx="3576141" cy="280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29 Rectángulo" descr=" 30"/>
          <p:cNvSpPr/>
          <p:nvPr/>
        </p:nvSpPr>
        <p:spPr>
          <a:xfrm>
            <a:off x="2483768" y="4797152"/>
            <a:ext cx="954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QSS1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29444" name="Picture 4" descr=" 82944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12"/>
          <a:stretch>
            <a:fillRect/>
          </a:stretch>
        </p:blipFill>
        <p:spPr bwMode="auto">
          <a:xfrm>
            <a:off x="5076056" y="3784446"/>
            <a:ext cx="3761944" cy="2884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Rectángulo" descr=" 31"/>
          <p:cNvSpPr/>
          <p:nvPr/>
        </p:nvSpPr>
        <p:spPr>
          <a:xfrm>
            <a:off x="6519687" y="4797152"/>
            <a:ext cx="1202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LIQSS1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</a:t>
            </a:r>
          </a:p>
          <a:p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r>
              <a:rPr lang="en-US" sz="2800" dirty="0" smtClean="0">
                <a:effectLst/>
              </a:rPr>
              <a:t>We simulate with </a:t>
            </a:r>
            <a:r>
              <a:rPr lang="en-US" sz="2800" b="1" dirty="0" smtClean="0">
                <a:effectLst/>
              </a:rPr>
              <a:t>non-stiff (QSS)</a:t>
            </a:r>
            <a:r>
              <a:rPr lang="en-US" sz="2800" dirty="0" smtClean="0">
                <a:effectLst/>
              </a:rPr>
              <a:t> and </a:t>
            </a:r>
            <a:r>
              <a:rPr lang="en-US" sz="2800" b="1" dirty="0" smtClean="0">
                <a:effectLst/>
              </a:rPr>
              <a:t>stiff (LIQSS) </a:t>
            </a:r>
            <a:r>
              <a:rPr lang="en-US" sz="2800" dirty="0" smtClean="0">
                <a:effectLst/>
              </a:rPr>
              <a:t>solvers</a:t>
            </a: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sp>
        <p:nvSpPr>
          <p:cNvPr id="29" name="28 Rectángulo" descr=" 29"/>
          <p:cNvSpPr/>
          <p:nvPr/>
        </p:nvSpPr>
        <p:spPr>
          <a:xfrm>
            <a:off x="432563" y="2132856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49" name="Picture 9" descr=" 7782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51" name="Picture 11" descr=" 778251"/>
          <p:cNvPicPr>
            <a:picLocks noChangeAspect="1" noChangeArrowheads="1"/>
          </p:cNvPicPr>
          <p:nvPr/>
        </p:nvPicPr>
        <p:blipFill>
          <a:blip r:embed="rId5" cstate="print"/>
          <a:srcRect b="67064"/>
          <a:stretch>
            <a:fillRect/>
          </a:stretch>
        </p:blipFill>
        <p:spPr bwMode="auto">
          <a:xfrm>
            <a:off x="1357114" y="2530996"/>
            <a:ext cx="3790950" cy="3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Abrir llave" descr=" 22"/>
          <p:cNvSpPr/>
          <p:nvPr/>
        </p:nvSpPr>
        <p:spPr>
          <a:xfrm flipH="1">
            <a:off x="4932040" y="1340768"/>
            <a:ext cx="144016" cy="720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1" descr=" 23"/>
          <p:cNvPicPr>
            <a:picLocks noChangeAspect="1" noChangeArrowheads="1"/>
          </p:cNvPicPr>
          <p:nvPr/>
        </p:nvPicPr>
        <p:blipFill>
          <a:blip r:embed="rId5" cstate="print"/>
          <a:srcRect t="60967"/>
          <a:stretch>
            <a:fillRect/>
          </a:stretch>
        </p:blipFill>
        <p:spPr bwMode="auto">
          <a:xfrm>
            <a:off x="1310630" y="2920008"/>
            <a:ext cx="3790950" cy="461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42" name="Picture 2" descr=" 8294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6121" y="3789040"/>
            <a:ext cx="3576141" cy="280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Rectángulo" descr=" 24"/>
          <p:cNvSpPr/>
          <p:nvPr/>
        </p:nvSpPr>
        <p:spPr>
          <a:xfrm>
            <a:off x="35496" y="6000079"/>
            <a:ext cx="47490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High frequency </a:t>
            </a:r>
            <a:r>
              <a:rPr lang="en-US" sz="2000" b="1" dirty="0" smtClean="0">
                <a:solidFill>
                  <a:srgbClr val="FF0000"/>
                </a:solidFill>
              </a:rPr>
              <a:t>spurious oscillations in q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2000" b="1" dirty="0" smtClean="0">
                <a:solidFill>
                  <a:srgbClr val="FF0000"/>
                </a:solidFill>
              </a:rPr>
              <a:t>(t)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9" name="18 Conector recto de flecha" descr=" 26"/>
          <p:cNvCxnSpPr/>
          <p:nvPr/>
        </p:nvCxnSpPr>
        <p:spPr>
          <a:xfrm flipV="1">
            <a:off x="1760216" y="5661248"/>
            <a:ext cx="324036" cy="432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29 Rectángulo" descr=" 30"/>
          <p:cNvSpPr/>
          <p:nvPr/>
        </p:nvSpPr>
        <p:spPr>
          <a:xfrm>
            <a:off x="2483768" y="4797152"/>
            <a:ext cx="954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QSS1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29444" name="Picture 4" descr=" 82944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12"/>
          <a:stretch>
            <a:fillRect/>
          </a:stretch>
        </p:blipFill>
        <p:spPr bwMode="auto">
          <a:xfrm>
            <a:off x="5076056" y="3784446"/>
            <a:ext cx="3761944" cy="2884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Rectángulo" descr=" 31"/>
          <p:cNvSpPr/>
          <p:nvPr/>
        </p:nvSpPr>
        <p:spPr>
          <a:xfrm>
            <a:off x="6519687" y="4797152"/>
            <a:ext cx="1202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LIQSS1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19 Rectángulo" descr=" 32"/>
          <p:cNvSpPr/>
          <p:nvPr/>
        </p:nvSpPr>
        <p:spPr>
          <a:xfrm>
            <a:off x="5292081" y="6000079"/>
            <a:ext cx="32476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spurious oscillations avoided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21" name="20 Conector recto de flecha" descr=" 33"/>
          <p:cNvCxnSpPr/>
          <p:nvPr/>
        </p:nvCxnSpPr>
        <p:spPr>
          <a:xfrm flipV="1">
            <a:off x="5940152" y="5661248"/>
            <a:ext cx="324036" cy="432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 descr="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714824"/>
            <a:ext cx="8493541" cy="1896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</a:t>
            </a:r>
          </a:p>
          <a:p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r>
              <a:rPr lang="en-US" sz="3000" b="1" dirty="0" smtClean="0">
                <a:effectLst/>
              </a:rPr>
              <a:t>First Order Activity</a:t>
            </a:r>
            <a:endParaRPr lang="en-US" sz="2800" b="1" dirty="0" smtClean="0">
              <a:effectLst/>
            </a:endParaRP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sp>
        <p:nvSpPr>
          <p:cNvPr id="29" name="28 Rectángulo" descr=" 29"/>
          <p:cNvSpPr/>
          <p:nvPr/>
        </p:nvSpPr>
        <p:spPr>
          <a:xfrm>
            <a:off x="432563" y="2132856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49" name="Picture 9" descr=" 77824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51" name="Picture 11" descr=" 778251"/>
          <p:cNvPicPr>
            <a:picLocks noChangeAspect="1" noChangeArrowheads="1"/>
          </p:cNvPicPr>
          <p:nvPr/>
        </p:nvPicPr>
        <p:blipFill>
          <a:blip r:embed="rId6" cstate="print"/>
          <a:srcRect b="67064"/>
          <a:stretch>
            <a:fillRect/>
          </a:stretch>
        </p:blipFill>
        <p:spPr bwMode="auto">
          <a:xfrm>
            <a:off x="1357114" y="2530996"/>
            <a:ext cx="3790950" cy="3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Abrir llave" descr=" 22"/>
          <p:cNvSpPr/>
          <p:nvPr/>
        </p:nvSpPr>
        <p:spPr>
          <a:xfrm flipH="1">
            <a:off x="4932040" y="1340768"/>
            <a:ext cx="144016" cy="720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1" descr=" 23"/>
          <p:cNvPicPr>
            <a:picLocks noChangeAspect="1" noChangeArrowheads="1"/>
          </p:cNvPicPr>
          <p:nvPr/>
        </p:nvPicPr>
        <p:blipFill>
          <a:blip r:embed="rId6" cstate="print"/>
          <a:srcRect t="60967"/>
          <a:stretch>
            <a:fillRect/>
          </a:stretch>
        </p:blipFill>
        <p:spPr bwMode="auto">
          <a:xfrm>
            <a:off x="1310630" y="2920008"/>
            <a:ext cx="3790950" cy="461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24 Rectángulo" descr=" 25"/>
          <p:cNvSpPr/>
          <p:nvPr/>
        </p:nvSpPr>
        <p:spPr>
          <a:xfrm>
            <a:off x="2136303" y="4433912"/>
            <a:ext cx="1279761" cy="111822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9 Rectángulo" descr=" 40"/>
          <p:cNvSpPr/>
          <p:nvPr/>
        </p:nvSpPr>
        <p:spPr>
          <a:xfrm>
            <a:off x="2137321" y="4061172"/>
            <a:ext cx="1320527" cy="36004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42 Rectángulo" descr=" 43"/>
          <p:cNvSpPr/>
          <p:nvPr/>
        </p:nvSpPr>
        <p:spPr>
          <a:xfrm>
            <a:off x="3445148" y="4433912"/>
            <a:ext cx="919721" cy="111822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46 Rectángulo" descr=" 47"/>
          <p:cNvSpPr/>
          <p:nvPr/>
        </p:nvSpPr>
        <p:spPr>
          <a:xfrm>
            <a:off x="5508104" y="4070697"/>
            <a:ext cx="1368152" cy="36004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47 Rectángulo" descr=" 48"/>
          <p:cNvSpPr/>
          <p:nvPr/>
        </p:nvSpPr>
        <p:spPr>
          <a:xfrm>
            <a:off x="4427984" y="4433912"/>
            <a:ext cx="919721" cy="111822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49 Rectángulo" descr=" 50"/>
          <p:cNvSpPr/>
          <p:nvPr/>
        </p:nvSpPr>
        <p:spPr>
          <a:xfrm>
            <a:off x="5533503" y="4433912"/>
            <a:ext cx="1279761" cy="111822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1 Rectángulo" descr=" 52"/>
          <p:cNvSpPr/>
          <p:nvPr/>
        </p:nvSpPr>
        <p:spPr>
          <a:xfrm>
            <a:off x="7825184" y="4433912"/>
            <a:ext cx="919721" cy="111822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2 Flecha abajo" descr=" 53"/>
          <p:cNvSpPr/>
          <p:nvPr/>
        </p:nvSpPr>
        <p:spPr>
          <a:xfrm>
            <a:off x="4690616" y="3607916"/>
            <a:ext cx="144016" cy="216024"/>
          </a:xfrm>
          <a:prstGeom prst="down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3 Flecha abajo" descr=" 54"/>
          <p:cNvSpPr/>
          <p:nvPr/>
        </p:nvSpPr>
        <p:spPr>
          <a:xfrm>
            <a:off x="8100392" y="3607916"/>
            <a:ext cx="144016" cy="216024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54 Rectángulo" descr=" 55"/>
          <p:cNvSpPr/>
          <p:nvPr/>
        </p:nvSpPr>
        <p:spPr>
          <a:xfrm>
            <a:off x="29146" y="5661248"/>
            <a:ext cx="8437374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  </a:t>
            </a:r>
            <a:r>
              <a:rPr lang="en-US" sz="2400" b="1" dirty="0" smtClean="0">
                <a:solidFill>
                  <a:srgbClr val="00B050"/>
                </a:solidFill>
              </a:rPr>
              <a:t>Practical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theoretical</a:t>
            </a:r>
            <a:r>
              <a:rPr lang="en-US" sz="2400" dirty="0" smtClean="0"/>
              <a:t> </a:t>
            </a:r>
            <a:r>
              <a:rPr lang="en-US" sz="2400" b="1" dirty="0" smtClean="0"/>
              <a:t># of Steps </a:t>
            </a:r>
            <a:r>
              <a:rPr lang="en-US" sz="2400" dirty="0" smtClean="0"/>
              <a:t>match closely </a:t>
            </a:r>
            <a:r>
              <a:rPr lang="en-US" sz="2400" dirty="0" smtClean="0">
                <a:sym typeface="Wingdings"/>
              </a:rPr>
              <a:t>for</a:t>
            </a:r>
            <a:r>
              <a:rPr lang="en-US" sz="2400" dirty="0" smtClean="0"/>
              <a:t> </a:t>
            </a:r>
            <a:r>
              <a:rPr lang="en-US" sz="2400" b="1" dirty="0" smtClean="0"/>
              <a:t>LIQSS </a:t>
            </a:r>
            <a:r>
              <a:rPr lang="en-US" sz="2800" dirty="0" smtClean="0">
                <a:sym typeface="Wingdings"/>
              </a:rPr>
              <a:t></a:t>
            </a:r>
          </a:p>
          <a:p>
            <a:pPr>
              <a:buFont typeface="Arial" pitchFamily="34" charset="0"/>
              <a:buChar char=" "/>
            </a:pPr>
            <a:r>
              <a:rPr lang="en-US" sz="2400" smtClean="0"/>
              <a:t>       </a:t>
            </a:r>
            <a:r>
              <a:rPr lang="en-US" sz="2400" b="1" smtClean="0">
                <a:solidFill>
                  <a:srgbClr val="C00000"/>
                </a:solidFill>
              </a:rPr>
              <a:t> </a:t>
            </a:r>
            <a:r>
              <a:rPr lang="en-US" sz="2400" b="1" baseline="-25000" smtClean="0">
                <a:solidFill>
                  <a:srgbClr val="C00000"/>
                </a:solidFill>
              </a:rPr>
              <a:t> </a:t>
            </a:r>
            <a:r>
              <a:rPr lang="en-US" sz="2400" b="1" smtClean="0">
                <a:solidFill>
                  <a:srgbClr val="C00000"/>
                </a:solidFill>
              </a:rPr>
              <a:t>    </a:t>
            </a:r>
            <a:r>
              <a:rPr lang="en-US" sz="2400" smtClean="0"/>
              <a:t>     </a:t>
            </a:r>
            <a:r>
              <a:rPr lang="en-US" sz="2400" b="1" smtClean="0"/>
              <a:t>   </a:t>
            </a:r>
            <a:r>
              <a:rPr lang="en-US" sz="2400" smtClean="0"/>
              <a:t>      </a:t>
            </a:r>
            <a:r>
              <a:rPr lang="en-US" sz="2400" b="1" smtClean="0">
                <a:solidFill>
                  <a:srgbClr val="D1CC00"/>
                </a:solidFill>
              </a:rPr>
              <a:t>         </a:t>
            </a:r>
            <a:r>
              <a:rPr lang="en-US" sz="2400" b="1" smtClean="0"/>
              <a:t>            </a:t>
            </a:r>
            <a:r>
              <a:rPr lang="en-US" sz="2400" smtClean="0"/>
              <a:t>                         </a:t>
            </a:r>
            <a:endParaRPr lang="en-US" sz="2400" dirty="0" smtClean="0">
              <a:sym typeface="Wingdings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 descr="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714824"/>
            <a:ext cx="8493541" cy="1896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</a:t>
            </a:r>
          </a:p>
          <a:p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r>
              <a:rPr lang="en-US" sz="3000" b="1" dirty="0" smtClean="0">
                <a:effectLst/>
              </a:rPr>
              <a:t>First Order Activity</a:t>
            </a:r>
            <a:endParaRPr lang="en-US" sz="2800" b="1" dirty="0" smtClean="0">
              <a:effectLst/>
            </a:endParaRP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sp>
        <p:nvSpPr>
          <p:cNvPr id="29" name="28 Rectángulo" descr=" 29"/>
          <p:cNvSpPr/>
          <p:nvPr/>
        </p:nvSpPr>
        <p:spPr>
          <a:xfrm>
            <a:off x="432563" y="2132856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49" name="Picture 9" descr=" 77824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51" name="Picture 11" descr=" 778251"/>
          <p:cNvPicPr>
            <a:picLocks noChangeAspect="1" noChangeArrowheads="1"/>
          </p:cNvPicPr>
          <p:nvPr/>
        </p:nvPicPr>
        <p:blipFill>
          <a:blip r:embed="rId6" cstate="print"/>
          <a:srcRect b="67064"/>
          <a:stretch>
            <a:fillRect/>
          </a:stretch>
        </p:blipFill>
        <p:spPr bwMode="auto">
          <a:xfrm>
            <a:off x="1357114" y="2530996"/>
            <a:ext cx="3790950" cy="3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Abrir llave" descr=" 22"/>
          <p:cNvSpPr/>
          <p:nvPr/>
        </p:nvSpPr>
        <p:spPr>
          <a:xfrm flipH="1">
            <a:off x="4932040" y="1340768"/>
            <a:ext cx="144016" cy="720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1" descr=" 23"/>
          <p:cNvPicPr>
            <a:picLocks noChangeAspect="1" noChangeArrowheads="1"/>
          </p:cNvPicPr>
          <p:nvPr/>
        </p:nvPicPr>
        <p:blipFill>
          <a:blip r:embed="rId6" cstate="print"/>
          <a:srcRect t="60967"/>
          <a:stretch>
            <a:fillRect/>
          </a:stretch>
        </p:blipFill>
        <p:spPr bwMode="auto">
          <a:xfrm>
            <a:off x="1310630" y="2920008"/>
            <a:ext cx="3790950" cy="461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24 Rectángulo" descr=" 25"/>
          <p:cNvSpPr/>
          <p:nvPr/>
        </p:nvSpPr>
        <p:spPr>
          <a:xfrm>
            <a:off x="2136303" y="4433912"/>
            <a:ext cx="1279761" cy="111822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9 Rectángulo" descr=" 40"/>
          <p:cNvSpPr/>
          <p:nvPr/>
        </p:nvSpPr>
        <p:spPr>
          <a:xfrm>
            <a:off x="2137321" y="4061172"/>
            <a:ext cx="1320527" cy="36004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42 Rectángulo" descr=" 43"/>
          <p:cNvSpPr/>
          <p:nvPr/>
        </p:nvSpPr>
        <p:spPr>
          <a:xfrm>
            <a:off x="3445148" y="4433912"/>
            <a:ext cx="919721" cy="111822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46 Rectángulo" descr=" 47"/>
          <p:cNvSpPr/>
          <p:nvPr/>
        </p:nvSpPr>
        <p:spPr>
          <a:xfrm>
            <a:off x="5508104" y="4070697"/>
            <a:ext cx="1368152" cy="36004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47 Rectángulo" descr=" 48"/>
          <p:cNvSpPr/>
          <p:nvPr/>
        </p:nvSpPr>
        <p:spPr>
          <a:xfrm>
            <a:off x="4427984" y="4433912"/>
            <a:ext cx="919721" cy="111822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49 Rectángulo" descr=" 50"/>
          <p:cNvSpPr/>
          <p:nvPr/>
        </p:nvSpPr>
        <p:spPr>
          <a:xfrm>
            <a:off x="5533503" y="4433912"/>
            <a:ext cx="1279761" cy="111822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23 Rectángulo" descr=" 51"/>
          <p:cNvSpPr/>
          <p:nvPr/>
        </p:nvSpPr>
        <p:spPr>
          <a:xfrm>
            <a:off x="6948264" y="4433911"/>
            <a:ext cx="813804" cy="1118220"/>
          </a:xfrm>
          <a:prstGeom prst="rect">
            <a:avLst/>
          </a:prstGeom>
          <a:solidFill>
            <a:srgbClr val="FFC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1 Rectángulo" descr=" 52"/>
          <p:cNvSpPr/>
          <p:nvPr/>
        </p:nvSpPr>
        <p:spPr>
          <a:xfrm>
            <a:off x="7825184" y="4433912"/>
            <a:ext cx="919721" cy="111822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2 Flecha abajo" descr=" 53"/>
          <p:cNvSpPr/>
          <p:nvPr/>
        </p:nvSpPr>
        <p:spPr>
          <a:xfrm>
            <a:off x="4690616" y="3607916"/>
            <a:ext cx="144016" cy="216024"/>
          </a:xfrm>
          <a:prstGeom prst="down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3 Flecha abajo" descr=" 54"/>
          <p:cNvSpPr/>
          <p:nvPr/>
        </p:nvSpPr>
        <p:spPr>
          <a:xfrm>
            <a:off x="8100392" y="3607916"/>
            <a:ext cx="144016" cy="216024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54 Rectángulo" descr=" 55"/>
          <p:cNvSpPr/>
          <p:nvPr/>
        </p:nvSpPr>
        <p:spPr>
          <a:xfrm>
            <a:off x="29146" y="5661248"/>
            <a:ext cx="8437374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  </a:t>
            </a:r>
            <a:r>
              <a:rPr lang="en-US" sz="2400" b="1" dirty="0" smtClean="0">
                <a:solidFill>
                  <a:srgbClr val="00B050"/>
                </a:solidFill>
              </a:rPr>
              <a:t>Practical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theoretical</a:t>
            </a:r>
            <a:r>
              <a:rPr lang="en-US" sz="2400" dirty="0" smtClean="0"/>
              <a:t> </a:t>
            </a:r>
            <a:r>
              <a:rPr lang="en-US" sz="2400" b="1" dirty="0" smtClean="0"/>
              <a:t># of Steps </a:t>
            </a:r>
            <a:r>
              <a:rPr lang="en-US" sz="2400" dirty="0" smtClean="0"/>
              <a:t>match closely </a:t>
            </a:r>
            <a:r>
              <a:rPr lang="en-US" sz="2400" dirty="0" smtClean="0">
                <a:sym typeface="Wingdings"/>
              </a:rPr>
              <a:t>for</a:t>
            </a:r>
            <a:r>
              <a:rPr lang="en-US" sz="2400" dirty="0" smtClean="0"/>
              <a:t> </a:t>
            </a:r>
            <a:r>
              <a:rPr lang="en-US" sz="2400" b="1" dirty="0" smtClean="0"/>
              <a:t>LIQSS </a:t>
            </a:r>
            <a:r>
              <a:rPr lang="en-US" sz="2800" dirty="0" smtClean="0">
                <a:sym typeface="Wingdings"/>
              </a:rPr>
              <a:t></a:t>
            </a:r>
          </a:p>
          <a:p>
            <a:pPr>
              <a:buFont typeface="Arial" pitchFamily="34" charset="0"/>
              <a:buChar char=" "/>
            </a:pPr>
            <a:r>
              <a:rPr lang="en-US" sz="2400" smtClean="0"/>
              <a:t>       </a:t>
            </a:r>
            <a:r>
              <a:rPr lang="en-US" sz="2400" b="1" smtClean="0">
                <a:solidFill>
                  <a:srgbClr val="C00000"/>
                </a:solidFill>
              </a:rPr>
              <a:t> </a:t>
            </a:r>
            <a:r>
              <a:rPr lang="en-US" sz="2400" b="1" baseline="-25000" smtClean="0">
                <a:solidFill>
                  <a:srgbClr val="C00000"/>
                </a:solidFill>
              </a:rPr>
              <a:t> </a:t>
            </a:r>
            <a:r>
              <a:rPr lang="en-US" sz="2400" b="1" smtClean="0">
                <a:solidFill>
                  <a:srgbClr val="C00000"/>
                </a:solidFill>
              </a:rPr>
              <a:t>    </a:t>
            </a:r>
            <a:r>
              <a:rPr lang="en-US" sz="2400" smtClean="0"/>
              <a:t>     </a:t>
            </a:r>
            <a:r>
              <a:rPr lang="en-US" sz="2400" b="1" smtClean="0"/>
              <a:t>   </a:t>
            </a:r>
            <a:r>
              <a:rPr lang="en-US" sz="2400" smtClean="0"/>
              <a:t>      </a:t>
            </a:r>
            <a:r>
              <a:rPr lang="en-US" sz="2400" b="1" smtClean="0">
                <a:solidFill>
                  <a:srgbClr val="D1CC00"/>
                </a:solidFill>
              </a:rPr>
              <a:t>         </a:t>
            </a:r>
            <a:r>
              <a:rPr lang="en-US" sz="2400" b="1" smtClean="0"/>
              <a:t>            </a:t>
            </a:r>
            <a:r>
              <a:rPr lang="en-US" sz="2400" smtClean="0"/>
              <a:t>                         </a:t>
            </a:r>
            <a:endParaRPr lang="en-US" sz="2400" dirty="0" smtClean="0">
              <a:sym typeface="Wingdings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 descr="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714824"/>
            <a:ext cx="8493541" cy="1896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</a:t>
            </a:r>
          </a:p>
          <a:p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r>
              <a:rPr lang="en-US" sz="3000" b="1" dirty="0" smtClean="0">
                <a:effectLst/>
              </a:rPr>
              <a:t>First Order Activity</a:t>
            </a:r>
            <a:endParaRPr lang="en-US" sz="2800" b="1" dirty="0" smtClean="0">
              <a:effectLst/>
            </a:endParaRPr>
          </a:p>
          <a:p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4" name="33 Rectángulo" descr=" 34"/>
          <p:cNvSpPr/>
          <p:nvPr/>
        </p:nvSpPr>
        <p:spPr>
          <a:xfrm>
            <a:off x="427651" y="1376200"/>
            <a:ext cx="115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System:</a:t>
            </a:r>
            <a:endParaRPr lang="en-US" dirty="0"/>
          </a:p>
        </p:txBody>
      </p:sp>
      <p:sp>
        <p:nvSpPr>
          <p:cNvPr id="29" name="28 Rectángulo" descr=" 29"/>
          <p:cNvSpPr/>
          <p:nvPr/>
        </p:nvSpPr>
        <p:spPr>
          <a:xfrm>
            <a:off x="432563" y="2132856"/>
            <a:ext cx="2556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n</a:t>
            </a:r>
            <a:r>
              <a:rPr lang="en-US" sz="2400" dirty="0" smtClean="0"/>
              <a:t>th-order Activity:</a:t>
            </a:r>
            <a:endParaRPr lang="en-US" dirty="0"/>
          </a:p>
        </p:txBody>
      </p:sp>
      <p:pic>
        <p:nvPicPr>
          <p:cNvPr id="778243" name="Picture 3" descr=" 7782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0273" y="1374676"/>
            <a:ext cx="3533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49" name="Picture 9" descr=" 77824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4204" y="1520974"/>
            <a:ext cx="3924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51" name="Picture 11" descr=" 778251"/>
          <p:cNvPicPr>
            <a:picLocks noChangeAspect="1" noChangeArrowheads="1"/>
          </p:cNvPicPr>
          <p:nvPr/>
        </p:nvPicPr>
        <p:blipFill>
          <a:blip r:embed="rId6" cstate="print"/>
          <a:srcRect b="67064"/>
          <a:stretch>
            <a:fillRect/>
          </a:stretch>
        </p:blipFill>
        <p:spPr bwMode="auto">
          <a:xfrm>
            <a:off x="1357114" y="2530996"/>
            <a:ext cx="3790950" cy="3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Abrir llave" descr=" 22"/>
          <p:cNvSpPr/>
          <p:nvPr/>
        </p:nvSpPr>
        <p:spPr>
          <a:xfrm flipH="1">
            <a:off x="4932040" y="1340768"/>
            <a:ext cx="144016" cy="720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1" descr=" 23"/>
          <p:cNvPicPr>
            <a:picLocks noChangeAspect="1" noChangeArrowheads="1"/>
          </p:cNvPicPr>
          <p:nvPr/>
        </p:nvPicPr>
        <p:blipFill>
          <a:blip r:embed="rId6" cstate="print"/>
          <a:srcRect t="60967"/>
          <a:stretch>
            <a:fillRect/>
          </a:stretch>
        </p:blipFill>
        <p:spPr bwMode="auto">
          <a:xfrm>
            <a:off x="1310630" y="2920008"/>
            <a:ext cx="3790950" cy="461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24 Rectángulo" descr=" 25"/>
          <p:cNvSpPr/>
          <p:nvPr/>
        </p:nvSpPr>
        <p:spPr>
          <a:xfrm>
            <a:off x="2136303" y="4433912"/>
            <a:ext cx="1279761" cy="111822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9 Rectángulo" descr=" 40"/>
          <p:cNvSpPr/>
          <p:nvPr/>
        </p:nvSpPr>
        <p:spPr>
          <a:xfrm>
            <a:off x="2137321" y="4061172"/>
            <a:ext cx="1320527" cy="36004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42 Rectángulo" descr=" 43"/>
          <p:cNvSpPr/>
          <p:nvPr/>
        </p:nvSpPr>
        <p:spPr>
          <a:xfrm>
            <a:off x="3445148" y="4433912"/>
            <a:ext cx="919721" cy="111822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46 Rectángulo" descr=" 47"/>
          <p:cNvSpPr/>
          <p:nvPr/>
        </p:nvSpPr>
        <p:spPr>
          <a:xfrm>
            <a:off x="5508104" y="4070697"/>
            <a:ext cx="1368152" cy="36004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47 Rectángulo" descr=" 48"/>
          <p:cNvSpPr/>
          <p:nvPr/>
        </p:nvSpPr>
        <p:spPr>
          <a:xfrm>
            <a:off x="4427984" y="4433912"/>
            <a:ext cx="919721" cy="111822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49 Rectángulo" descr=" 50"/>
          <p:cNvSpPr/>
          <p:nvPr/>
        </p:nvSpPr>
        <p:spPr>
          <a:xfrm>
            <a:off x="5533503" y="4433912"/>
            <a:ext cx="1279761" cy="111822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23 Rectángulo" descr=" 51"/>
          <p:cNvSpPr/>
          <p:nvPr/>
        </p:nvSpPr>
        <p:spPr>
          <a:xfrm>
            <a:off x="6948264" y="4433911"/>
            <a:ext cx="813804" cy="1118220"/>
          </a:xfrm>
          <a:prstGeom prst="rect">
            <a:avLst/>
          </a:prstGeom>
          <a:solidFill>
            <a:srgbClr val="FFC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1 Rectángulo" descr=" 52"/>
          <p:cNvSpPr/>
          <p:nvPr/>
        </p:nvSpPr>
        <p:spPr>
          <a:xfrm>
            <a:off x="7825184" y="4433912"/>
            <a:ext cx="919721" cy="111822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2 Flecha abajo" descr=" 53"/>
          <p:cNvSpPr/>
          <p:nvPr/>
        </p:nvSpPr>
        <p:spPr>
          <a:xfrm>
            <a:off x="4690616" y="3607916"/>
            <a:ext cx="144016" cy="216024"/>
          </a:xfrm>
          <a:prstGeom prst="down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3 Flecha abajo" descr=" 54"/>
          <p:cNvSpPr/>
          <p:nvPr/>
        </p:nvSpPr>
        <p:spPr>
          <a:xfrm>
            <a:off x="8100392" y="3607916"/>
            <a:ext cx="144016" cy="216024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54 Rectángulo" descr=" 55"/>
          <p:cNvSpPr/>
          <p:nvPr/>
        </p:nvSpPr>
        <p:spPr>
          <a:xfrm>
            <a:off x="29146" y="5661248"/>
            <a:ext cx="9034267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  </a:t>
            </a:r>
            <a:r>
              <a:rPr lang="en-US" sz="2400" b="1" dirty="0" smtClean="0">
                <a:solidFill>
                  <a:srgbClr val="00B050"/>
                </a:solidFill>
              </a:rPr>
              <a:t>Practical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theoretical</a:t>
            </a:r>
            <a:r>
              <a:rPr lang="en-US" sz="2400" dirty="0" smtClean="0"/>
              <a:t> </a:t>
            </a:r>
            <a:r>
              <a:rPr lang="en-US" sz="2400" b="1" dirty="0" smtClean="0"/>
              <a:t># of Steps </a:t>
            </a:r>
            <a:r>
              <a:rPr lang="en-US" sz="2400" dirty="0" smtClean="0"/>
              <a:t>match closely </a:t>
            </a:r>
            <a:r>
              <a:rPr lang="en-US" sz="2400" dirty="0" smtClean="0">
                <a:sym typeface="Wingdings"/>
              </a:rPr>
              <a:t>for</a:t>
            </a:r>
            <a:r>
              <a:rPr lang="en-US" sz="2400" dirty="0" smtClean="0"/>
              <a:t> </a:t>
            </a:r>
            <a:r>
              <a:rPr lang="en-US" sz="2400" b="1" dirty="0" smtClean="0"/>
              <a:t>LIQSS </a:t>
            </a:r>
            <a:r>
              <a:rPr lang="en-US" sz="2800" dirty="0" smtClean="0">
                <a:sym typeface="Wingdings"/>
              </a:rPr>
              <a:t></a:t>
            </a:r>
          </a:p>
          <a:p>
            <a:pPr>
              <a:buFont typeface="Arial" pitchFamily="34" charset="0"/>
              <a:buChar char=" "/>
            </a:pPr>
            <a:r>
              <a:rPr lang="en-US" sz="2400" smtClean="0">
                <a:latin typeface="Calibri"/>
              </a:rPr>
              <a:t>   For </a:t>
            </a:r>
            <a:r>
              <a:rPr lang="en-US" sz="2400" b="1" smtClean="0">
                <a:solidFill>
                  <a:srgbClr val="C00000"/>
                </a:solidFill>
                <a:latin typeface="Calibri"/>
              </a:rPr>
              <a:t>q</a:t>
            </a:r>
            <a:r>
              <a:rPr lang="en-US" sz="2400" b="1" baseline="-25000" smtClean="0">
                <a:solidFill>
                  <a:srgbClr val="C00000"/>
                </a:solidFill>
                <a:latin typeface="Calibri"/>
              </a:rPr>
              <a:t>2</a:t>
            </a:r>
            <a:r>
              <a:rPr lang="en-US" sz="2400" b="1" smtClean="0">
                <a:solidFill>
                  <a:srgbClr val="C00000"/>
                </a:solidFill>
                <a:latin typeface="Calibri"/>
              </a:rPr>
              <a:t>(t) </a:t>
            </a:r>
            <a:r>
              <a:rPr lang="en-US" sz="2400" smtClean="0">
                <a:latin typeface="Calibri"/>
              </a:rPr>
              <a:t>with </a:t>
            </a:r>
            <a:r>
              <a:rPr lang="en-US" sz="2400" b="1" smtClean="0">
                <a:latin typeface="Calibri"/>
              </a:rPr>
              <a:t>QSS</a:t>
            </a:r>
            <a:r>
              <a:rPr lang="en-US" sz="2400" smtClean="0">
                <a:latin typeface="Calibri"/>
              </a:rPr>
              <a:t>, the </a:t>
            </a:r>
            <a:r>
              <a:rPr lang="en-US" sz="2400" b="1" smtClean="0">
                <a:solidFill>
                  <a:srgbClr val="D1CC00"/>
                </a:solidFill>
                <a:latin typeface="Calibri"/>
              </a:rPr>
              <a:t>practical</a:t>
            </a:r>
            <a:r>
              <a:rPr lang="en-US" sz="2400" b="1" smtClean="0">
                <a:latin typeface="Calibri"/>
              </a:rPr>
              <a:t> # of Steps </a:t>
            </a:r>
            <a:r>
              <a:rPr lang="en-US" sz="2400" smtClean="0">
                <a:latin typeface="Calibri"/>
              </a:rPr>
              <a:t>is obviously unacceptable</a:t>
            </a:r>
          </a:p>
          <a:p>
            <a:pPr>
              <a:buFont typeface="Arial" pitchFamily="34" charset="0"/>
              <a:buChar char=" "/>
            </a:pPr>
            <a:endParaRPr lang="en-US" sz="2400" dirty="0" smtClean="0">
              <a:latin typeface="Calibri"/>
              <a:sym typeface="Wingdings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</a:t>
            </a:r>
          </a:p>
          <a:p>
            <a:r>
              <a:rPr lang="en-US" sz="3000" b="1" dirty="0" smtClean="0">
                <a:effectLst/>
              </a:rPr>
              <a:t>Higher Order </a:t>
            </a:r>
            <a:r>
              <a:rPr lang="en-US" sz="2800" b="1" dirty="0" smtClean="0">
                <a:effectLst/>
              </a:rPr>
              <a:t>Activity</a:t>
            </a:r>
            <a:r>
              <a:rPr lang="en-US" sz="2800" dirty="0" smtClean="0">
                <a:effectLst/>
              </a:rPr>
              <a:t> (2</a:t>
            </a:r>
            <a:r>
              <a:rPr lang="en-US" sz="2800" baseline="30000" dirty="0" smtClean="0">
                <a:effectLst/>
              </a:rPr>
              <a:t>nd</a:t>
            </a:r>
            <a:r>
              <a:rPr lang="en-US" sz="2800" dirty="0" smtClean="0">
                <a:effectLst/>
              </a:rPr>
              <a:t> , 3</a:t>
            </a:r>
            <a:r>
              <a:rPr lang="en-US" sz="2800" baseline="30000" dirty="0" smtClean="0">
                <a:effectLst/>
              </a:rPr>
              <a:t>rd</a:t>
            </a:r>
            <a:r>
              <a:rPr lang="en-US" sz="2800" dirty="0" smtClean="0">
                <a:effectLst/>
              </a:rPr>
              <a:t>): Expected results verified.</a:t>
            </a:r>
          </a:p>
          <a:p>
            <a:pPr lvl="1"/>
            <a:r>
              <a:rPr lang="en-US" sz="2400" dirty="0" smtClean="0"/>
              <a:t>Results are shown below only for the “conflictive variable” </a:t>
            </a:r>
            <a:r>
              <a:rPr lang="en-US" sz="2400" b="1" dirty="0" smtClean="0">
                <a:solidFill>
                  <a:srgbClr val="C00000"/>
                </a:solidFill>
              </a:rPr>
              <a:t>q</a:t>
            </a:r>
            <a:r>
              <a:rPr lang="en-US" sz="2400" b="1" baseline="-25000" dirty="0" smtClean="0">
                <a:solidFill>
                  <a:srgbClr val="C00000"/>
                </a:solidFill>
              </a:rPr>
              <a:t>2 </a:t>
            </a:r>
            <a:r>
              <a:rPr lang="en-US" sz="2400" b="1" dirty="0" smtClean="0">
                <a:solidFill>
                  <a:srgbClr val="C00000"/>
                </a:solidFill>
              </a:rPr>
              <a:t>(t)</a:t>
            </a:r>
            <a:r>
              <a:rPr lang="en-US" sz="2400" b="1" baseline="-25000" dirty="0" smtClean="0">
                <a:solidFill>
                  <a:srgbClr val="C00000"/>
                </a:solidFill>
              </a:rPr>
              <a:t> </a:t>
            </a:r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830467" name="Picture 3" descr=" 830467"/>
          <p:cNvPicPr>
            <a:picLocks noChangeAspect="1" noChangeArrowheads="1"/>
          </p:cNvPicPr>
          <p:nvPr/>
        </p:nvPicPr>
        <p:blipFill>
          <a:blip r:embed="rId3" cstate="print"/>
          <a:srcRect t="48796" r="80579"/>
          <a:stretch>
            <a:fillRect/>
          </a:stretch>
        </p:blipFill>
        <p:spPr bwMode="auto">
          <a:xfrm>
            <a:off x="395536" y="2666206"/>
            <a:ext cx="1570509" cy="306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0468" name="Picture 4" descr=" 830468"/>
          <p:cNvPicPr>
            <a:picLocks noChangeAspect="1" noChangeArrowheads="1"/>
          </p:cNvPicPr>
          <p:nvPr/>
        </p:nvPicPr>
        <p:blipFill>
          <a:blip r:embed="rId3" cstate="print"/>
          <a:srcRect l="57124" t="50000"/>
          <a:stretch>
            <a:fillRect/>
          </a:stretch>
        </p:blipFill>
        <p:spPr bwMode="auto">
          <a:xfrm>
            <a:off x="1939205" y="2742406"/>
            <a:ext cx="3467299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0466" name="Picture 2" descr=" 830466"/>
          <p:cNvPicPr>
            <a:picLocks noChangeAspect="1" noChangeArrowheads="1"/>
          </p:cNvPicPr>
          <p:nvPr/>
        </p:nvPicPr>
        <p:blipFill>
          <a:blip r:embed="rId3" cstate="print"/>
          <a:srcRect l="57648" t="1204" r="7700" b="67497"/>
          <a:stretch>
            <a:fillRect/>
          </a:stretch>
        </p:blipFill>
        <p:spPr bwMode="auto">
          <a:xfrm>
            <a:off x="4984749" y="2750914"/>
            <a:ext cx="2802211" cy="1872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" name="38 Rectángulo" descr=" 39"/>
          <p:cNvSpPr/>
          <p:nvPr/>
        </p:nvSpPr>
        <p:spPr>
          <a:xfrm>
            <a:off x="2051720" y="3284984"/>
            <a:ext cx="1279761" cy="2304256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41 Rectángulo" descr=" 42"/>
          <p:cNvSpPr/>
          <p:nvPr/>
        </p:nvSpPr>
        <p:spPr>
          <a:xfrm>
            <a:off x="4211960" y="3284984"/>
            <a:ext cx="720080" cy="2304256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43 Rectángulo" descr=" 44"/>
          <p:cNvSpPr/>
          <p:nvPr/>
        </p:nvSpPr>
        <p:spPr>
          <a:xfrm>
            <a:off x="5054849" y="3284984"/>
            <a:ext cx="1080120" cy="1368152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45 Rectángulo" descr=" 46"/>
          <p:cNvSpPr/>
          <p:nvPr/>
        </p:nvSpPr>
        <p:spPr>
          <a:xfrm>
            <a:off x="6986364" y="3284984"/>
            <a:ext cx="720080" cy="1368152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56 Flecha abajo" descr=" 57"/>
          <p:cNvSpPr/>
          <p:nvPr/>
        </p:nvSpPr>
        <p:spPr>
          <a:xfrm>
            <a:off x="4211960" y="2564904"/>
            <a:ext cx="144016" cy="216024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57 Flecha abajo" descr=" 58"/>
          <p:cNvSpPr/>
          <p:nvPr/>
        </p:nvSpPr>
        <p:spPr>
          <a:xfrm>
            <a:off x="7116192" y="2564904"/>
            <a:ext cx="144016" cy="216024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58 Rectángulo" descr=" 59"/>
          <p:cNvSpPr/>
          <p:nvPr/>
        </p:nvSpPr>
        <p:spPr>
          <a:xfrm>
            <a:off x="2014513" y="2971552"/>
            <a:ext cx="1320527" cy="33464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59 Rectángulo" descr=" 60"/>
          <p:cNvSpPr/>
          <p:nvPr/>
        </p:nvSpPr>
        <p:spPr>
          <a:xfrm>
            <a:off x="5016748" y="2981077"/>
            <a:ext cx="1211436" cy="30390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60 Rectángulo" descr=" 61"/>
          <p:cNvSpPr/>
          <p:nvPr/>
        </p:nvSpPr>
        <p:spPr>
          <a:xfrm>
            <a:off x="29146" y="5661248"/>
            <a:ext cx="8437374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  </a:t>
            </a:r>
            <a:r>
              <a:rPr lang="en-US" sz="2400" b="1" dirty="0" smtClean="0">
                <a:solidFill>
                  <a:srgbClr val="00B050"/>
                </a:solidFill>
              </a:rPr>
              <a:t>Practical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theoretical</a:t>
            </a:r>
            <a:r>
              <a:rPr lang="en-US" sz="2400" dirty="0" smtClean="0"/>
              <a:t> </a:t>
            </a:r>
            <a:r>
              <a:rPr lang="en-US" sz="2400" b="1" dirty="0" smtClean="0"/>
              <a:t># of Steps </a:t>
            </a:r>
            <a:r>
              <a:rPr lang="en-US" sz="2400" dirty="0" smtClean="0"/>
              <a:t>match closely </a:t>
            </a:r>
            <a:r>
              <a:rPr lang="en-US" sz="2400" dirty="0" smtClean="0">
                <a:sym typeface="Wingdings"/>
              </a:rPr>
              <a:t>for</a:t>
            </a:r>
            <a:r>
              <a:rPr lang="en-US" sz="2400" dirty="0" smtClean="0"/>
              <a:t> </a:t>
            </a:r>
            <a:r>
              <a:rPr lang="en-US" sz="2400" b="1" dirty="0" smtClean="0"/>
              <a:t>LIQSS </a:t>
            </a:r>
            <a:r>
              <a:rPr lang="en-US" sz="2800" dirty="0" smtClean="0">
                <a:sym typeface="Wingdings"/>
              </a:rPr>
              <a:t></a:t>
            </a:r>
          </a:p>
          <a:p>
            <a:pPr>
              <a:buFont typeface="Arial" pitchFamily="34" charset="0"/>
              <a:buChar char=" "/>
            </a:pPr>
            <a:r>
              <a:rPr lang="en-US" sz="2400" smtClean="0"/>
              <a:t>       </a:t>
            </a:r>
            <a:r>
              <a:rPr lang="en-US" sz="2400" b="1" smtClean="0">
                <a:solidFill>
                  <a:srgbClr val="C00000"/>
                </a:solidFill>
              </a:rPr>
              <a:t> </a:t>
            </a:r>
            <a:r>
              <a:rPr lang="en-US" sz="2400" b="1" baseline="-25000" smtClean="0">
                <a:solidFill>
                  <a:srgbClr val="C00000"/>
                </a:solidFill>
              </a:rPr>
              <a:t> </a:t>
            </a:r>
            <a:r>
              <a:rPr lang="en-US" sz="2400" b="1" smtClean="0">
                <a:solidFill>
                  <a:srgbClr val="C00000"/>
                </a:solidFill>
              </a:rPr>
              <a:t>    </a:t>
            </a:r>
            <a:r>
              <a:rPr lang="en-US" sz="2400" smtClean="0"/>
              <a:t>     </a:t>
            </a:r>
            <a:r>
              <a:rPr lang="en-US" sz="2400" b="1" smtClean="0"/>
              <a:t>   </a:t>
            </a:r>
            <a:r>
              <a:rPr lang="en-US" sz="2400" smtClean="0"/>
              <a:t>      </a:t>
            </a:r>
            <a:r>
              <a:rPr lang="en-US" sz="2400" b="1" smtClean="0">
                <a:solidFill>
                  <a:srgbClr val="D1CC00"/>
                </a:solidFill>
              </a:rPr>
              <a:t>         </a:t>
            </a:r>
            <a:r>
              <a:rPr lang="en-US" sz="2400" b="1" smtClean="0"/>
              <a:t>            </a:t>
            </a:r>
            <a:r>
              <a:rPr lang="en-US" sz="2400" smtClean="0"/>
              <a:t>                         </a:t>
            </a:r>
            <a:endParaRPr lang="en-US" sz="2400" dirty="0" smtClean="0">
              <a:sym typeface="Wingdings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3000" dirty="0" smtClean="0">
                <a:effectLst/>
              </a:rPr>
              <a:t>2</a:t>
            </a:r>
            <a:r>
              <a:rPr lang="en-US" sz="3000" baseline="30000" dirty="0" smtClean="0">
                <a:effectLst/>
              </a:rPr>
              <a:t>nd</a:t>
            </a:r>
            <a:r>
              <a:rPr lang="en-US" sz="3000" dirty="0" smtClean="0">
                <a:effectLst/>
              </a:rPr>
              <a:t> order system</a:t>
            </a:r>
          </a:p>
          <a:p>
            <a:r>
              <a:rPr lang="en-US" sz="3000" b="1" dirty="0" smtClean="0">
                <a:effectLst/>
              </a:rPr>
              <a:t>Higher Order </a:t>
            </a:r>
            <a:r>
              <a:rPr lang="en-US" sz="2800" b="1" dirty="0" smtClean="0">
                <a:effectLst/>
              </a:rPr>
              <a:t>Activity</a:t>
            </a:r>
            <a:r>
              <a:rPr lang="en-US" sz="2800" dirty="0" smtClean="0">
                <a:effectLst/>
              </a:rPr>
              <a:t> (2</a:t>
            </a:r>
            <a:r>
              <a:rPr lang="en-US" sz="2800" baseline="30000" dirty="0" smtClean="0">
                <a:effectLst/>
              </a:rPr>
              <a:t>nd</a:t>
            </a:r>
            <a:r>
              <a:rPr lang="en-US" sz="2800" dirty="0" smtClean="0">
                <a:effectLst/>
              </a:rPr>
              <a:t> , 3</a:t>
            </a:r>
            <a:r>
              <a:rPr lang="en-US" sz="2800" baseline="30000" dirty="0" smtClean="0">
                <a:effectLst/>
              </a:rPr>
              <a:t>rd</a:t>
            </a:r>
            <a:r>
              <a:rPr lang="en-US" sz="2800" dirty="0" smtClean="0">
                <a:effectLst/>
              </a:rPr>
              <a:t>): Expected results verified.</a:t>
            </a:r>
          </a:p>
          <a:p>
            <a:pPr lvl="1"/>
            <a:r>
              <a:rPr lang="en-US" sz="2400" dirty="0" smtClean="0"/>
              <a:t>Results are shown below only for the “conflictive variable” </a:t>
            </a:r>
            <a:r>
              <a:rPr lang="en-US" sz="2400" b="1" dirty="0" smtClean="0">
                <a:solidFill>
                  <a:srgbClr val="C00000"/>
                </a:solidFill>
              </a:rPr>
              <a:t>q</a:t>
            </a:r>
            <a:r>
              <a:rPr lang="en-US" sz="2400" b="1" baseline="-25000" dirty="0" smtClean="0">
                <a:solidFill>
                  <a:srgbClr val="C00000"/>
                </a:solidFill>
              </a:rPr>
              <a:t>2 </a:t>
            </a:r>
            <a:r>
              <a:rPr lang="en-US" sz="2400" b="1" dirty="0" smtClean="0">
                <a:solidFill>
                  <a:srgbClr val="C00000"/>
                </a:solidFill>
              </a:rPr>
              <a:t>(t)</a:t>
            </a:r>
            <a:r>
              <a:rPr lang="en-US" sz="2400" b="1" baseline="-25000" dirty="0" smtClean="0">
                <a:solidFill>
                  <a:srgbClr val="C00000"/>
                </a:solidFill>
              </a:rPr>
              <a:t> </a:t>
            </a:r>
            <a:endParaRPr lang="en-US" sz="30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II: Stiff system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830467" name="Picture 3" descr=" 830467"/>
          <p:cNvPicPr>
            <a:picLocks noChangeAspect="1" noChangeArrowheads="1"/>
          </p:cNvPicPr>
          <p:nvPr/>
        </p:nvPicPr>
        <p:blipFill>
          <a:blip r:embed="rId3" cstate="print"/>
          <a:srcRect t="48796" r="80579"/>
          <a:stretch>
            <a:fillRect/>
          </a:stretch>
        </p:blipFill>
        <p:spPr bwMode="auto">
          <a:xfrm>
            <a:off x="395536" y="2666206"/>
            <a:ext cx="1570509" cy="306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0468" name="Picture 4" descr=" 830468"/>
          <p:cNvPicPr>
            <a:picLocks noChangeAspect="1" noChangeArrowheads="1"/>
          </p:cNvPicPr>
          <p:nvPr/>
        </p:nvPicPr>
        <p:blipFill>
          <a:blip r:embed="rId3" cstate="print"/>
          <a:srcRect l="57124" t="50000"/>
          <a:stretch>
            <a:fillRect/>
          </a:stretch>
        </p:blipFill>
        <p:spPr bwMode="auto">
          <a:xfrm>
            <a:off x="1939205" y="2742406"/>
            <a:ext cx="3467299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0466" name="Picture 2" descr=" 830466"/>
          <p:cNvPicPr>
            <a:picLocks noChangeAspect="1" noChangeArrowheads="1"/>
          </p:cNvPicPr>
          <p:nvPr/>
        </p:nvPicPr>
        <p:blipFill>
          <a:blip r:embed="rId3" cstate="print"/>
          <a:srcRect l="57648" t="1204" r="7700" b="67497"/>
          <a:stretch>
            <a:fillRect/>
          </a:stretch>
        </p:blipFill>
        <p:spPr bwMode="auto">
          <a:xfrm>
            <a:off x="4984749" y="2750914"/>
            <a:ext cx="2802211" cy="1872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" name="38 Rectángulo" descr=" 39"/>
          <p:cNvSpPr/>
          <p:nvPr/>
        </p:nvSpPr>
        <p:spPr>
          <a:xfrm>
            <a:off x="2051720" y="3284984"/>
            <a:ext cx="1279761" cy="2304256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8 Rectángulo" descr=" 41"/>
          <p:cNvSpPr/>
          <p:nvPr/>
        </p:nvSpPr>
        <p:spPr>
          <a:xfrm>
            <a:off x="3373265" y="3284983"/>
            <a:ext cx="779387" cy="2304256"/>
          </a:xfrm>
          <a:prstGeom prst="rect">
            <a:avLst/>
          </a:prstGeom>
          <a:solidFill>
            <a:srgbClr val="FFC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41 Rectángulo" descr=" 42"/>
          <p:cNvSpPr/>
          <p:nvPr/>
        </p:nvSpPr>
        <p:spPr>
          <a:xfrm>
            <a:off x="4211960" y="3284984"/>
            <a:ext cx="720080" cy="2304256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43 Rectángulo" descr=" 44"/>
          <p:cNvSpPr/>
          <p:nvPr/>
        </p:nvSpPr>
        <p:spPr>
          <a:xfrm>
            <a:off x="5054849" y="3284984"/>
            <a:ext cx="1080120" cy="1368152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Rectángulo" descr=" 45"/>
          <p:cNvSpPr/>
          <p:nvPr/>
        </p:nvSpPr>
        <p:spPr>
          <a:xfrm>
            <a:off x="6211292" y="3284984"/>
            <a:ext cx="664962" cy="1368151"/>
          </a:xfrm>
          <a:prstGeom prst="rect">
            <a:avLst/>
          </a:prstGeom>
          <a:solidFill>
            <a:srgbClr val="FFC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45 Rectángulo" descr=" 46"/>
          <p:cNvSpPr/>
          <p:nvPr/>
        </p:nvSpPr>
        <p:spPr>
          <a:xfrm>
            <a:off x="6986364" y="3284984"/>
            <a:ext cx="720080" cy="1368152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56 Flecha abajo" descr=" 57"/>
          <p:cNvSpPr/>
          <p:nvPr/>
        </p:nvSpPr>
        <p:spPr>
          <a:xfrm>
            <a:off x="4211960" y="2564904"/>
            <a:ext cx="144016" cy="216024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57 Flecha abajo" descr=" 58"/>
          <p:cNvSpPr/>
          <p:nvPr/>
        </p:nvSpPr>
        <p:spPr>
          <a:xfrm>
            <a:off x="7116192" y="2564904"/>
            <a:ext cx="144016" cy="216024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58 Rectángulo" descr=" 59"/>
          <p:cNvSpPr/>
          <p:nvPr/>
        </p:nvSpPr>
        <p:spPr>
          <a:xfrm>
            <a:off x="2014513" y="2971552"/>
            <a:ext cx="1320527" cy="33464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59 Rectángulo" descr=" 60"/>
          <p:cNvSpPr/>
          <p:nvPr/>
        </p:nvSpPr>
        <p:spPr>
          <a:xfrm>
            <a:off x="5016748" y="2981077"/>
            <a:ext cx="1211436" cy="30390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60 Rectángulo" descr=" 61"/>
          <p:cNvSpPr/>
          <p:nvPr/>
        </p:nvSpPr>
        <p:spPr>
          <a:xfrm>
            <a:off x="29146" y="5661248"/>
            <a:ext cx="9034267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  </a:t>
            </a:r>
            <a:r>
              <a:rPr lang="en-US" sz="2400" b="1" dirty="0" smtClean="0">
                <a:solidFill>
                  <a:srgbClr val="00B050"/>
                </a:solidFill>
              </a:rPr>
              <a:t>Practical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theoretical</a:t>
            </a:r>
            <a:r>
              <a:rPr lang="en-US" sz="2400" dirty="0" smtClean="0"/>
              <a:t> </a:t>
            </a:r>
            <a:r>
              <a:rPr lang="en-US" sz="2400" b="1" dirty="0" smtClean="0"/>
              <a:t># of Steps </a:t>
            </a:r>
            <a:r>
              <a:rPr lang="en-US" sz="2400" dirty="0" smtClean="0"/>
              <a:t>match closely </a:t>
            </a:r>
            <a:r>
              <a:rPr lang="en-US" sz="2400" dirty="0" smtClean="0">
                <a:sym typeface="Wingdings"/>
              </a:rPr>
              <a:t>for</a:t>
            </a:r>
            <a:r>
              <a:rPr lang="en-US" sz="2400" dirty="0" smtClean="0"/>
              <a:t> </a:t>
            </a:r>
            <a:r>
              <a:rPr lang="en-US" sz="2400" b="1" dirty="0" smtClean="0"/>
              <a:t>LIQSS </a:t>
            </a:r>
            <a:r>
              <a:rPr lang="en-US" sz="2800" dirty="0" smtClean="0">
                <a:sym typeface="Wingdings"/>
              </a:rPr>
              <a:t></a:t>
            </a:r>
          </a:p>
          <a:p>
            <a:pPr>
              <a:buFont typeface="Arial" pitchFamily="34" charset="0"/>
              <a:buChar char=" "/>
            </a:pPr>
            <a:r>
              <a:rPr lang="en-US" sz="2400" smtClean="0">
                <a:latin typeface="Calibri"/>
              </a:rPr>
              <a:t>   For </a:t>
            </a:r>
            <a:r>
              <a:rPr lang="en-US" sz="2400" b="1" smtClean="0">
                <a:solidFill>
                  <a:srgbClr val="C00000"/>
                </a:solidFill>
                <a:latin typeface="Calibri"/>
              </a:rPr>
              <a:t>q</a:t>
            </a:r>
            <a:r>
              <a:rPr lang="en-US" sz="2400" b="1" baseline="-25000" smtClean="0">
                <a:solidFill>
                  <a:srgbClr val="C00000"/>
                </a:solidFill>
                <a:latin typeface="Calibri"/>
              </a:rPr>
              <a:t>2</a:t>
            </a:r>
            <a:r>
              <a:rPr lang="en-US" sz="2400" b="1" smtClean="0">
                <a:solidFill>
                  <a:srgbClr val="C00000"/>
                </a:solidFill>
                <a:latin typeface="Calibri"/>
              </a:rPr>
              <a:t>(t) </a:t>
            </a:r>
            <a:r>
              <a:rPr lang="en-US" sz="2400" smtClean="0">
                <a:latin typeface="Calibri"/>
              </a:rPr>
              <a:t>with </a:t>
            </a:r>
            <a:r>
              <a:rPr lang="en-US" sz="2400" b="1" smtClean="0">
                <a:latin typeface="Calibri"/>
              </a:rPr>
              <a:t>QSS</a:t>
            </a:r>
            <a:r>
              <a:rPr lang="en-US" sz="2400" smtClean="0">
                <a:latin typeface="Calibri"/>
              </a:rPr>
              <a:t>, the </a:t>
            </a:r>
            <a:r>
              <a:rPr lang="en-US" sz="2400" b="1" smtClean="0">
                <a:solidFill>
                  <a:srgbClr val="D1CC00"/>
                </a:solidFill>
                <a:latin typeface="Calibri"/>
              </a:rPr>
              <a:t>practical</a:t>
            </a:r>
            <a:r>
              <a:rPr lang="en-US" sz="2400" b="1" smtClean="0">
                <a:latin typeface="Calibri"/>
              </a:rPr>
              <a:t> # of Steps </a:t>
            </a:r>
            <a:r>
              <a:rPr lang="en-US" sz="2400" smtClean="0">
                <a:latin typeface="Calibri"/>
              </a:rPr>
              <a:t>is obviously unacceptable</a:t>
            </a:r>
          </a:p>
          <a:p>
            <a:pPr>
              <a:buFont typeface="Arial" pitchFamily="34" charset="0"/>
              <a:buChar char=" "/>
            </a:pPr>
            <a:endParaRPr lang="en-US" sz="2400" dirty="0" smtClean="0">
              <a:latin typeface="Calibri"/>
              <a:sym typeface="Wingdings"/>
            </a:endParaRPr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 smtClean="0">
                <a:effectLst/>
              </a:rPr>
              <a:t>We have presented a generalization of the concept of activity for continuous time signals. </a:t>
            </a: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                                      </a:t>
            </a:r>
            <a:br>
              <a:rPr lang="en-US" sz="3000" smtClean="0">
                <a:effectLst/>
              </a:rPr>
            </a:br>
            <a:r>
              <a:rPr lang="en-US" sz="3000" smtClean="0">
                <a:effectLst/>
              </a:rPr>
              <a:t>      </a:t>
            </a:r>
            <a:endParaRPr lang="en-US" sz="3000" dirty="0" smtClean="0">
              <a:effectLst/>
            </a:endParaRP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</a:t>
            </a:r>
            <a:r>
              <a:rPr lang="en-US" sz="3000" i="1" smtClean="0">
                <a:effectLst/>
              </a:rPr>
              <a:t> </a:t>
            </a:r>
            <a:r>
              <a:rPr lang="en-US" sz="3000" smtClean="0">
                <a:effectLst/>
              </a:rPr>
              <a:t>                                        </a:t>
            </a:r>
            <a:br>
              <a:rPr lang="en-US" sz="3000" smtClean="0">
                <a:effectLst/>
              </a:rPr>
            </a:br>
            <a:r>
              <a:rPr lang="en-US" sz="3000" smtClean="0">
                <a:effectLst/>
              </a:rPr>
              <a:t>                          </a:t>
            </a:r>
            <a:endParaRPr lang="en-US" sz="3000" dirty="0" smtClean="0">
              <a:effectLst/>
            </a:endParaRPr>
          </a:p>
          <a:p>
            <a:pPr lvl="1">
              <a:buChar char=" "/>
            </a:pPr>
            <a:r>
              <a:rPr lang="en-US" sz="2600" smtClean="0">
                <a:effectLst/>
              </a:rPr>
              <a:t>              </a:t>
            </a:r>
            <a:r>
              <a:rPr lang="en-US" sz="2400" i="1" smtClean="0">
                <a:effectLst/>
              </a:rPr>
              <a:t>                             </a:t>
            </a:r>
            <a:r>
              <a:rPr lang="en-US" sz="2600" smtClean="0">
                <a:effectLst/>
              </a:rPr>
              <a:t>         </a:t>
            </a:r>
            <a:endParaRPr lang="en-US" sz="2600" dirty="0" smtClean="0">
              <a:effectLst/>
            </a:endParaRPr>
          </a:p>
          <a:p>
            <a:pPr lvl="1">
              <a:buChar char=" "/>
            </a:pPr>
            <a:r>
              <a:rPr lang="en-US" sz="2600" smtClean="0"/>
              <a:t> </a:t>
            </a:r>
            <a:r>
              <a:rPr lang="en-US" sz="2600" smtClean="0">
                <a:effectLst/>
              </a:rPr>
              <a:t>                                      </a:t>
            </a:r>
            <a:endParaRPr lang="en-US" sz="2600" dirty="0" smtClean="0">
              <a:effectLst/>
            </a:endParaRPr>
          </a:p>
          <a:p>
            <a:pPr lvl="1">
              <a:buChar char=" "/>
            </a:pPr>
            <a:r>
              <a:rPr lang="en-US" sz="2600" smtClean="0">
                <a:effectLst/>
              </a:rPr>
              <a:t>                                 </a:t>
            </a:r>
            <a:endParaRPr lang="en-US" sz="2600" dirty="0" smtClean="0">
              <a:effectLst/>
            </a:endParaRPr>
          </a:p>
          <a:p>
            <a:pPr>
              <a:buChar char=" "/>
            </a:pPr>
            <a:r>
              <a:rPr lang="en-US" sz="3000" b="1" i="1" smtClean="0">
                <a:effectLst/>
              </a:rPr>
              <a:t>                    </a:t>
            </a:r>
            <a:r>
              <a:rPr lang="en-US" sz="3000" smtClean="0">
                <a:effectLst/>
              </a:rPr>
              <a:t>                                          </a:t>
            </a:r>
            <a:br>
              <a:rPr lang="en-US" sz="3000" smtClean="0">
                <a:effectLst/>
              </a:rPr>
            </a:br>
            <a:r>
              <a:rPr lang="en-US" sz="3000" smtClean="0">
                <a:solidFill>
                  <a:srgbClr val="FF0000"/>
                </a:solidFill>
                <a:effectLst/>
              </a:rPr>
              <a:t>                                                      </a:t>
            </a:r>
            <a:endParaRPr lang="en-US" sz="3000" dirty="0" smtClean="0">
              <a:solidFill>
                <a:srgbClr val="FF0000"/>
              </a:solidFill>
              <a:effectLst/>
            </a:endParaRPr>
          </a:p>
          <a:p>
            <a:pPr lvl="1">
              <a:buChar char=" "/>
            </a:pPr>
            <a:r>
              <a:rPr lang="en-US" sz="2600" smtClean="0">
                <a:effectLst/>
              </a:rPr>
              <a:t>                                                                 </a:t>
            </a:r>
            <a:br>
              <a:rPr lang="en-US" sz="2600" smtClean="0">
                <a:effectLst/>
              </a:rPr>
            </a:br>
            <a:r>
              <a:rPr lang="en-US" sz="2600" smtClean="0">
                <a:effectLst/>
              </a:rPr>
              <a:t>                   </a:t>
            </a:r>
            <a:r>
              <a:rPr lang="en-US" sz="2600" smtClean="0">
                <a:solidFill>
                  <a:srgbClr val="FF0000"/>
                </a:solidFill>
                <a:effectLst/>
              </a:rPr>
              <a:t>                             </a:t>
            </a:r>
            <a:r>
              <a:rPr lang="en-US" sz="2600" smtClean="0">
                <a:effectLst/>
              </a:rPr>
              <a:t> </a:t>
            </a:r>
            <a:endParaRPr lang="en-US" sz="2200" dirty="0" smtClean="0"/>
          </a:p>
          <a:p>
            <a:pPr>
              <a:buChar char=" "/>
            </a:pPr>
            <a:r>
              <a:rPr lang="en-US" sz="3000" b="1" i="1" smtClean="0">
                <a:effectLst/>
              </a:rPr>
              <a:t>                    </a:t>
            </a:r>
            <a:r>
              <a:rPr lang="en-US" sz="3000" smtClean="0">
                <a:effectLst/>
              </a:rPr>
              <a:t>                                                       </a:t>
            </a:r>
            <a:endParaRPr lang="en-US" sz="3000" dirty="0" smtClean="0">
              <a:effectLst/>
            </a:endParaRPr>
          </a:p>
          <a:p>
            <a:pPr lvl="1">
              <a:buChar char=" "/>
            </a:pPr>
            <a:r>
              <a:rPr lang="en-US" sz="2600" smtClean="0">
                <a:effectLst/>
              </a:rPr>
              <a:t>                </a:t>
            </a:r>
            <a:r>
              <a:rPr lang="en-US" sz="2600" b="1" smtClean="0">
                <a:effectLst/>
              </a:rPr>
              <a:t> </a:t>
            </a:r>
            <a:r>
              <a:rPr lang="en-US" sz="2600" b="1" baseline="30000" smtClean="0">
                <a:effectLst/>
              </a:rPr>
              <a:t>   </a:t>
            </a:r>
            <a:r>
              <a:rPr lang="en-US" sz="2600" b="1" smtClean="0">
                <a:effectLst/>
              </a:rPr>
              <a:t> </a:t>
            </a:r>
            <a:r>
              <a:rPr lang="en-US" sz="2600" smtClean="0">
                <a:effectLst/>
              </a:rPr>
              <a:t>                                                     </a:t>
            </a:r>
            <a:endParaRPr lang="en-US" sz="2600" dirty="0" smtClean="0">
              <a:effectLst/>
            </a:endParaRPr>
          </a:p>
          <a:p>
            <a:pPr lvl="1">
              <a:buChar char=" "/>
            </a:pPr>
            <a:r>
              <a:rPr lang="en-US" sz="2600" smtClean="0"/>
              <a:t>           </a:t>
            </a:r>
            <a:r>
              <a:rPr lang="en-US" sz="2600" b="1" smtClean="0"/>
              <a:t>                              </a:t>
            </a:r>
            <a:r>
              <a:rPr lang="en-US" sz="2600" b="1" u="sng" smtClean="0">
                <a:solidFill>
                  <a:srgbClr val="FF0000"/>
                </a:solidFill>
              </a:rPr>
              <a:t>     </a:t>
            </a:r>
            <a:r>
              <a:rPr lang="en-US" sz="2600" b="1" smtClean="0">
                <a:solidFill>
                  <a:srgbClr val="FF0000"/>
                </a:solidFill>
              </a:rPr>
              <a:t> </a:t>
            </a:r>
            <a:r>
              <a:rPr lang="en-US" sz="2600" smtClean="0"/>
              <a:t>                 </a:t>
            </a:r>
            <a:br>
              <a:rPr lang="en-US" sz="2600" smtClean="0"/>
            </a:br>
            <a:r>
              <a:rPr lang="en-US" sz="2600" smtClean="0"/>
              <a:t>                                      </a:t>
            </a:r>
            <a:endParaRPr lang="en-US" sz="2600" dirty="0" smtClean="0">
              <a:effectLst/>
            </a:endParaRPr>
          </a:p>
          <a:p>
            <a:endParaRPr lang="en-US" sz="26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3"/>
            <a:ext cx="9144000" cy="5832647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 smtClean="0">
                <a:effectLst/>
              </a:rPr>
              <a:t>We have presented a generalization of the concept of activity for continuous time signals. </a:t>
            </a:r>
          </a:p>
          <a:p>
            <a:pPr lvl="0"/>
            <a:r>
              <a:rPr lang="en-US" sz="3000" smtClean="0">
                <a:effectLst/>
                <a:latin typeface="Calibri"/>
              </a:rPr>
              <a:t>The classical definition of activity measures the rate of change of the signal</a:t>
            </a:r>
          </a:p>
          <a:p>
            <a:pPr>
              <a:buChar char=" "/>
            </a:pPr>
            <a:r>
              <a:rPr lang="en-US" sz="3000" smtClean="0">
                <a:effectLst/>
              </a:rPr>
              <a:t>                                  </a:t>
            </a:r>
            <a:r>
              <a:rPr lang="en-US" sz="3000" i="1" smtClean="0">
                <a:effectLst/>
              </a:rPr>
              <a:t> </a:t>
            </a:r>
            <a:r>
              <a:rPr lang="en-US" sz="3000" smtClean="0">
                <a:effectLst/>
              </a:rPr>
              <a:t>                                        </a:t>
            </a:r>
            <a:br>
              <a:rPr lang="en-US" sz="3000" smtClean="0">
                <a:effectLst/>
              </a:rPr>
            </a:br>
            <a:r>
              <a:rPr lang="en-US" sz="3000" smtClean="0">
                <a:effectLst/>
              </a:rPr>
              <a:t>                          </a:t>
            </a:r>
            <a:endParaRPr lang="en-US" sz="3000" dirty="0" smtClean="0">
              <a:effectLst/>
            </a:endParaRPr>
          </a:p>
          <a:p>
            <a:pPr lvl="1">
              <a:buChar char=" "/>
            </a:pPr>
            <a:r>
              <a:rPr lang="en-US" sz="2600" smtClean="0">
                <a:effectLst/>
              </a:rPr>
              <a:t>              </a:t>
            </a:r>
            <a:r>
              <a:rPr lang="en-US" sz="2400" i="1" smtClean="0">
                <a:effectLst/>
              </a:rPr>
              <a:t>                             </a:t>
            </a:r>
            <a:r>
              <a:rPr lang="en-US" sz="2600" smtClean="0">
                <a:effectLst/>
              </a:rPr>
              <a:t>         </a:t>
            </a:r>
            <a:endParaRPr lang="en-US" sz="2600" dirty="0" smtClean="0">
              <a:effectLst/>
            </a:endParaRPr>
          </a:p>
          <a:p>
            <a:pPr lvl="1">
              <a:buChar char=" "/>
            </a:pPr>
            <a:r>
              <a:rPr lang="en-US" sz="2600" smtClean="0"/>
              <a:t> </a:t>
            </a:r>
            <a:r>
              <a:rPr lang="en-US" sz="2600" smtClean="0">
                <a:effectLst/>
              </a:rPr>
              <a:t>                                      </a:t>
            </a:r>
            <a:endParaRPr lang="en-US" sz="2600" dirty="0" smtClean="0">
              <a:effectLst/>
            </a:endParaRPr>
          </a:p>
          <a:p>
            <a:pPr lvl="1">
              <a:buChar char=" "/>
            </a:pPr>
            <a:r>
              <a:rPr lang="en-US" sz="2600" smtClean="0">
                <a:effectLst/>
              </a:rPr>
              <a:t>                                 </a:t>
            </a:r>
            <a:endParaRPr lang="en-US" sz="2600" dirty="0" smtClean="0">
              <a:effectLst/>
            </a:endParaRPr>
          </a:p>
          <a:p>
            <a:pPr>
              <a:buChar char=" "/>
            </a:pPr>
            <a:r>
              <a:rPr lang="en-US" sz="3000" b="1" i="1" smtClean="0">
                <a:effectLst/>
              </a:rPr>
              <a:t>                    </a:t>
            </a:r>
            <a:r>
              <a:rPr lang="en-US" sz="3000" smtClean="0">
                <a:effectLst/>
              </a:rPr>
              <a:t>                                          </a:t>
            </a:r>
            <a:br>
              <a:rPr lang="en-US" sz="3000" smtClean="0">
                <a:effectLst/>
              </a:rPr>
            </a:br>
            <a:r>
              <a:rPr lang="en-US" sz="3000" smtClean="0">
                <a:solidFill>
                  <a:srgbClr val="FF0000"/>
                </a:solidFill>
                <a:effectLst/>
              </a:rPr>
              <a:t>                                                      </a:t>
            </a:r>
            <a:endParaRPr lang="en-US" sz="3000" dirty="0" smtClean="0">
              <a:solidFill>
                <a:srgbClr val="FF0000"/>
              </a:solidFill>
              <a:effectLst/>
            </a:endParaRPr>
          </a:p>
          <a:p>
            <a:pPr lvl="1">
              <a:buChar char=" "/>
            </a:pPr>
            <a:r>
              <a:rPr lang="en-US" sz="2600" smtClean="0">
                <a:effectLst/>
              </a:rPr>
              <a:t>                                                                 </a:t>
            </a:r>
            <a:br>
              <a:rPr lang="en-US" sz="2600" smtClean="0">
                <a:effectLst/>
              </a:rPr>
            </a:br>
            <a:r>
              <a:rPr lang="en-US" sz="2600" smtClean="0">
                <a:effectLst/>
              </a:rPr>
              <a:t>                   </a:t>
            </a:r>
            <a:r>
              <a:rPr lang="en-US" sz="2600" smtClean="0">
                <a:solidFill>
                  <a:srgbClr val="FF0000"/>
                </a:solidFill>
                <a:effectLst/>
              </a:rPr>
              <a:t>                             </a:t>
            </a:r>
            <a:r>
              <a:rPr lang="en-US" sz="2600" smtClean="0">
                <a:effectLst/>
              </a:rPr>
              <a:t> </a:t>
            </a:r>
            <a:endParaRPr lang="en-US" sz="2200" dirty="0" smtClean="0"/>
          </a:p>
          <a:p>
            <a:pPr>
              <a:buChar char=" "/>
            </a:pPr>
            <a:r>
              <a:rPr lang="en-US" sz="3000" b="1" i="1" smtClean="0">
                <a:effectLst/>
              </a:rPr>
              <a:t>                    </a:t>
            </a:r>
            <a:r>
              <a:rPr lang="en-US" sz="3000" smtClean="0">
                <a:effectLst/>
              </a:rPr>
              <a:t>                                                       </a:t>
            </a:r>
            <a:endParaRPr lang="en-US" sz="3000" dirty="0" smtClean="0">
              <a:effectLst/>
            </a:endParaRPr>
          </a:p>
          <a:p>
            <a:pPr lvl="1">
              <a:buChar char=" "/>
            </a:pPr>
            <a:r>
              <a:rPr lang="en-US" sz="2600" smtClean="0">
                <a:effectLst/>
              </a:rPr>
              <a:t>                </a:t>
            </a:r>
            <a:r>
              <a:rPr lang="en-US" sz="2600" b="1" smtClean="0">
                <a:effectLst/>
              </a:rPr>
              <a:t> </a:t>
            </a:r>
            <a:r>
              <a:rPr lang="en-US" sz="2600" b="1" baseline="30000" smtClean="0">
                <a:effectLst/>
              </a:rPr>
              <a:t>   </a:t>
            </a:r>
            <a:r>
              <a:rPr lang="en-US" sz="2600" b="1" smtClean="0">
                <a:effectLst/>
              </a:rPr>
              <a:t> </a:t>
            </a:r>
            <a:r>
              <a:rPr lang="en-US" sz="2600" smtClean="0">
                <a:effectLst/>
              </a:rPr>
              <a:t>                                                     </a:t>
            </a:r>
            <a:endParaRPr lang="en-US" sz="2600" dirty="0" smtClean="0">
              <a:effectLst/>
            </a:endParaRPr>
          </a:p>
          <a:p>
            <a:pPr lvl="1">
              <a:buChar char=" "/>
            </a:pPr>
            <a:r>
              <a:rPr lang="en-US" sz="2600" smtClean="0"/>
              <a:t>           </a:t>
            </a:r>
            <a:r>
              <a:rPr lang="en-US" sz="2600" b="1" smtClean="0"/>
              <a:t>                              </a:t>
            </a:r>
            <a:r>
              <a:rPr lang="en-US" sz="2600" b="1" u="sng" smtClean="0">
                <a:solidFill>
                  <a:srgbClr val="FF0000"/>
                </a:solidFill>
              </a:rPr>
              <a:t>     </a:t>
            </a:r>
            <a:r>
              <a:rPr lang="en-US" sz="2600" b="1" smtClean="0">
                <a:solidFill>
                  <a:srgbClr val="FF0000"/>
                </a:solidFill>
              </a:rPr>
              <a:t> </a:t>
            </a:r>
            <a:r>
              <a:rPr lang="en-US" sz="2600" smtClean="0"/>
              <a:t>                 </a:t>
            </a:r>
            <a:br>
              <a:rPr lang="en-US" sz="2600" smtClean="0"/>
            </a:br>
            <a:r>
              <a:rPr lang="en-US" sz="2600" smtClean="0"/>
              <a:t>                                      </a:t>
            </a:r>
            <a:endParaRPr lang="en-US" sz="2600" dirty="0" smtClean="0">
              <a:effectLst/>
            </a:endParaRPr>
          </a:p>
          <a:p>
            <a:endParaRPr lang="en-US" sz="26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3"/>
            <a:ext cx="9144000" cy="5832647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 smtClean="0">
                <a:effectLst/>
              </a:rPr>
              <a:t>We have presented a generalization of the concept of activity for continuous time signals. </a:t>
            </a:r>
          </a:p>
          <a:p>
            <a:pPr lvl="0"/>
            <a:r>
              <a:rPr lang="en-US" sz="3000" smtClean="0">
                <a:effectLst/>
                <a:latin typeface="Calibri"/>
              </a:rPr>
              <a:t>The classical definition of activity measures the rate of change of the signal</a:t>
            </a:r>
          </a:p>
          <a:p>
            <a:pPr lvl="0"/>
            <a:r>
              <a:rPr lang="en-US" sz="3000" smtClean="0">
                <a:effectLst/>
                <a:latin typeface="Calibri"/>
              </a:rPr>
              <a:t>The new definition of activity of </a:t>
            </a:r>
            <a:r>
              <a:rPr lang="en-US" sz="3000" i="1" smtClean="0">
                <a:effectLst/>
                <a:latin typeface="Calibri"/>
              </a:rPr>
              <a:t>n</a:t>
            </a:r>
            <a:r>
              <a:rPr lang="en-US" sz="3000" smtClean="0">
                <a:effectLst/>
                <a:latin typeface="Calibri"/>
              </a:rPr>
              <a:t>th-order takes into account the rate of change of the derivatives.</a:t>
            </a:r>
          </a:p>
          <a:p>
            <a:pPr lvl="1"/>
            <a:r>
              <a:rPr lang="en-US" sz="2600" smtClean="0">
                <a:latin typeface="Calibri"/>
              </a:rPr>
              <a:t>Now the “how” </a:t>
            </a:r>
            <a:r>
              <a:rPr lang="en-US" sz="2500" i="1" smtClean="0">
                <a:latin typeface="Calibri"/>
              </a:rPr>
              <a:t>[a continuous signal evolves]</a:t>
            </a:r>
            <a:r>
              <a:rPr lang="en-US" sz="2600" smtClean="0">
                <a:latin typeface="Calibri"/>
              </a:rPr>
              <a:t> matters.</a:t>
            </a:r>
          </a:p>
          <a:p>
            <a:pPr lvl="1"/>
            <a:r>
              <a:rPr lang="en-US" sz="2600" smtClean="0">
                <a:latin typeface="Calibri"/>
              </a:rPr>
              <a:t>Not only the signal’s maxima and minima</a:t>
            </a:r>
          </a:p>
          <a:p>
            <a:pPr lvl="1"/>
            <a:r>
              <a:rPr lang="en-US" sz="2600" smtClean="0">
                <a:latin typeface="Calibri"/>
              </a:rPr>
              <a:t>Less intuitive, less visualizable</a:t>
            </a:r>
          </a:p>
          <a:p>
            <a:pPr>
              <a:buChar char=" "/>
            </a:pPr>
            <a:r>
              <a:rPr lang="en-US" sz="3000" b="1" i="1" smtClean="0">
                <a:effectLst/>
              </a:rPr>
              <a:t>                    </a:t>
            </a:r>
            <a:r>
              <a:rPr lang="en-US" sz="3000" smtClean="0">
                <a:effectLst/>
              </a:rPr>
              <a:t>                                          </a:t>
            </a:r>
            <a:br>
              <a:rPr lang="en-US" sz="3000" smtClean="0">
                <a:effectLst/>
              </a:rPr>
            </a:br>
            <a:r>
              <a:rPr lang="en-US" sz="3000" smtClean="0">
                <a:solidFill>
                  <a:srgbClr val="FF0000"/>
                </a:solidFill>
                <a:effectLst/>
              </a:rPr>
              <a:t>                                                      </a:t>
            </a:r>
            <a:endParaRPr lang="en-US" sz="3000" dirty="0" smtClean="0">
              <a:solidFill>
                <a:srgbClr val="FF0000"/>
              </a:solidFill>
              <a:effectLst/>
            </a:endParaRPr>
          </a:p>
          <a:p>
            <a:pPr lvl="1">
              <a:buChar char=" "/>
            </a:pPr>
            <a:r>
              <a:rPr lang="en-US" sz="2600" smtClean="0">
                <a:effectLst/>
              </a:rPr>
              <a:t>                                                                 </a:t>
            </a:r>
            <a:br>
              <a:rPr lang="en-US" sz="2600" smtClean="0">
                <a:effectLst/>
              </a:rPr>
            </a:br>
            <a:r>
              <a:rPr lang="en-US" sz="2600" smtClean="0">
                <a:effectLst/>
              </a:rPr>
              <a:t>                   </a:t>
            </a:r>
            <a:r>
              <a:rPr lang="en-US" sz="2600" smtClean="0">
                <a:solidFill>
                  <a:srgbClr val="FF0000"/>
                </a:solidFill>
                <a:effectLst/>
              </a:rPr>
              <a:t>                             </a:t>
            </a:r>
            <a:r>
              <a:rPr lang="en-US" sz="2600" smtClean="0">
                <a:effectLst/>
              </a:rPr>
              <a:t> </a:t>
            </a:r>
            <a:endParaRPr lang="en-US" sz="2200" dirty="0" smtClean="0"/>
          </a:p>
          <a:p>
            <a:pPr>
              <a:buChar char=" "/>
            </a:pPr>
            <a:r>
              <a:rPr lang="en-US" sz="3000" b="1" i="1" smtClean="0">
                <a:effectLst/>
              </a:rPr>
              <a:t>                    </a:t>
            </a:r>
            <a:r>
              <a:rPr lang="en-US" sz="3000" smtClean="0">
                <a:effectLst/>
              </a:rPr>
              <a:t>                                                       </a:t>
            </a:r>
            <a:endParaRPr lang="en-US" sz="3000" dirty="0" smtClean="0">
              <a:effectLst/>
            </a:endParaRPr>
          </a:p>
          <a:p>
            <a:pPr lvl="1">
              <a:buChar char=" "/>
            </a:pPr>
            <a:r>
              <a:rPr lang="en-US" sz="2600" smtClean="0">
                <a:effectLst/>
              </a:rPr>
              <a:t>                </a:t>
            </a:r>
            <a:r>
              <a:rPr lang="en-US" sz="2600" b="1" smtClean="0">
                <a:effectLst/>
              </a:rPr>
              <a:t> </a:t>
            </a:r>
            <a:r>
              <a:rPr lang="en-US" sz="2600" b="1" baseline="30000" smtClean="0">
                <a:effectLst/>
              </a:rPr>
              <a:t>   </a:t>
            </a:r>
            <a:r>
              <a:rPr lang="en-US" sz="2600" b="1" smtClean="0">
                <a:effectLst/>
              </a:rPr>
              <a:t> </a:t>
            </a:r>
            <a:r>
              <a:rPr lang="en-US" sz="2600" smtClean="0">
                <a:effectLst/>
              </a:rPr>
              <a:t>                                                     </a:t>
            </a:r>
            <a:endParaRPr lang="en-US" sz="2600" dirty="0" smtClean="0">
              <a:effectLst/>
            </a:endParaRPr>
          </a:p>
          <a:p>
            <a:pPr lvl="1">
              <a:buChar char=" "/>
            </a:pPr>
            <a:r>
              <a:rPr lang="en-US" sz="2600" smtClean="0"/>
              <a:t>           </a:t>
            </a:r>
            <a:r>
              <a:rPr lang="en-US" sz="2600" b="1" smtClean="0"/>
              <a:t>                              </a:t>
            </a:r>
            <a:r>
              <a:rPr lang="en-US" sz="2600" b="1" u="sng" smtClean="0">
                <a:solidFill>
                  <a:srgbClr val="FF0000"/>
                </a:solidFill>
              </a:rPr>
              <a:t>     </a:t>
            </a:r>
            <a:r>
              <a:rPr lang="en-US" sz="2600" b="1" smtClean="0">
                <a:solidFill>
                  <a:srgbClr val="FF0000"/>
                </a:solidFill>
              </a:rPr>
              <a:t> </a:t>
            </a:r>
            <a:r>
              <a:rPr lang="en-US" sz="2600" smtClean="0"/>
              <a:t>                 </a:t>
            </a:r>
            <a:br>
              <a:rPr lang="en-US" sz="2600" smtClean="0"/>
            </a:br>
            <a:r>
              <a:rPr lang="en-US" sz="2600" smtClean="0"/>
              <a:t>                                      </a:t>
            </a:r>
            <a:endParaRPr lang="en-US" sz="2600" dirty="0" smtClean="0">
              <a:effectLst/>
            </a:endParaRPr>
          </a:p>
          <a:p>
            <a:endParaRPr lang="en-US" sz="26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3"/>
            <a:ext cx="9144000" cy="5832647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 smtClean="0">
                <a:effectLst/>
              </a:rPr>
              <a:t>We have presented a generalization of the concept of activity for continuous time signals. </a:t>
            </a:r>
          </a:p>
          <a:p>
            <a:pPr lvl="0"/>
            <a:r>
              <a:rPr lang="en-US" sz="3000" smtClean="0">
                <a:effectLst/>
                <a:latin typeface="Calibri"/>
              </a:rPr>
              <a:t>The classical definition of activity measures the rate of change of the signal</a:t>
            </a:r>
          </a:p>
          <a:p>
            <a:pPr lvl="0"/>
            <a:r>
              <a:rPr lang="en-US" sz="3000" smtClean="0">
                <a:effectLst/>
                <a:latin typeface="Calibri"/>
              </a:rPr>
              <a:t>The new definition of activity of </a:t>
            </a:r>
            <a:r>
              <a:rPr lang="en-US" sz="3000" i="1" smtClean="0">
                <a:effectLst/>
                <a:latin typeface="Calibri"/>
              </a:rPr>
              <a:t>n</a:t>
            </a:r>
            <a:r>
              <a:rPr lang="en-US" sz="3000" smtClean="0">
                <a:effectLst/>
                <a:latin typeface="Calibri"/>
              </a:rPr>
              <a:t>th-order takes into account the rate of change of the derivatives.</a:t>
            </a:r>
          </a:p>
          <a:p>
            <a:pPr lvl="1"/>
            <a:r>
              <a:rPr lang="en-US" sz="2600" smtClean="0">
                <a:latin typeface="Calibri"/>
              </a:rPr>
              <a:t>Now the “how” </a:t>
            </a:r>
            <a:r>
              <a:rPr lang="en-US" sz="2500" i="1" smtClean="0">
                <a:latin typeface="Calibri"/>
              </a:rPr>
              <a:t>[a continuous signal evolves]</a:t>
            </a:r>
            <a:r>
              <a:rPr lang="en-US" sz="2600" smtClean="0">
                <a:latin typeface="Calibri"/>
              </a:rPr>
              <a:t> matters.</a:t>
            </a:r>
          </a:p>
          <a:p>
            <a:pPr lvl="1"/>
            <a:r>
              <a:rPr lang="en-US" sz="2600" smtClean="0">
                <a:latin typeface="Calibri"/>
              </a:rPr>
              <a:t>Not only the signal’s maxima and minima</a:t>
            </a:r>
          </a:p>
          <a:p>
            <a:pPr lvl="1"/>
            <a:r>
              <a:rPr lang="en-US" sz="2600" smtClean="0">
                <a:latin typeface="Calibri"/>
              </a:rPr>
              <a:t>Less intuitive, less visualizable</a:t>
            </a:r>
          </a:p>
          <a:p>
            <a:pPr lvl="0"/>
            <a:r>
              <a:rPr lang="en-US" sz="3000" b="1" i="1" smtClean="0">
                <a:effectLst/>
                <a:latin typeface="Calibri"/>
              </a:rPr>
              <a:t>Activity of order n </a:t>
            </a:r>
            <a:r>
              <a:rPr lang="en-US" sz="3000" smtClean="0">
                <a:effectLst/>
                <a:latin typeface="Calibri"/>
              </a:rPr>
              <a:t>provides a means by which establishing an </a:t>
            </a:r>
            <a:br>
              <a:rPr lang="en-US" sz="3000" smtClean="0">
                <a:effectLst/>
                <a:latin typeface="Calibri"/>
              </a:rPr>
            </a:br>
            <a:r>
              <a:rPr lang="en-US" sz="3000" smtClean="0">
                <a:solidFill>
                  <a:srgbClr val="FF0000"/>
                </a:solidFill>
                <a:effectLst/>
                <a:latin typeface="Calibri"/>
              </a:rPr>
              <a:t>ideal  lower bound for the number of integration steps</a:t>
            </a:r>
          </a:p>
          <a:p>
            <a:pPr lvl="1"/>
            <a:r>
              <a:rPr lang="en-US" sz="2600" smtClean="0">
                <a:latin typeface="Calibri"/>
              </a:rPr>
              <a:t>against which comparing the performance of a (suitably selected) </a:t>
            </a:r>
            <a:br>
              <a:rPr lang="en-US" sz="2600" smtClean="0">
                <a:latin typeface="Calibri"/>
              </a:rPr>
            </a:br>
            <a:r>
              <a:rPr lang="en-US" sz="2600" smtClean="0">
                <a:latin typeface="Calibri"/>
              </a:rPr>
              <a:t>Quantization-based </a:t>
            </a:r>
            <a:r>
              <a:rPr lang="en-US" sz="2600" smtClean="0">
                <a:solidFill>
                  <a:srgbClr val="FF0000"/>
                </a:solidFill>
                <a:latin typeface="Calibri"/>
              </a:rPr>
              <a:t>integration method of order n</a:t>
            </a:r>
            <a:r>
              <a:rPr lang="en-US" sz="2600" smtClean="0">
                <a:latin typeface="Calibri"/>
              </a:rPr>
              <a:t>.</a:t>
            </a:r>
            <a:endParaRPr lang="en-US" sz="2200" smtClean="0">
              <a:latin typeface="Calibri"/>
            </a:endParaRPr>
          </a:p>
          <a:p>
            <a:pPr>
              <a:buChar char=" "/>
            </a:pPr>
            <a:r>
              <a:rPr lang="en-US" sz="3000" b="1" i="1" smtClean="0">
                <a:effectLst/>
              </a:rPr>
              <a:t>                    </a:t>
            </a:r>
            <a:r>
              <a:rPr lang="en-US" sz="3000" smtClean="0">
                <a:effectLst/>
              </a:rPr>
              <a:t>                                                       </a:t>
            </a:r>
            <a:endParaRPr lang="en-US" sz="3000" dirty="0" smtClean="0">
              <a:effectLst/>
            </a:endParaRPr>
          </a:p>
          <a:p>
            <a:pPr lvl="1">
              <a:buChar char=" "/>
            </a:pPr>
            <a:r>
              <a:rPr lang="en-US" sz="2600" smtClean="0">
                <a:effectLst/>
              </a:rPr>
              <a:t>                </a:t>
            </a:r>
            <a:r>
              <a:rPr lang="en-US" sz="2600" b="1" smtClean="0">
                <a:effectLst/>
              </a:rPr>
              <a:t> </a:t>
            </a:r>
            <a:r>
              <a:rPr lang="en-US" sz="2600" b="1" baseline="30000" smtClean="0">
                <a:effectLst/>
              </a:rPr>
              <a:t>   </a:t>
            </a:r>
            <a:r>
              <a:rPr lang="en-US" sz="2600" b="1" smtClean="0">
                <a:effectLst/>
              </a:rPr>
              <a:t> </a:t>
            </a:r>
            <a:r>
              <a:rPr lang="en-US" sz="2600" smtClean="0">
                <a:effectLst/>
              </a:rPr>
              <a:t>                                                     </a:t>
            </a:r>
            <a:endParaRPr lang="en-US" sz="2600" dirty="0" smtClean="0">
              <a:effectLst/>
            </a:endParaRPr>
          </a:p>
          <a:p>
            <a:pPr lvl="1">
              <a:buChar char=" "/>
            </a:pPr>
            <a:r>
              <a:rPr lang="en-US" sz="2600" smtClean="0"/>
              <a:t>           </a:t>
            </a:r>
            <a:r>
              <a:rPr lang="en-US" sz="2600" b="1" smtClean="0"/>
              <a:t>                              </a:t>
            </a:r>
            <a:r>
              <a:rPr lang="en-US" sz="2600" b="1" u="sng" smtClean="0">
                <a:solidFill>
                  <a:srgbClr val="FF0000"/>
                </a:solidFill>
              </a:rPr>
              <a:t>     </a:t>
            </a:r>
            <a:r>
              <a:rPr lang="en-US" sz="2600" b="1" smtClean="0">
                <a:solidFill>
                  <a:srgbClr val="FF0000"/>
                </a:solidFill>
              </a:rPr>
              <a:t> </a:t>
            </a:r>
            <a:r>
              <a:rPr lang="en-US" sz="2600" smtClean="0"/>
              <a:t>                 </a:t>
            </a:r>
            <a:br>
              <a:rPr lang="en-US" sz="2600" smtClean="0"/>
            </a:br>
            <a:r>
              <a:rPr lang="en-US" sz="2600" smtClean="0"/>
              <a:t>                                      </a:t>
            </a:r>
            <a:endParaRPr lang="en-US" sz="2600" dirty="0" smtClean="0">
              <a:effectLst/>
            </a:endParaRPr>
          </a:p>
          <a:p>
            <a:endParaRPr lang="en-US" sz="26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 descr=" 17"/>
          <p:cNvSpPr>
            <a:spLocks noGrp="1"/>
          </p:cNvSpPr>
          <p:nvPr>
            <p:ph idx="1"/>
          </p:nvPr>
        </p:nvSpPr>
        <p:spPr>
          <a:xfrm>
            <a:off x="0" y="836713"/>
            <a:ext cx="9144000" cy="5832647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 smtClean="0">
                <a:effectLst/>
              </a:rPr>
              <a:t>We have presented a generalization of the concept of activity for continuous time signals. </a:t>
            </a:r>
          </a:p>
          <a:p>
            <a:pPr lvl="0"/>
            <a:r>
              <a:rPr lang="en-US" sz="3000" smtClean="0">
                <a:effectLst/>
                <a:latin typeface="Calibri"/>
              </a:rPr>
              <a:t>The classical definition of activity measures the rate of change of the signal</a:t>
            </a:r>
          </a:p>
          <a:p>
            <a:pPr lvl="0"/>
            <a:r>
              <a:rPr lang="en-US" sz="3000" smtClean="0">
                <a:effectLst/>
                <a:latin typeface="Calibri"/>
              </a:rPr>
              <a:t>The new definition of activity of </a:t>
            </a:r>
            <a:r>
              <a:rPr lang="en-US" sz="3000" i="1" smtClean="0">
                <a:effectLst/>
                <a:latin typeface="Calibri"/>
              </a:rPr>
              <a:t>n</a:t>
            </a:r>
            <a:r>
              <a:rPr lang="en-US" sz="3000" smtClean="0">
                <a:effectLst/>
                <a:latin typeface="Calibri"/>
              </a:rPr>
              <a:t>th-order takes into account the rate of change of the derivatives.</a:t>
            </a:r>
          </a:p>
          <a:p>
            <a:pPr lvl="1"/>
            <a:r>
              <a:rPr lang="en-US" sz="2600" smtClean="0">
                <a:latin typeface="Calibri"/>
              </a:rPr>
              <a:t>Now the “how” </a:t>
            </a:r>
            <a:r>
              <a:rPr lang="en-US" sz="2500" i="1" smtClean="0">
                <a:latin typeface="Calibri"/>
              </a:rPr>
              <a:t>[a continuous signal evolves]</a:t>
            </a:r>
            <a:r>
              <a:rPr lang="en-US" sz="2600" smtClean="0">
                <a:latin typeface="Calibri"/>
              </a:rPr>
              <a:t> matters.</a:t>
            </a:r>
          </a:p>
          <a:p>
            <a:pPr lvl="1"/>
            <a:r>
              <a:rPr lang="en-US" sz="2600" smtClean="0">
                <a:latin typeface="Calibri"/>
              </a:rPr>
              <a:t>Not only the signal’s maxima and minima</a:t>
            </a:r>
          </a:p>
          <a:p>
            <a:pPr lvl="1"/>
            <a:r>
              <a:rPr lang="en-US" sz="2600" smtClean="0">
                <a:latin typeface="Calibri"/>
              </a:rPr>
              <a:t>Less intuitive, less visualizable</a:t>
            </a:r>
          </a:p>
          <a:p>
            <a:pPr lvl="0"/>
            <a:r>
              <a:rPr lang="en-US" sz="3000" b="1" i="1" smtClean="0">
                <a:effectLst/>
                <a:latin typeface="Calibri"/>
              </a:rPr>
              <a:t>Activity of order n </a:t>
            </a:r>
            <a:r>
              <a:rPr lang="en-US" sz="3000" smtClean="0">
                <a:effectLst/>
                <a:latin typeface="Calibri"/>
              </a:rPr>
              <a:t>provides a means by which establishing an </a:t>
            </a:r>
            <a:br>
              <a:rPr lang="en-US" sz="3000" smtClean="0">
                <a:effectLst/>
                <a:latin typeface="Calibri"/>
              </a:rPr>
            </a:br>
            <a:r>
              <a:rPr lang="en-US" sz="3000" smtClean="0">
                <a:solidFill>
                  <a:srgbClr val="FF0000"/>
                </a:solidFill>
                <a:effectLst/>
                <a:latin typeface="Calibri"/>
              </a:rPr>
              <a:t>ideal  lower bound for the number of integration steps</a:t>
            </a:r>
          </a:p>
          <a:p>
            <a:pPr lvl="1"/>
            <a:r>
              <a:rPr lang="en-US" sz="2600" smtClean="0">
                <a:latin typeface="Calibri"/>
              </a:rPr>
              <a:t>against which comparing the performance of a (suitably selected) </a:t>
            </a:r>
            <a:br>
              <a:rPr lang="en-US" sz="2600" smtClean="0">
                <a:latin typeface="Calibri"/>
              </a:rPr>
            </a:br>
            <a:r>
              <a:rPr lang="en-US" sz="2600" smtClean="0">
                <a:latin typeface="Calibri"/>
              </a:rPr>
              <a:t>Quantization-based </a:t>
            </a:r>
            <a:r>
              <a:rPr lang="en-US" sz="2600" smtClean="0">
                <a:solidFill>
                  <a:srgbClr val="FF0000"/>
                </a:solidFill>
                <a:latin typeface="Calibri"/>
              </a:rPr>
              <a:t>integration method of order n</a:t>
            </a:r>
            <a:r>
              <a:rPr lang="en-US" sz="2600" smtClean="0">
                <a:latin typeface="Calibri"/>
              </a:rPr>
              <a:t>.</a:t>
            </a:r>
            <a:endParaRPr lang="en-US" sz="2200" smtClean="0">
              <a:latin typeface="Calibri"/>
            </a:endParaRPr>
          </a:p>
          <a:p>
            <a:pPr lvl="0"/>
            <a:r>
              <a:rPr lang="en-US" sz="3000" b="1" i="1" smtClean="0">
                <a:effectLst/>
                <a:latin typeface="Calibri"/>
              </a:rPr>
              <a:t>Activity of order n </a:t>
            </a:r>
            <a:r>
              <a:rPr lang="en-US" sz="3000" smtClean="0">
                <a:effectLst/>
                <a:latin typeface="Calibri"/>
              </a:rPr>
              <a:t>is, so far, almost exclusively of theoretical relevance</a:t>
            </a:r>
          </a:p>
          <a:p>
            <a:pPr lvl="1"/>
            <a:r>
              <a:rPr lang="en-US" sz="2600" smtClean="0">
                <a:latin typeface="Calibri"/>
              </a:rPr>
              <a:t>For calculating </a:t>
            </a:r>
            <a:r>
              <a:rPr lang="en-US" sz="2600" b="1" smtClean="0">
                <a:latin typeface="Calibri"/>
              </a:rPr>
              <a:t>A</a:t>
            </a:r>
            <a:r>
              <a:rPr lang="en-US" sz="2600" b="1" baseline="30000" smtClean="0">
                <a:latin typeface="Calibri"/>
              </a:rPr>
              <a:t>(n)</a:t>
            </a:r>
            <a:r>
              <a:rPr lang="en-US" sz="2600" b="1" smtClean="0">
                <a:latin typeface="Calibri"/>
              </a:rPr>
              <a:t> </a:t>
            </a:r>
            <a:r>
              <a:rPr lang="en-US" sz="2600" smtClean="0">
                <a:latin typeface="Calibri"/>
              </a:rPr>
              <a:t>we need to know the analytical solution of a system… </a:t>
            </a:r>
          </a:p>
          <a:p>
            <a:pPr lvl="1"/>
            <a:r>
              <a:rPr lang="en-US" sz="2600" smtClean="0">
                <a:latin typeface="Calibri"/>
              </a:rPr>
              <a:t>… but that </a:t>
            </a:r>
            <a:r>
              <a:rPr lang="en-US" sz="2600" b="1" smtClean="0">
                <a:latin typeface="Calibri"/>
              </a:rPr>
              <a:t>is exactly what we can’t know </a:t>
            </a:r>
            <a:r>
              <a:rPr lang="en-US" sz="2600" b="1" u="sng" smtClean="0">
                <a:solidFill>
                  <a:srgbClr val="FF0000"/>
                </a:solidFill>
                <a:latin typeface="Calibri"/>
              </a:rPr>
              <a:t>prior</a:t>
            </a:r>
            <a:r>
              <a:rPr lang="en-US" sz="2600" b="1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600" smtClean="0">
                <a:latin typeface="Calibri"/>
              </a:rPr>
              <a:t>to simulation !!!</a:t>
            </a:r>
            <a:br>
              <a:rPr lang="en-US" sz="2600" smtClean="0">
                <a:latin typeface="Calibri"/>
              </a:rPr>
            </a:br>
            <a:r>
              <a:rPr lang="en-US" sz="2600" smtClean="0">
                <a:latin typeface="Calibri"/>
              </a:rPr>
              <a:t>(for most cases of practical interest)</a:t>
            </a:r>
          </a:p>
          <a:p>
            <a:endParaRPr lang="en-US" sz="2600" dirty="0" smtClean="0">
              <a:effectLst/>
            </a:endParaRPr>
          </a:p>
        </p:txBody>
      </p:sp>
      <p:sp>
        <p:nvSpPr>
          <p:cNvPr id="13316" name="Title 1" descr=" 133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18" name="17 Marcador de texto" descr="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ransition advTm="32167">
    <p:cut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contenido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r>
              <a:rPr lang="en-US" sz="2800" dirty="0" smtClean="0">
                <a:effectLst/>
              </a:rPr>
              <a:t>Explore how the knowledge of activity measures for each variable in a given system can be exploited to:</a:t>
            </a:r>
          </a:p>
          <a:p>
            <a:pPr lvl="1"/>
            <a:r>
              <a:rPr lang="en-US" sz="2400" dirty="0" smtClean="0"/>
              <a:t>derive </a:t>
            </a:r>
            <a:r>
              <a:rPr lang="en-US" sz="2400" dirty="0" smtClean="0">
                <a:solidFill>
                  <a:srgbClr val="FF0000"/>
                </a:solidFill>
              </a:rPr>
              <a:t>optimal model partitions </a:t>
            </a:r>
            <a:r>
              <a:rPr lang="en-US" sz="2400" dirty="0" smtClean="0"/>
              <a:t>into multiple parallel processing nodes (cores, processors, servers) in order to </a:t>
            </a:r>
            <a:r>
              <a:rPr lang="en-US" sz="2400" dirty="0" smtClean="0">
                <a:solidFill>
                  <a:srgbClr val="FF0000"/>
                </a:solidFill>
              </a:rPr>
              <a:t>maximize speedups as compared against a serial (single node) simulation</a:t>
            </a:r>
            <a:r>
              <a:rPr lang="en-US" sz="2400" dirty="0" smtClean="0"/>
              <a:t>.</a:t>
            </a:r>
          </a:p>
        </p:txBody>
      </p:sp>
      <p:sp>
        <p:nvSpPr>
          <p:cNvPr id="133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18" name="17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Ongoing work</a:t>
            </a:r>
          </a:p>
        </p:txBody>
      </p:sp>
    </p:spTree>
  </p:cSld>
  <p:clrMapOvr>
    <a:masterClrMapping/>
  </p:clrMapOvr>
  <p:transition advTm="32167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0" y="0"/>
            <a:ext cx="4572000" cy="714356"/>
          </a:xfrm>
        </p:spPr>
        <p:txBody>
          <a:bodyPr/>
          <a:lstStyle/>
          <a:p>
            <a:pPr algn="r"/>
            <a:r>
              <a:rPr b="1" dirty="0" smtClean="0"/>
              <a:t>Q&amp;A</a:t>
            </a:r>
            <a:endParaRPr lang="es-AR" b="1" dirty="0"/>
          </a:p>
        </p:txBody>
      </p:sp>
      <p:graphicFrame>
        <p:nvGraphicFramePr>
          <p:cNvPr id="431106" name="Object 66"/>
          <p:cNvGraphicFramePr>
            <a:graphicFrameLocks noChangeAspect="1"/>
          </p:cNvGraphicFramePr>
          <p:nvPr/>
        </p:nvGraphicFramePr>
        <p:xfrm>
          <a:off x="152400" y="1484313"/>
          <a:ext cx="4468813" cy="908050"/>
        </p:xfrm>
        <a:graphic>
          <a:graphicData uri="http://schemas.openxmlformats.org/presentationml/2006/ole">
            <p:oleObj spid="_x0000_s766978" name="Equation" r:id="rId3" imgW="1168200" imgH="228600" progId="Equation.3">
              <p:embed/>
            </p:oleObj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484784"/>
            <a:ext cx="3384376" cy="4894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51520" y="5589240"/>
            <a:ext cx="28151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5"/>
              </a:rPr>
              <a:t>rcastro@dc.uba.ar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6"/>
              </a:rPr>
              <a:t>rodrigo.castro@usys.ethz.ch</a:t>
            </a:r>
            <a:endParaRPr lang="en-US" dirty="0"/>
          </a:p>
        </p:txBody>
      </p:sp>
    </p:spTree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HP@8RMLIHNUYKYXYL32" val="5125"/>
  <p:tag name="DEFAULTDISPLAYSOURCE" val="\documentclass{article}\pagestyle{empty}&#10;\begin{document}&#10;&#10;\end{document}&#10;"/>
  <p:tag name="EMBEDFONTS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46045</TotalTime>
  <Words>6523</Words>
  <Application>Microsoft Office PowerPoint</Application>
  <PresentationFormat>Presentación en pantalla (4:3)</PresentationFormat>
  <Paragraphs>1562</Paragraphs>
  <Slides>97</Slides>
  <Notes>96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97</vt:i4>
      </vt:variant>
    </vt:vector>
  </HeadingPairs>
  <TitlesOfParts>
    <vt:vector size="99" baseType="lpstr">
      <vt:lpstr>Office Theme</vt:lpstr>
      <vt:lpstr>Equation</vt:lpstr>
      <vt:lpstr>Diapositiva 1</vt:lpstr>
      <vt:lpstr>Agenda</vt:lpstr>
      <vt:lpstr>Activity: Original definition</vt:lpstr>
      <vt:lpstr>Activity: Original definition</vt:lpstr>
      <vt:lpstr>Activity: Original definition</vt:lpstr>
      <vt:lpstr>Activity: Original definition</vt:lpstr>
      <vt:lpstr>Activity: Original definition</vt:lpstr>
      <vt:lpstr>Activity: Original definition</vt:lpstr>
      <vt:lpstr>Activity: Original definition</vt:lpstr>
      <vt:lpstr>Activity: Original definition</vt:lpstr>
      <vt:lpstr>Activity: Original definition</vt:lpstr>
      <vt:lpstr>Activity: Original definition</vt:lpstr>
      <vt:lpstr>Activity: Original definition</vt:lpstr>
      <vt:lpstr>Activity: Original definition</vt:lpstr>
      <vt:lpstr>Activity: Original definition</vt:lpstr>
      <vt:lpstr>Need for an nth-order extension</vt:lpstr>
      <vt:lpstr>Need for an nth-order extension</vt:lpstr>
      <vt:lpstr>Need for an nth-order extension</vt:lpstr>
      <vt:lpstr>Need for an nth-order extension</vt:lpstr>
      <vt:lpstr>Need for an nth-order extension</vt:lpstr>
      <vt:lpstr>Zero (static) and First Order</vt:lpstr>
      <vt:lpstr>Zero (static) and First Order</vt:lpstr>
      <vt:lpstr>Zero (static) and First Order</vt:lpstr>
      <vt:lpstr>Zero (static) and First Order</vt:lpstr>
      <vt:lpstr>Zero (static) and First Order</vt:lpstr>
      <vt:lpstr>Zero (static) and First Order</vt:lpstr>
      <vt:lpstr>Zero (static) and First Order</vt:lpstr>
      <vt:lpstr>Zero (static) and First Order</vt:lpstr>
      <vt:lpstr>Zero (static) and First Order</vt:lpstr>
      <vt:lpstr>Zero (static) and First Order</vt:lpstr>
      <vt:lpstr>Second Order</vt:lpstr>
      <vt:lpstr>Second Order</vt:lpstr>
      <vt:lpstr>Second Order</vt:lpstr>
      <vt:lpstr>Second Order</vt:lpstr>
      <vt:lpstr>nth-Order</vt:lpstr>
      <vt:lpstr>nth-Order</vt:lpstr>
      <vt:lpstr>nth-Order</vt:lpstr>
      <vt:lpstr>Quantized State Systems (QSS)</vt:lpstr>
      <vt:lpstr>Quantized State Systems (QSS)</vt:lpstr>
      <vt:lpstr>Quantized State Systems (QSS)</vt:lpstr>
      <vt:lpstr>Quantized State Systems (QSS)</vt:lpstr>
      <vt:lpstr>Quantized State Systems (QSS)</vt:lpstr>
      <vt:lpstr>The error perspective</vt:lpstr>
      <vt:lpstr>The error perspective</vt:lpstr>
      <vt:lpstr>The error perspective</vt:lpstr>
      <vt:lpstr>The error perspective</vt:lpstr>
      <vt:lpstr>nth-Order error dynamics</vt:lpstr>
      <vt:lpstr>nth-Order error dynamics</vt:lpstr>
      <vt:lpstr>nth-Order error dynamics</vt:lpstr>
      <vt:lpstr>nth-Order error dynamics</vt:lpstr>
      <vt:lpstr>nth-Order error dynamics</vt:lpstr>
      <vt:lpstr>nth-Order error dynamics</vt:lpstr>
      <vt:lpstr>nth-Order error dynamics</vt:lpstr>
      <vt:lpstr>Definition of nth-Order Activity</vt:lpstr>
      <vt:lpstr>Definition of nth-Order Activity</vt:lpstr>
      <vt:lpstr>Definition of nth-Order Activity</vt:lpstr>
      <vt:lpstr>Definition of nth-Order Activity</vt:lpstr>
      <vt:lpstr>Definition of nth-Order Activity</vt:lpstr>
      <vt:lpstr>Definition of nth-Order Activity</vt:lpstr>
      <vt:lpstr>Definition of nth-Order Activity</vt:lpstr>
      <vt:lpstr>Definition of nth-Order Activity</vt:lpstr>
      <vt:lpstr>Definition of nth-Order Activity</vt:lpstr>
      <vt:lpstr>Definition of nth-Order Activity</vt:lpstr>
      <vt:lpstr>Definition of nth-Order Activity</vt:lpstr>
      <vt:lpstr>Example I: Non-stiff system</vt:lpstr>
      <vt:lpstr>Example I: Non-stiff system</vt:lpstr>
      <vt:lpstr>Example I: Non-stiff system</vt:lpstr>
      <vt:lpstr>Example I: Non-stiff system</vt:lpstr>
      <vt:lpstr>Example I: Non-stiff system</vt:lpstr>
      <vt:lpstr>Example I: Non-stiff system</vt:lpstr>
      <vt:lpstr>Example I: Non-stiff system</vt:lpstr>
      <vt:lpstr>Example I: Non-stiff system</vt:lpstr>
      <vt:lpstr>Example I: Non-stiff system</vt:lpstr>
      <vt:lpstr>Example I: Non-stiff system</vt:lpstr>
      <vt:lpstr>Example I: Non-stiff system</vt:lpstr>
      <vt:lpstr>Example II: Stiff system</vt:lpstr>
      <vt:lpstr>Example II: Stiff system</vt:lpstr>
      <vt:lpstr>Example II: Stiff system</vt:lpstr>
      <vt:lpstr>Example II: Stiff system</vt:lpstr>
      <vt:lpstr>Example II: Stiff system</vt:lpstr>
      <vt:lpstr>Example II: Stiff system</vt:lpstr>
      <vt:lpstr>Example II: Stiff system</vt:lpstr>
      <vt:lpstr>Example II: Stiff system</vt:lpstr>
      <vt:lpstr>Example II: Stiff system</vt:lpstr>
      <vt:lpstr>Example II: Stiff system</vt:lpstr>
      <vt:lpstr>Example II: Stiff system</vt:lpstr>
      <vt:lpstr>Example II: Stiff system</vt:lpstr>
      <vt:lpstr>Example II: Stiff system</vt:lpstr>
      <vt:lpstr>Example II: Stiff system</vt:lpstr>
      <vt:lpstr>Example II: Stiff system</vt:lpstr>
      <vt:lpstr> </vt:lpstr>
      <vt:lpstr> </vt:lpstr>
      <vt:lpstr> </vt:lpstr>
      <vt:lpstr> </vt:lpstr>
      <vt:lpstr> </vt:lpstr>
      <vt:lpstr> </vt:lpstr>
      <vt:lpstr>Q&amp;A</vt:lpstr>
    </vt:vector>
  </TitlesOfParts>
  <Company>Middleworld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Gunslinger</dc:creator>
  <cp:lastModifiedBy>Rodrigo</cp:lastModifiedBy>
  <cp:revision>212</cp:revision>
  <dcterms:created xsi:type="dcterms:W3CDTF">2010-11-13T20:31:31Z</dcterms:created>
  <dcterms:modified xsi:type="dcterms:W3CDTF">2014-01-20T15:35:39Z</dcterms:modified>
</cp:coreProperties>
</file>