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4" r:id="rId2"/>
  </p:sldMasterIdLst>
  <p:notesMasterIdLst>
    <p:notesMasterId r:id="rId54"/>
  </p:notesMasterIdLst>
  <p:handoutMasterIdLst>
    <p:handoutMasterId r:id="rId55"/>
  </p:handoutMasterIdLst>
  <p:sldIdLst>
    <p:sldId id="256" r:id="rId3"/>
    <p:sldId id="332" r:id="rId4"/>
    <p:sldId id="333" r:id="rId5"/>
    <p:sldId id="301" r:id="rId6"/>
    <p:sldId id="302" r:id="rId7"/>
    <p:sldId id="303" r:id="rId8"/>
    <p:sldId id="270" r:id="rId9"/>
    <p:sldId id="258" r:id="rId10"/>
    <p:sldId id="305" r:id="rId11"/>
    <p:sldId id="334" r:id="rId12"/>
    <p:sldId id="335" r:id="rId13"/>
    <p:sldId id="336" r:id="rId14"/>
    <p:sldId id="337" r:id="rId15"/>
    <p:sldId id="338" r:id="rId16"/>
    <p:sldId id="339" r:id="rId17"/>
    <p:sldId id="271" r:id="rId18"/>
    <p:sldId id="272" r:id="rId19"/>
    <p:sldId id="273" r:id="rId20"/>
    <p:sldId id="274" r:id="rId21"/>
    <p:sldId id="340" r:id="rId22"/>
    <p:sldId id="292" r:id="rId23"/>
    <p:sldId id="293" r:id="rId24"/>
    <p:sldId id="294" r:id="rId25"/>
    <p:sldId id="263" r:id="rId26"/>
    <p:sldId id="317" r:id="rId27"/>
    <p:sldId id="295" r:id="rId28"/>
    <p:sldId id="296" r:id="rId29"/>
    <p:sldId id="297" r:id="rId30"/>
    <p:sldId id="341" r:id="rId31"/>
    <p:sldId id="318" r:id="rId32"/>
    <p:sldId id="319" r:id="rId33"/>
    <p:sldId id="342" r:id="rId34"/>
    <p:sldId id="320" r:id="rId35"/>
    <p:sldId id="298" r:id="rId36"/>
    <p:sldId id="275" r:id="rId37"/>
    <p:sldId id="321" r:id="rId38"/>
    <p:sldId id="347" r:id="rId39"/>
    <p:sldId id="264" r:id="rId40"/>
    <p:sldId id="322" r:id="rId41"/>
    <p:sldId id="323" r:id="rId42"/>
    <p:sldId id="324" r:id="rId43"/>
    <p:sldId id="299" r:id="rId44"/>
    <p:sldId id="348" r:id="rId45"/>
    <p:sldId id="349" r:id="rId46"/>
    <p:sldId id="350" r:id="rId47"/>
    <p:sldId id="307" r:id="rId48"/>
    <p:sldId id="343" r:id="rId49"/>
    <p:sldId id="344" r:id="rId50"/>
    <p:sldId id="316" r:id="rId51"/>
    <p:sldId id="346" r:id="rId52"/>
    <p:sldId id="330" r:id="rId53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D"/>
    <a:srgbClr val="C0F5F6"/>
    <a:srgbClr val="ABF1F3"/>
    <a:srgbClr val="91EDEF"/>
    <a:srgbClr val="000000"/>
    <a:srgbClr val="FFFF00"/>
    <a:srgbClr val="99FF33"/>
    <a:srgbClr val="008000"/>
    <a:srgbClr val="FF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09" autoAdjust="0"/>
  </p:normalViewPr>
  <p:slideViewPr>
    <p:cSldViewPr>
      <p:cViewPr varScale="1">
        <p:scale>
          <a:sx n="81" d="100"/>
          <a:sy n="81" d="100"/>
        </p:scale>
        <p:origin x="101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-2448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13" Type="http://schemas.openxmlformats.org/officeDocument/2006/relationships/slide" Target="slides/slide17.xml"/><Relationship Id="rId18" Type="http://schemas.openxmlformats.org/officeDocument/2006/relationships/slide" Target="slides/slide47.xml"/><Relationship Id="rId3" Type="http://schemas.openxmlformats.org/officeDocument/2006/relationships/slide" Target="slides/slide4.xml"/><Relationship Id="rId21" Type="http://schemas.openxmlformats.org/officeDocument/2006/relationships/slide" Target="slides/slide50.xml"/><Relationship Id="rId7" Type="http://schemas.openxmlformats.org/officeDocument/2006/relationships/slide" Target="slides/slide8.xml"/><Relationship Id="rId12" Type="http://schemas.openxmlformats.org/officeDocument/2006/relationships/slide" Target="slides/slide13.xml"/><Relationship Id="rId17" Type="http://schemas.openxmlformats.org/officeDocument/2006/relationships/slide" Target="slides/slide46.xml"/><Relationship Id="rId2" Type="http://schemas.openxmlformats.org/officeDocument/2006/relationships/slide" Target="slides/slide3.xml"/><Relationship Id="rId16" Type="http://schemas.openxmlformats.org/officeDocument/2006/relationships/slide" Target="slides/slide33.xml"/><Relationship Id="rId20" Type="http://schemas.openxmlformats.org/officeDocument/2006/relationships/slide" Target="slides/slide49.xml"/><Relationship Id="rId1" Type="http://schemas.openxmlformats.org/officeDocument/2006/relationships/slide" Target="slides/slide1.xml"/><Relationship Id="rId6" Type="http://schemas.openxmlformats.org/officeDocument/2006/relationships/slide" Target="slides/slide7.xml"/><Relationship Id="rId11" Type="http://schemas.openxmlformats.org/officeDocument/2006/relationships/slide" Target="slides/slide12.xml"/><Relationship Id="rId5" Type="http://schemas.openxmlformats.org/officeDocument/2006/relationships/slide" Target="slides/slide6.xml"/><Relationship Id="rId15" Type="http://schemas.openxmlformats.org/officeDocument/2006/relationships/slide" Target="slides/slide26.xml"/><Relationship Id="rId10" Type="http://schemas.openxmlformats.org/officeDocument/2006/relationships/slide" Target="slides/slide11.xml"/><Relationship Id="rId19" Type="http://schemas.openxmlformats.org/officeDocument/2006/relationships/slide" Target="slides/slide48.xml"/><Relationship Id="rId4" Type="http://schemas.openxmlformats.org/officeDocument/2006/relationships/slide" Target="slides/slide5.xml"/><Relationship Id="rId9" Type="http://schemas.openxmlformats.org/officeDocument/2006/relationships/slide" Target="slides/slide10.xml"/><Relationship Id="rId14" Type="http://schemas.openxmlformats.org/officeDocument/2006/relationships/slide" Target="slides/slide20.xml"/><Relationship Id="rId2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6" rIns="91434" bIns="457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6" rIns="91434" bIns="457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6" rIns="91434" bIns="457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6" rIns="91434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D66499A-2FBD-4A89-A920-A30DE38B6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515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2FCAEB0-5F18-44E9-A5A6-62BFA5393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773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B8E62E-BCB0-4C11-B896-061172274E17}" type="slidenum">
              <a:rPr lang="en-US"/>
              <a:pPr>
                <a:spcBef>
                  <a:spcPct val="0"/>
                </a:spcBef>
              </a:pPr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59479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8AE9CA6-8962-4229-B0A8-2F19E5953AF8}" type="slidenum">
              <a:rPr lang="en-US"/>
              <a:pPr>
                <a:spcBef>
                  <a:spcPct val="0"/>
                </a:spcBef>
              </a:pPr>
              <a:t>2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7176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5A4E9D9-F95E-4040-8448-5E896E20F665}" type="slidenum">
              <a:rPr lang="en-US"/>
              <a:pPr>
                <a:spcBef>
                  <a:spcPct val="0"/>
                </a:spcBef>
              </a:pPr>
              <a:t>3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25059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27E30F-9449-4BB0-AE12-FAEF1331E1F0}" type="slidenum">
              <a:rPr lang="en-US"/>
              <a:pPr>
                <a:spcBef>
                  <a:spcPct val="0"/>
                </a:spcBef>
              </a:pPr>
              <a:t>4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83133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2CCD578-8E4F-4FAE-B288-7B6E56FC11A9}" type="slidenum">
              <a:rPr lang="en-US"/>
              <a:pPr>
                <a:spcBef>
                  <a:spcPct val="0"/>
                </a:spcBef>
              </a:pPr>
              <a:t>5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27506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1EDF44D-0F35-44E1-B7EE-5B9A2652C8BD}" type="slidenum">
              <a:rPr lang="en-US"/>
              <a:pPr>
                <a:spcBef>
                  <a:spcPct val="0"/>
                </a:spcBef>
              </a:pPr>
              <a:t>6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72288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DC9C37C-D19C-44D5-A6D8-F247ED3ED612}" type="slidenum">
              <a:rPr lang="en-US"/>
              <a:pPr>
                <a:spcBef>
                  <a:spcPct val="0"/>
                </a:spcBef>
              </a:pPr>
              <a:t>7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26908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AE4C231-AC1A-4D07-966B-CF1CE552C96F}" type="slidenum">
              <a:rPr lang="en-US"/>
              <a:pPr>
                <a:spcBef>
                  <a:spcPct val="0"/>
                </a:spcBef>
              </a:pPr>
              <a:t>8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1290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54B74E0-E73D-4EA7-B2B3-A5302F0A558C}" type="slidenum">
              <a:rPr lang="en-US"/>
              <a:pPr>
                <a:spcBef>
                  <a:spcPct val="0"/>
                </a:spcBef>
              </a:pPr>
              <a:t>9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13287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935CD6E-8EB4-4B83-AD7C-E4CE7B20C859}" type="slidenum">
              <a:rPr lang="en-US"/>
              <a:pPr>
                <a:spcBef>
                  <a:spcPct val="0"/>
                </a:spcBef>
              </a:pPr>
              <a:t>10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2703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9565F7F-0E5F-4ECA-A59B-995BCAD7C17F}" type="slidenum">
              <a:rPr lang="en-US"/>
              <a:pPr>
                <a:spcBef>
                  <a:spcPct val="0"/>
                </a:spcBef>
              </a:pPr>
              <a:t>11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64097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500035B-3E48-41AD-B075-560A8E534E1E}" type="slidenum">
              <a:rPr lang="en-US"/>
              <a:pPr>
                <a:spcBef>
                  <a:spcPct val="0"/>
                </a:spcBef>
              </a:pPr>
              <a:t>12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3075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E888128-17AC-4411-AA24-B163405456A3}" type="slidenum">
              <a:rPr lang="en-US"/>
              <a:pPr>
                <a:spcBef>
                  <a:spcPct val="0"/>
                </a:spcBef>
              </a:pPr>
              <a:t>13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77477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6676648-EF10-434B-B071-29791245EAF8}" type="slidenum">
              <a:rPr lang="en-US"/>
              <a:pPr>
                <a:spcBef>
                  <a:spcPct val="0"/>
                </a:spcBef>
              </a:pPr>
              <a:t>14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81460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C0D47B-A17D-4FB4-9CAC-C15A1D8183AF}" type="slidenum">
              <a:rPr lang="en-US"/>
              <a:pPr>
                <a:spcBef>
                  <a:spcPct val="0"/>
                </a:spcBef>
              </a:pPr>
              <a:t>15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02146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8DF9461-FCDF-46AB-872B-9FBBB64D3656}" type="slidenum">
              <a:rPr lang="en-US"/>
              <a:pPr>
                <a:spcBef>
                  <a:spcPct val="0"/>
                </a:spcBef>
              </a:pPr>
              <a:t>16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5131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649AD9B-3068-4F36-B929-2BCA06F39CD5}" type="slidenum">
              <a:rPr lang="en-US"/>
              <a:pPr>
                <a:spcBef>
                  <a:spcPct val="0"/>
                </a:spcBef>
              </a:pPr>
              <a:t>17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2229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E2CD55-11DE-4593-8A54-B02C08253F32}" type="slidenum">
              <a:rPr lang="en-US"/>
              <a:pPr>
                <a:spcBef>
                  <a:spcPct val="0"/>
                </a:spcBef>
              </a:pPr>
              <a:t>18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12462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F57AFE7-4794-4670-82E3-EA0FB2368132}" type="slidenum">
              <a:rPr lang="en-US"/>
              <a:pPr>
                <a:spcBef>
                  <a:spcPct val="0"/>
                </a:spcBef>
              </a:pPr>
              <a:t>19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8816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D6B6A5C-44D1-4F28-819C-9FB6B3496C94}" type="slidenum">
              <a:rPr lang="en-US"/>
              <a:pPr>
                <a:spcBef>
                  <a:spcPct val="0"/>
                </a:spcBef>
              </a:pPr>
              <a:t>20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9138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E8DDE09-D13D-45AB-B465-888D0CFD4797}" type="slidenum">
              <a:rPr lang="en-US"/>
              <a:pPr>
                <a:spcBef>
                  <a:spcPct val="0"/>
                </a:spcBef>
              </a:pPr>
              <a:t>21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52952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836E3B6-FCDD-4B9C-AF79-B2E6D83F0BF5}" type="slidenum">
              <a:rPr lang="en-US"/>
              <a:pPr>
                <a:spcBef>
                  <a:spcPct val="0"/>
                </a:spcBef>
              </a:pPr>
              <a:t>22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19103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DE3F06-F6D0-44F9-ACD9-6CAB6EDF62EF}" type="slidenum">
              <a:rPr lang="en-US"/>
              <a:pPr>
                <a:spcBef>
                  <a:spcPct val="0"/>
                </a:spcBef>
              </a:pPr>
              <a:t>23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87995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303257D-30DA-4582-A1FD-5A8C7F1F9415}" type="slidenum">
              <a:rPr lang="en-US"/>
              <a:pPr>
                <a:spcBef>
                  <a:spcPct val="0"/>
                </a:spcBef>
              </a:pPr>
              <a:t>24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1454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4397E34-01C6-4BA6-9B73-A1978A48E79C}" type="slidenum">
              <a:rPr lang="en-US"/>
              <a:pPr>
                <a:spcBef>
                  <a:spcPct val="0"/>
                </a:spcBef>
              </a:pPr>
              <a:t>25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38591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AF87498-6752-4AE0-8E6C-C2FD4BA9B2E4}" type="slidenum">
              <a:rPr lang="en-US"/>
              <a:pPr>
                <a:spcBef>
                  <a:spcPct val="0"/>
                </a:spcBef>
              </a:pPr>
              <a:t>26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60520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3787374-4809-4E1F-AC22-DB43F5EACF6D}" type="slidenum">
              <a:rPr lang="en-US"/>
              <a:pPr>
                <a:spcBef>
                  <a:spcPct val="0"/>
                </a:spcBef>
              </a:pPr>
              <a:t>27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543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6EE22B1-B0D8-42A2-A1B0-2CF7549C1E94}" type="slidenum">
              <a:rPr lang="en-US"/>
              <a:pPr>
                <a:spcBef>
                  <a:spcPct val="0"/>
                </a:spcBef>
              </a:pPr>
              <a:t>28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378304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67656C2-D769-42D7-89C3-84BE8741FE96}" type="slidenum">
              <a:rPr lang="en-US"/>
              <a:pPr>
                <a:spcBef>
                  <a:spcPct val="0"/>
                </a:spcBef>
              </a:pPr>
              <a:t>29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006721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1BBB40F-A2B4-4D48-AFF0-6F1BCD410A5C}" type="slidenum">
              <a:rPr lang="en-US"/>
              <a:pPr>
                <a:spcBef>
                  <a:spcPct val="0"/>
                </a:spcBef>
              </a:pPr>
              <a:t>30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964556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06BE2D-4648-4C26-B142-7C074773E457}" type="slidenum">
              <a:rPr lang="en-US"/>
              <a:pPr>
                <a:spcBef>
                  <a:spcPct val="0"/>
                </a:spcBef>
              </a:pPr>
              <a:t>31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389265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DF73A8-A258-4302-BBFC-B6877FD65E3D}" type="slidenum">
              <a:rPr lang="en-US"/>
              <a:pPr>
                <a:spcBef>
                  <a:spcPct val="0"/>
                </a:spcBef>
              </a:pPr>
              <a:t>32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743121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D1049EF-70E3-4371-AF17-FDCB029F6E7B}" type="slidenum">
              <a:rPr lang="en-US"/>
              <a:pPr>
                <a:spcBef>
                  <a:spcPct val="0"/>
                </a:spcBef>
              </a:pPr>
              <a:t>33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918788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BB25C11-6ECE-42E4-A572-CC2536D24C80}" type="slidenum">
              <a:rPr lang="en-US"/>
              <a:pPr>
                <a:spcBef>
                  <a:spcPct val="0"/>
                </a:spcBef>
              </a:pPr>
              <a:t>34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980801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2301821-190E-4FBB-888B-AB97B20CDD59}" type="slidenum">
              <a:rPr lang="en-US"/>
              <a:pPr>
                <a:spcBef>
                  <a:spcPct val="0"/>
                </a:spcBef>
              </a:pPr>
              <a:t>35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987960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9BA4EBB-EFDE-4528-A828-9B07BC994C88}" type="slidenum">
              <a:rPr lang="en-US"/>
              <a:pPr>
                <a:spcBef>
                  <a:spcPct val="0"/>
                </a:spcBef>
              </a:pPr>
              <a:t>36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893807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A166C5B-AAEA-43FD-9056-C96ACCBA155A}" type="slidenum">
              <a:rPr lang="en-US"/>
              <a:pPr algn="r" eaLnBrk="1" hangingPunct="1">
                <a:spcBef>
                  <a:spcPct val="0"/>
                </a:spcBef>
              </a:pPr>
              <a:t>37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34711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1F14BB6-7556-4699-9434-AFCA82AAB1D2}" type="slidenum">
              <a:rPr lang="en-US"/>
              <a:pPr>
                <a:spcBef>
                  <a:spcPct val="0"/>
                </a:spcBef>
              </a:pPr>
              <a:t>38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903997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CE3635E-1A34-4E1B-B7E1-F66FB27A33DF}" type="slidenum">
              <a:rPr lang="en-US"/>
              <a:pPr>
                <a:spcBef>
                  <a:spcPct val="0"/>
                </a:spcBef>
              </a:pPr>
              <a:t>39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643387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29CC98F-9D59-4457-9B49-0B38002B86D8}" type="slidenum">
              <a:rPr lang="en-US"/>
              <a:pPr>
                <a:spcBef>
                  <a:spcPct val="0"/>
                </a:spcBef>
              </a:pPr>
              <a:t>40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082503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41728F7-AC63-4CA2-87E4-ED8CD8E5B7F8}" type="slidenum">
              <a:rPr lang="en-US"/>
              <a:pPr>
                <a:spcBef>
                  <a:spcPct val="0"/>
                </a:spcBef>
              </a:pPr>
              <a:t>41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108659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EE298A-9B37-4699-AFDB-885CADF2953D}" type="slidenum">
              <a:rPr lang="en-US"/>
              <a:pPr>
                <a:spcBef>
                  <a:spcPct val="0"/>
                </a:spcBef>
              </a:pPr>
              <a:t>42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89363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3FA2025-C5F4-437F-A432-34227217D221}" type="slidenum">
              <a:rPr lang="en-US"/>
              <a:pPr algn="r" eaLnBrk="1" hangingPunct="1">
                <a:spcBef>
                  <a:spcPct val="0"/>
                </a:spcBef>
              </a:pPr>
              <a:t>43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035817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4FF409E-999E-4EA9-871A-79DDF24ED198}" type="slidenum">
              <a:rPr lang="en-US"/>
              <a:pPr algn="r" eaLnBrk="1" hangingPunct="1">
                <a:spcBef>
                  <a:spcPct val="0"/>
                </a:spcBef>
              </a:pPr>
              <a:t>44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267832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3FE292-DE4E-419D-BA59-C080B59DBDB2}" type="slidenum">
              <a:rPr lang="en-US"/>
              <a:pPr algn="r" eaLnBrk="1" hangingPunct="1">
                <a:spcBef>
                  <a:spcPct val="0"/>
                </a:spcBef>
              </a:pPr>
              <a:t>45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493409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52A2F9-9593-4536-A0B6-F63DC12EF048}" type="slidenum">
              <a:rPr lang="en-US"/>
              <a:pPr>
                <a:spcBef>
                  <a:spcPct val="0"/>
                </a:spcBef>
              </a:pPr>
              <a:t>46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248876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07E7CE4-4B36-411D-9984-A569C53A28AD}" type="slidenum">
              <a:rPr lang="en-US"/>
              <a:pPr>
                <a:spcBef>
                  <a:spcPct val="0"/>
                </a:spcBef>
              </a:pPr>
              <a:t>47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85687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97FAEB-9E72-4F67-B31C-5D14AF658867}" type="slidenum">
              <a:rPr lang="en-US"/>
              <a:pPr>
                <a:spcBef>
                  <a:spcPct val="0"/>
                </a:spcBef>
              </a:pPr>
              <a:t>48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928948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9394121-9A69-4ED9-A738-ADA7F94F3328}" type="slidenum">
              <a:rPr lang="en-US"/>
              <a:pPr>
                <a:spcBef>
                  <a:spcPct val="0"/>
                </a:spcBef>
              </a:pPr>
              <a:t>49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819794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308EC51-E64B-41B6-856A-6DA5DC66CA3E}" type="slidenum">
              <a:rPr lang="en-US"/>
              <a:pPr>
                <a:spcBef>
                  <a:spcPct val="0"/>
                </a:spcBef>
              </a:pPr>
              <a:t>50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792473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709AC90-61E6-4020-92B7-E6BC045ACBED}" type="slidenum">
              <a:rPr lang="en-US"/>
              <a:pPr>
                <a:spcBef>
                  <a:spcPct val="0"/>
                </a:spcBef>
              </a:pPr>
              <a:t>51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56496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ece.arizona.edu/~cellier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hyperlink" Target="http://www.ethz.ch/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894BD159-6392-4694-A850-981D5229FB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47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9DA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6324600"/>
            <a:ext cx="9144000" cy="609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DA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990600"/>
          </a:xfrm>
          <a:prstGeom prst="rect">
            <a:avLst/>
          </a:prstGeom>
          <a:gradFill rotWithShape="0">
            <a:gsLst>
              <a:gs pos="0">
                <a:srgbClr val="FF9DA2"/>
              </a:gs>
              <a:gs pos="100000">
                <a:srgbClr val="FD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7" name="Line 14"/>
          <p:cNvSpPr>
            <a:spLocks noChangeShapeType="1"/>
          </p:cNvSpPr>
          <p:nvPr userDrawn="1"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19"/>
          <p:cNvSpPr>
            <a:spLocks noChangeShapeType="1"/>
          </p:cNvSpPr>
          <p:nvPr userDrawn="1"/>
        </p:nvSpPr>
        <p:spPr bwMode="auto">
          <a:xfrm>
            <a:off x="0" y="63246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30"/>
          <p:cNvSpPr>
            <a:spLocks noChangeShapeType="1"/>
          </p:cNvSpPr>
          <p:nvPr userDrawn="1"/>
        </p:nvSpPr>
        <p:spPr bwMode="auto">
          <a:xfrm>
            <a:off x="685800" y="6324600"/>
            <a:ext cx="777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35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6858000" y="6438900"/>
            <a:ext cx="16002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kumimoji="1" lang="en-US" sz="1200" smtClean="0">
                <a:solidFill>
                  <a:schemeClr val="folHlink"/>
                </a:solidFill>
                <a:latin typeface="Arial" panose="020B0604020202020204" pitchFamily="34" charset="0"/>
              </a:rPr>
              <a:t>Start Presentation</a:t>
            </a:r>
            <a:endParaRPr kumimoji="1" lang="en-US" sz="1200" smtClean="0">
              <a:solidFill>
                <a:schemeClr val="folHlink"/>
              </a:solidFill>
              <a:latin typeface="Arial" panose="020B0604020202020204" pitchFamily="34" charset="0"/>
              <a:hlinkClick r:id="" action="ppaction://hlinkshowjump?jump=firstslide"/>
            </a:endParaRPr>
          </a:p>
        </p:txBody>
      </p:sp>
      <p:sp>
        <p:nvSpPr>
          <p:cNvPr id="11" name="AutoShape 36">
            <a:hlinkClick r:id="" action="ppaction://hlinkshowjump?jump=previousslide"/>
          </p:cNvPr>
          <p:cNvSpPr>
            <a:spLocks noChangeArrowheads="1"/>
          </p:cNvSpPr>
          <p:nvPr userDrawn="1"/>
        </p:nvSpPr>
        <p:spPr bwMode="auto">
          <a:xfrm>
            <a:off x="8502650" y="6494463"/>
            <a:ext cx="193675" cy="227012"/>
          </a:xfrm>
          <a:prstGeom prst="leftArrow">
            <a:avLst>
              <a:gd name="adj1" fmla="val 50000"/>
              <a:gd name="adj2" fmla="val 63796"/>
            </a:avLst>
          </a:prstGeom>
          <a:solidFill>
            <a:schemeClr val="bg1"/>
          </a:solidFill>
          <a:ln w="12700" cap="sq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12" name="AutoShape 37">
            <a:hlinkClick r:id="" action="ppaction://hlinkshowjump?jump=nextslide"/>
          </p:cNvPr>
          <p:cNvSpPr>
            <a:spLocks noChangeArrowheads="1"/>
          </p:cNvSpPr>
          <p:nvPr userDrawn="1"/>
        </p:nvSpPr>
        <p:spPr bwMode="auto">
          <a:xfrm>
            <a:off x="8731250" y="6496050"/>
            <a:ext cx="193675" cy="227013"/>
          </a:xfrm>
          <a:prstGeom prst="rightArrow">
            <a:avLst>
              <a:gd name="adj1" fmla="val 50000"/>
              <a:gd name="adj2" fmla="val 63806"/>
            </a:avLst>
          </a:prstGeom>
          <a:solidFill>
            <a:schemeClr val="bg1"/>
          </a:solidFill>
          <a:ln w="12700" cap="sq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pic>
        <p:nvPicPr>
          <p:cNvPr id="13" name="Picture 40" descr="coypright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454775"/>
            <a:ext cx="27654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7" descr="ethlogo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74613"/>
            <a:ext cx="27432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January 18, 2014</a:t>
            </a:r>
            <a:endParaRPr lang="en-US" baseline="30000" dirty="0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DB8E184D-6AAE-483E-B2C7-3127CD18C9D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50449"/>
            <a:ext cx="4853940" cy="69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1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599DC487-A688-49E8-8779-66A042B9B9A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724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033B2223-46AD-457D-A4F2-FE5C7A84B1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926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3D1E0414-ED03-4207-BD31-3B5B256E089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408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August 24, 2009</a:t>
            </a:r>
            <a:endParaRPr lang="en-US" baseline="30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3FE4E83F-6644-4C2F-A497-DEF07469628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594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90119BDC-DBD5-4B68-9D4C-24C49D16709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732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AE09A1E4-F2D7-49AB-8B9E-BEF0DC0CFBB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24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9D564432-D835-442F-89CF-940E4EE2F3E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884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2A9133CF-86A8-4789-B3B8-628F7A2D62C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783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43000"/>
            <a:ext cx="2057400" cy="4983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019800" cy="4983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452E1324-2622-48F5-9F3A-FAC705E06EE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126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7150E-C1B6-40B1-A1A5-18B84BB8E84A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8402E-AC3D-4B38-9CCD-B692D4C45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33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2ADC3-0A9F-4697-8BA8-F5D20220CF01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72C9F-0D9D-4CC4-BD2E-BE9891A95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10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41702-C8A0-4B47-80E9-330AB4E997B8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27167-48ED-4B91-A94D-BA76586E7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76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6C006-2BEF-418A-AA96-78D25296C95A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DD11-F0F9-4523-9ADB-A065823FA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10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20D9A-EF51-4A73-9E9C-48544DF9A7D9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84209-D597-4B9C-A674-CFEBD35B9B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59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A407B-FBC1-461D-9864-268EB8FC7AF9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B76B8-6797-4055-AD38-657DBF85E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90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C6E9F-46F1-4913-A75D-9FD9CF7FCC87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60EC5-D2B4-4411-A659-38F790E06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984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AD91A-5B8A-48BE-A0A0-7D820355B734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44048-93DF-40BE-AEE6-80B5646FB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579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43259-5DFE-452F-9E4D-C2A3E7BC6A5B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5A052-DDA7-4D8C-B0D2-DCE94F275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553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398C8-596D-406C-8F31-55A89F040339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A5663-01F4-4B0A-B971-9FFEF2F19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4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B91D0-9CD6-4FCE-8B73-909B645A940B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D641C-8BDB-4634-BD99-BB0A5DC02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2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arizona.edu/" TargetMode="Externa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hyperlink" Target="http://www.ece.arizona.edu/~cellier/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ece.arizona.edu/~cellier/syllabi.html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9DA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6324600"/>
            <a:ext cx="9144000" cy="609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DA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990600"/>
          </a:xfrm>
          <a:prstGeom prst="rect">
            <a:avLst/>
          </a:prstGeom>
          <a:gradFill rotWithShape="0">
            <a:gsLst>
              <a:gs pos="0">
                <a:srgbClr val="FF9DA2"/>
              </a:gs>
              <a:gs pos="100000">
                <a:srgbClr val="FD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430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/>
            </a:r>
            <a:br>
              <a:rPr lang="de-DE" smtClean="0"/>
            </a:br>
            <a:r>
              <a:rPr lang="de-DE" smtClean="0"/>
              <a:t/>
            </a:r>
            <a:br>
              <a:rPr lang="de-DE" smtClean="0"/>
            </a:br>
            <a:r>
              <a:rPr lang="de-DE" smtClean="0"/>
              <a:t/>
            </a:r>
            <a:br>
              <a:rPr lang="de-DE" smtClean="0"/>
            </a:br>
            <a:r>
              <a:rPr lang="de-DE" smtClean="0"/>
              <a:t/>
            </a:r>
            <a:br>
              <a:rPr lang="de-DE" smtClean="0"/>
            </a:br>
            <a:endParaRPr lang="de-DE" smtClean="0"/>
          </a:p>
        </p:txBody>
      </p:sp>
      <p:sp>
        <p:nvSpPr>
          <p:cNvPr id="1030" name="Line 14"/>
          <p:cNvSpPr>
            <a:spLocks noChangeShapeType="1"/>
          </p:cNvSpPr>
          <p:nvPr userDrawn="1"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Line 19"/>
          <p:cNvSpPr>
            <a:spLocks noChangeShapeType="1"/>
          </p:cNvSpPr>
          <p:nvPr userDrawn="1"/>
        </p:nvSpPr>
        <p:spPr bwMode="auto">
          <a:xfrm>
            <a:off x="0" y="63246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December 20, 2007</a:t>
            </a:r>
            <a:endParaRPr lang="en-US" baseline="30000"/>
          </a:p>
        </p:txBody>
      </p:sp>
      <p:sp>
        <p:nvSpPr>
          <p:cNvPr id="3" name="Line 30"/>
          <p:cNvSpPr>
            <a:spLocks noChangeShapeType="1"/>
          </p:cNvSpPr>
          <p:nvPr userDrawn="1"/>
        </p:nvSpPr>
        <p:spPr bwMode="auto">
          <a:xfrm>
            <a:off x="685800" y="6324600"/>
            <a:ext cx="777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fld id="{6891D8F2-F622-4E2F-B7C0-F8A9B8045A9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59" name="Rectangle 35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6858000" y="6438900"/>
            <a:ext cx="16002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kumimoji="1" lang="en-US" sz="1200" smtClean="0">
                <a:solidFill>
                  <a:schemeClr val="folHlink"/>
                </a:solidFill>
                <a:latin typeface="Arial" panose="020B0604020202020204" pitchFamily="34" charset="0"/>
              </a:rPr>
              <a:t>Start Presentation</a:t>
            </a:r>
            <a:endParaRPr kumimoji="1" lang="en-US" sz="1200" smtClean="0">
              <a:solidFill>
                <a:schemeClr val="folHlink"/>
              </a:solidFill>
              <a:latin typeface="Arial" panose="020B0604020202020204" pitchFamily="34" charset="0"/>
              <a:hlinkClick r:id="" action="ppaction://hlinkshowjump?jump=firstslide"/>
            </a:endParaRPr>
          </a:p>
        </p:txBody>
      </p:sp>
      <p:sp>
        <p:nvSpPr>
          <p:cNvPr id="1060" name="AutoShape 36">
            <a:hlinkClick r:id="" action="ppaction://hlinkshowjump?jump=previousslide"/>
          </p:cNvPr>
          <p:cNvSpPr>
            <a:spLocks noChangeArrowheads="1"/>
          </p:cNvSpPr>
          <p:nvPr userDrawn="1"/>
        </p:nvSpPr>
        <p:spPr bwMode="auto">
          <a:xfrm>
            <a:off x="8502650" y="6494463"/>
            <a:ext cx="193675" cy="227012"/>
          </a:xfrm>
          <a:prstGeom prst="leftArrow">
            <a:avLst>
              <a:gd name="adj1" fmla="val 50000"/>
              <a:gd name="adj2" fmla="val 63796"/>
            </a:avLst>
          </a:prstGeom>
          <a:solidFill>
            <a:schemeClr val="bg1"/>
          </a:solidFill>
          <a:ln w="12700" cap="sq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1061" name="AutoShape 37">
            <a:hlinkClick r:id="" action="ppaction://hlinkshowjump?jump=nextslide"/>
          </p:cNvPr>
          <p:cNvSpPr>
            <a:spLocks noChangeArrowheads="1"/>
          </p:cNvSpPr>
          <p:nvPr userDrawn="1"/>
        </p:nvSpPr>
        <p:spPr bwMode="auto">
          <a:xfrm>
            <a:off x="8731250" y="6496050"/>
            <a:ext cx="193675" cy="227013"/>
          </a:xfrm>
          <a:prstGeom prst="rightArrow">
            <a:avLst>
              <a:gd name="adj1" fmla="val 50000"/>
              <a:gd name="adj2" fmla="val 63806"/>
            </a:avLst>
          </a:prstGeom>
          <a:solidFill>
            <a:schemeClr val="bg1"/>
          </a:solidFill>
          <a:ln w="12700" cap="sq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pic>
        <p:nvPicPr>
          <p:cNvPr id="1038" name="Picture 38" descr="asmall">
            <a:hlinkClick r:id="rId13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62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39" descr="capture2">
            <a:hlinkClick r:id="rId15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8" y="381000"/>
            <a:ext cx="5065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40" descr="coypright">
            <a:hlinkClick r:id="rId17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454775"/>
            <a:ext cx="27654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2256E96-2737-421B-9603-B2029303C706}" type="datetimeFigureOut">
              <a:rPr lang="en-US"/>
              <a:pPr>
                <a:defRPr/>
              </a:pPr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1DA368B-6CB6-4B20-BE29-82DD42331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../../../Pubs/BG/springer.html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hyperlink" Target="../../../Pubs/FIR/ijgs_96.pdf" TargetMode="External"/><Relationship Id="rId5" Type="http://schemas.openxmlformats.org/officeDocument/2006/relationships/hyperlink" Target="../../../Pubs/BG/springer_chap14.pdf" TargetMode="External"/><Relationship Id="rId4" Type="http://schemas.openxmlformats.org/officeDocument/2006/relationships/hyperlink" Target="../../../Pubs/BG/springer_chap13.pdf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../../../Pubs/FIR/cmpb_98.pdf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nf.ethz.ch/personal/fcellier/Pubs/FIR/modelica_09_fir.pdf" TargetMode="External"/><Relationship Id="rId4" Type="http://schemas.openxmlformats.org/officeDocument/2006/relationships/hyperlink" Target="http://www.inf.ethz.ch/personal/fcellier/Pubs/BG/ICSC_05.pdf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f.ethz.ch/personal/fcellier/PhD/escobet_phd.pdf" TargetMode="External"/><Relationship Id="rId3" Type="http://schemas.openxmlformats.org/officeDocument/2006/relationships/hyperlink" Target="../../../PhD/angela_phd.pdf" TargetMode="External"/><Relationship Id="rId7" Type="http://schemas.openxmlformats.org/officeDocument/2006/relationships/hyperlink" Target="../../../PhD/mirats_phd.pdf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hyperlink" Target="../../../PhD/fina_phd.pdf" TargetMode="External"/><Relationship Id="rId5" Type="http://schemas.openxmlformats.org/officeDocument/2006/relationships/hyperlink" Target="../../../PhD/alvaro_phd.pdf" TargetMode="External"/><Relationship Id="rId4" Type="http://schemas.openxmlformats.org/officeDocument/2006/relationships/hyperlink" Target="../../../PhD/paco_phd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 smtClean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>
                <a:solidFill>
                  <a:schemeClr val="tx1"/>
                </a:solidFill>
              </a:rPr>
              <a:t>Inductive Modeling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64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In this presentation, we shall study general techniques for identifying complex non-linear models from observations of input/output behavior.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These techniques make an attempt at mimicking human capabilities of </a:t>
            </a:r>
            <a:r>
              <a:rPr lang="en-US" sz="2400" b="1" i="1" smtClean="0">
                <a:solidFill>
                  <a:schemeClr val="accent2"/>
                </a:solidFill>
              </a:rPr>
              <a:t>vicarious learning</a:t>
            </a:r>
            <a:r>
              <a:rPr lang="en-US" sz="2400" smtClean="0"/>
              <a:t>, i.e., of learning from observation.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These techniques should be perfectly </a:t>
            </a:r>
            <a:r>
              <a:rPr lang="en-US" sz="2400" b="1" i="1" smtClean="0">
                <a:solidFill>
                  <a:schemeClr val="accent2"/>
                </a:solidFill>
              </a:rPr>
              <a:t>general</a:t>
            </a:r>
            <a:r>
              <a:rPr lang="en-US" sz="2400" smtClean="0"/>
              <a:t>, i.e., the algorithms ought to be capable of capturing an arbitrary functional relationship for the purpose of reproducing it faithfully.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The techniques will also be totally </a:t>
            </a:r>
            <a:r>
              <a:rPr lang="en-US" sz="2400" b="1" i="1" smtClean="0">
                <a:solidFill>
                  <a:schemeClr val="accent2"/>
                </a:solidFill>
              </a:rPr>
              <a:t>unintelligent</a:t>
            </a:r>
            <a:r>
              <a:rPr lang="en-US" sz="2400" smtClean="0"/>
              <a:t>, i.e., their capabilities of generalizing patterns from observations are almost non-existent.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  <a:p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8435" name="Rectangle 717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Taxonomy of Modeling Methodologies</a:t>
            </a:r>
          </a:p>
        </p:txBody>
      </p:sp>
      <p:grpSp>
        <p:nvGrpSpPr>
          <p:cNvPr id="18436" name="Group 36"/>
          <p:cNvGrpSpPr>
            <a:grpSpLocks/>
          </p:cNvGrpSpPr>
          <p:nvPr/>
        </p:nvGrpSpPr>
        <p:grpSpPr bwMode="auto">
          <a:xfrm>
            <a:off x="990600" y="1828800"/>
            <a:ext cx="7315200" cy="4262438"/>
            <a:chOff x="624" y="1152"/>
            <a:chExt cx="4608" cy="2685"/>
          </a:xfrm>
        </p:grpSpPr>
        <p:sp>
          <p:nvSpPr>
            <p:cNvPr id="18437" name="Rectangle 7173"/>
            <p:cNvSpPr>
              <a:spLocks noChangeArrowheads="1"/>
            </p:cNvSpPr>
            <p:nvPr/>
          </p:nvSpPr>
          <p:spPr bwMode="auto">
            <a:xfrm>
              <a:off x="3216" y="1571"/>
              <a:ext cx="1104" cy="377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8438" name="Rectangle 7174"/>
            <p:cNvSpPr>
              <a:spLocks noChangeArrowheads="1"/>
            </p:cNvSpPr>
            <p:nvPr/>
          </p:nvSpPr>
          <p:spPr bwMode="auto">
            <a:xfrm>
              <a:off x="1488" y="1571"/>
              <a:ext cx="1104" cy="377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8439" name="Oval 7175"/>
            <p:cNvSpPr>
              <a:spLocks noChangeArrowheads="1"/>
            </p:cNvSpPr>
            <p:nvPr/>
          </p:nvSpPr>
          <p:spPr bwMode="auto">
            <a:xfrm>
              <a:off x="2304" y="3037"/>
              <a:ext cx="1296" cy="29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8440" name="Oval 7176"/>
            <p:cNvSpPr>
              <a:spLocks noChangeArrowheads="1"/>
            </p:cNvSpPr>
            <p:nvPr/>
          </p:nvSpPr>
          <p:spPr bwMode="auto">
            <a:xfrm>
              <a:off x="4128" y="3037"/>
              <a:ext cx="1056" cy="29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8441" name="Oval 7177"/>
            <p:cNvSpPr>
              <a:spLocks noChangeArrowheads="1"/>
            </p:cNvSpPr>
            <p:nvPr/>
          </p:nvSpPr>
          <p:spPr bwMode="auto">
            <a:xfrm>
              <a:off x="2400" y="2367"/>
              <a:ext cx="1056" cy="29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8442" name="Oval 7178"/>
            <p:cNvSpPr>
              <a:spLocks noChangeArrowheads="1"/>
            </p:cNvSpPr>
            <p:nvPr/>
          </p:nvSpPr>
          <p:spPr bwMode="auto">
            <a:xfrm>
              <a:off x="672" y="2367"/>
              <a:ext cx="1056" cy="29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8443" name="Line 7179"/>
            <p:cNvSpPr>
              <a:spLocks noChangeShapeType="1"/>
            </p:cNvSpPr>
            <p:nvPr/>
          </p:nvSpPr>
          <p:spPr bwMode="auto">
            <a:xfrm>
              <a:off x="2928" y="1152"/>
              <a:ext cx="0" cy="20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Line 7180"/>
            <p:cNvSpPr>
              <a:spLocks noChangeShapeType="1"/>
            </p:cNvSpPr>
            <p:nvPr/>
          </p:nvSpPr>
          <p:spPr bwMode="auto">
            <a:xfrm>
              <a:off x="2064" y="1361"/>
              <a:ext cx="1728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5" name="Line 7181"/>
            <p:cNvSpPr>
              <a:spLocks noChangeShapeType="1"/>
            </p:cNvSpPr>
            <p:nvPr/>
          </p:nvSpPr>
          <p:spPr bwMode="auto">
            <a:xfrm>
              <a:off x="2064" y="1361"/>
              <a:ext cx="0" cy="21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Line 7182"/>
            <p:cNvSpPr>
              <a:spLocks noChangeShapeType="1"/>
            </p:cNvSpPr>
            <p:nvPr/>
          </p:nvSpPr>
          <p:spPr bwMode="auto">
            <a:xfrm>
              <a:off x="3792" y="1361"/>
              <a:ext cx="0" cy="21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Text Box 7183"/>
            <p:cNvSpPr txBox="1">
              <a:spLocks noChangeArrowheads="1"/>
            </p:cNvSpPr>
            <p:nvPr/>
          </p:nvSpPr>
          <p:spPr bwMode="auto">
            <a:xfrm>
              <a:off x="1488" y="1573"/>
              <a:ext cx="1152" cy="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b="1"/>
                <a:t>Knowledge-Based</a:t>
              </a:r>
            </a:p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sz="1600" b="1"/>
                <a:t>Approaches</a:t>
              </a:r>
            </a:p>
          </p:txBody>
        </p:sp>
        <p:sp>
          <p:nvSpPr>
            <p:cNvPr id="18448" name="Text Box 7184"/>
            <p:cNvSpPr txBox="1">
              <a:spLocks noChangeArrowheads="1"/>
            </p:cNvSpPr>
            <p:nvPr/>
          </p:nvSpPr>
          <p:spPr bwMode="auto">
            <a:xfrm>
              <a:off x="3176" y="1576"/>
              <a:ext cx="1200" cy="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600" b="1"/>
                <a:t>Observation-Based</a:t>
              </a:r>
            </a:p>
            <a:p>
              <a:pPr algn="ctr">
                <a:lnSpc>
                  <a:spcPct val="30000"/>
                </a:lnSpc>
                <a:spcBef>
                  <a:spcPct val="50000"/>
                </a:spcBef>
              </a:pPr>
              <a:r>
                <a:rPr lang="en-US" sz="1600" b="1"/>
                <a:t>Approaches</a:t>
              </a:r>
            </a:p>
          </p:txBody>
        </p:sp>
        <p:sp>
          <p:nvSpPr>
            <p:cNvPr id="18449" name="Line 7185"/>
            <p:cNvSpPr>
              <a:spLocks noChangeShapeType="1"/>
            </p:cNvSpPr>
            <p:nvPr/>
          </p:nvSpPr>
          <p:spPr bwMode="auto">
            <a:xfrm>
              <a:off x="2064" y="1948"/>
              <a:ext cx="0" cy="20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0" name="Line 7186"/>
            <p:cNvSpPr>
              <a:spLocks noChangeShapeType="1"/>
            </p:cNvSpPr>
            <p:nvPr/>
          </p:nvSpPr>
          <p:spPr bwMode="auto">
            <a:xfrm>
              <a:off x="1200" y="2157"/>
              <a:ext cx="0" cy="21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1" name="Line 7187"/>
            <p:cNvSpPr>
              <a:spLocks noChangeShapeType="1"/>
            </p:cNvSpPr>
            <p:nvPr/>
          </p:nvSpPr>
          <p:spPr bwMode="auto">
            <a:xfrm>
              <a:off x="1200" y="2157"/>
              <a:ext cx="1728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2" name="Line 7188"/>
            <p:cNvSpPr>
              <a:spLocks noChangeShapeType="1"/>
            </p:cNvSpPr>
            <p:nvPr/>
          </p:nvSpPr>
          <p:spPr bwMode="auto">
            <a:xfrm>
              <a:off x="2928" y="2157"/>
              <a:ext cx="0" cy="21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Text Box 7189"/>
            <p:cNvSpPr txBox="1">
              <a:spLocks noChangeArrowheads="1"/>
            </p:cNvSpPr>
            <p:nvPr/>
          </p:nvSpPr>
          <p:spPr bwMode="auto">
            <a:xfrm>
              <a:off x="624" y="2408"/>
              <a:ext cx="115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600" b="1"/>
                <a:t>Deep Models</a:t>
              </a:r>
            </a:p>
          </p:txBody>
        </p:sp>
        <p:sp>
          <p:nvSpPr>
            <p:cNvPr id="18454" name="Text Box 7190"/>
            <p:cNvSpPr txBox="1">
              <a:spLocks noChangeArrowheads="1"/>
            </p:cNvSpPr>
            <p:nvPr/>
          </p:nvSpPr>
          <p:spPr bwMode="auto">
            <a:xfrm>
              <a:off x="2352" y="2408"/>
              <a:ext cx="115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600" b="1"/>
                <a:t>Shallow Models</a:t>
              </a:r>
            </a:p>
          </p:txBody>
        </p:sp>
        <p:sp>
          <p:nvSpPr>
            <p:cNvPr id="18455" name="Line 7191"/>
            <p:cNvSpPr>
              <a:spLocks noChangeShapeType="1"/>
            </p:cNvSpPr>
            <p:nvPr/>
          </p:nvSpPr>
          <p:spPr bwMode="auto">
            <a:xfrm>
              <a:off x="3792" y="1948"/>
              <a:ext cx="0" cy="87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6" name="Line 7192"/>
            <p:cNvSpPr>
              <a:spLocks noChangeShapeType="1"/>
            </p:cNvSpPr>
            <p:nvPr/>
          </p:nvSpPr>
          <p:spPr bwMode="auto">
            <a:xfrm>
              <a:off x="2928" y="2827"/>
              <a:ext cx="1728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7" name="Line 7193"/>
            <p:cNvSpPr>
              <a:spLocks noChangeShapeType="1"/>
            </p:cNvSpPr>
            <p:nvPr/>
          </p:nvSpPr>
          <p:spPr bwMode="auto">
            <a:xfrm>
              <a:off x="4656" y="2827"/>
              <a:ext cx="0" cy="21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Line 7194"/>
            <p:cNvSpPr>
              <a:spLocks noChangeShapeType="1"/>
            </p:cNvSpPr>
            <p:nvPr/>
          </p:nvSpPr>
          <p:spPr bwMode="auto">
            <a:xfrm>
              <a:off x="2928" y="2827"/>
              <a:ext cx="0" cy="21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9" name="Text Box 7195"/>
            <p:cNvSpPr txBox="1">
              <a:spLocks noChangeArrowheads="1"/>
            </p:cNvSpPr>
            <p:nvPr/>
          </p:nvSpPr>
          <p:spPr bwMode="auto">
            <a:xfrm>
              <a:off x="4080" y="3079"/>
              <a:ext cx="115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600" b="1"/>
                <a:t>Neural Networks</a:t>
              </a:r>
            </a:p>
          </p:txBody>
        </p:sp>
        <p:sp>
          <p:nvSpPr>
            <p:cNvPr id="18460" name="Text Box 7196"/>
            <p:cNvSpPr txBox="1">
              <a:spLocks noChangeArrowheads="1"/>
            </p:cNvSpPr>
            <p:nvPr/>
          </p:nvSpPr>
          <p:spPr bwMode="auto">
            <a:xfrm>
              <a:off x="2256" y="3079"/>
              <a:ext cx="139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600" b="1"/>
                <a:t>Inductive Reasoners</a:t>
              </a:r>
            </a:p>
          </p:txBody>
        </p:sp>
        <p:sp>
          <p:nvSpPr>
            <p:cNvPr id="18461" name="Line 7197"/>
            <p:cNvSpPr>
              <a:spLocks noChangeShapeType="1"/>
            </p:cNvSpPr>
            <p:nvPr/>
          </p:nvSpPr>
          <p:spPr bwMode="auto">
            <a:xfrm>
              <a:off x="2928" y="3330"/>
              <a:ext cx="0" cy="20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2" name="Rectangle 7199"/>
            <p:cNvSpPr>
              <a:spLocks noChangeArrowheads="1"/>
            </p:cNvSpPr>
            <p:nvPr/>
          </p:nvSpPr>
          <p:spPr bwMode="auto">
            <a:xfrm>
              <a:off x="2448" y="3539"/>
              <a:ext cx="960" cy="293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8463" name="Text Box 7200"/>
            <p:cNvSpPr txBox="1">
              <a:spLocks noChangeArrowheads="1"/>
            </p:cNvSpPr>
            <p:nvPr/>
          </p:nvSpPr>
          <p:spPr bwMode="auto">
            <a:xfrm>
              <a:off x="2736" y="3549"/>
              <a:ext cx="4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CC3300"/>
                  </a:solidFill>
                </a:rPr>
                <a:t>FIR</a:t>
              </a:r>
              <a:endParaRPr lang="en-US"/>
            </a:p>
          </p:txBody>
        </p:sp>
        <p:sp>
          <p:nvSpPr>
            <p:cNvPr id="18464" name="Line 7201"/>
            <p:cNvSpPr>
              <a:spLocks noChangeShapeType="1"/>
            </p:cNvSpPr>
            <p:nvPr/>
          </p:nvSpPr>
          <p:spPr bwMode="auto">
            <a:xfrm>
              <a:off x="1200" y="2660"/>
              <a:ext cx="0" cy="20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5" name="Rectangle 7202"/>
            <p:cNvSpPr>
              <a:spLocks noChangeArrowheads="1"/>
            </p:cNvSpPr>
            <p:nvPr/>
          </p:nvSpPr>
          <p:spPr bwMode="auto">
            <a:xfrm>
              <a:off x="720" y="2869"/>
              <a:ext cx="960" cy="293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8466" name="Text Box 7203"/>
            <p:cNvSpPr txBox="1">
              <a:spLocks noChangeArrowheads="1"/>
            </p:cNvSpPr>
            <p:nvPr/>
          </p:nvSpPr>
          <p:spPr bwMode="auto">
            <a:xfrm>
              <a:off x="816" y="2879"/>
              <a:ext cx="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CC3300"/>
                  </a:solidFill>
                </a:rPr>
                <a:t>SD / BG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2048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99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u="none" smtClean="0"/>
              <a:t>Observation-based Modeling and Optimization</a:t>
            </a:r>
          </a:p>
        </p:txBody>
      </p:sp>
      <p:sp>
        <p:nvSpPr>
          <p:cNvPr id="12390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86000"/>
            <a:ext cx="7772400" cy="358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sz="2000" smtClean="0"/>
              <a:t>Any </a:t>
            </a:r>
            <a:r>
              <a:rPr lang="en-US" sz="2000" b="1" i="1" smtClean="0">
                <a:solidFill>
                  <a:schemeClr val="accent2"/>
                </a:solidFill>
              </a:rPr>
              <a:t>observation-based modeling methodology</a:t>
            </a:r>
            <a:r>
              <a:rPr lang="en-US" sz="2000" smtClean="0"/>
              <a:t> is closely linked to </a:t>
            </a:r>
            <a:r>
              <a:rPr lang="en-US" sz="2000" b="1" i="1" smtClean="0">
                <a:solidFill>
                  <a:schemeClr val="accent2"/>
                </a:solidFill>
              </a:rPr>
              <a:t>optimization</a:t>
            </a:r>
            <a:r>
              <a:rPr lang="en-US" sz="2000" smtClean="0"/>
              <a:t>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000" smtClean="0"/>
              <a:t>Let us look at the </a:t>
            </a:r>
            <a:r>
              <a:rPr lang="en-US" sz="2000" b="1" i="1" smtClean="0">
                <a:solidFill>
                  <a:schemeClr val="accent2"/>
                </a:solidFill>
              </a:rPr>
              <a:t>Lotka-Volterra model</a:t>
            </a:r>
            <a:r>
              <a:rPr lang="en-US" sz="2000" smtClean="0"/>
              <a:t>:</a:t>
            </a:r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000" smtClean="0"/>
              <a:t>We map the </a:t>
            </a:r>
            <a:r>
              <a:rPr lang="en-US" sz="2000" b="1" i="1" smtClean="0">
                <a:solidFill>
                  <a:schemeClr val="accent2"/>
                </a:solidFill>
              </a:rPr>
              <a:t>observational knowledge</a:t>
            </a:r>
            <a:r>
              <a:rPr lang="en-US" sz="2000" smtClean="0"/>
              <a:t> available onto the </a:t>
            </a:r>
            <a:r>
              <a:rPr lang="en-US" sz="2000" b="1" i="1" smtClean="0">
                <a:solidFill>
                  <a:schemeClr val="accent2"/>
                </a:solidFill>
              </a:rPr>
              <a:t>parameters</a:t>
            </a:r>
            <a:r>
              <a:rPr lang="en-US" sz="2000" smtClean="0"/>
              <a:t> of the </a:t>
            </a:r>
            <a:r>
              <a:rPr lang="en-US" sz="2000" b="1" i="1" smtClean="0">
                <a:solidFill>
                  <a:schemeClr val="accent2"/>
                </a:solidFill>
              </a:rPr>
              <a:t>Lotka-Volterra equations</a:t>
            </a:r>
            <a:r>
              <a:rPr lang="en-US" sz="2000" smtClean="0"/>
              <a:t>, i.e., </a:t>
            </a:r>
            <a:r>
              <a:rPr lang="en-US" sz="2000" b="1" i="1" smtClean="0">
                <a:solidFill>
                  <a:srgbClr val="008000"/>
                </a:solidFill>
              </a:rPr>
              <a:t>a</a:t>
            </a:r>
            <a:r>
              <a:rPr lang="en-US" sz="2000" smtClean="0"/>
              <a:t>, </a:t>
            </a:r>
            <a:r>
              <a:rPr lang="en-US" sz="2000" b="1" i="1" smtClean="0">
                <a:solidFill>
                  <a:srgbClr val="008000"/>
                </a:solidFill>
              </a:rPr>
              <a:t>b</a:t>
            </a:r>
            <a:r>
              <a:rPr lang="en-US" sz="2000" smtClean="0"/>
              <a:t>, </a:t>
            </a:r>
            <a:r>
              <a:rPr lang="en-US" sz="2000" b="1" i="1" smtClean="0">
                <a:solidFill>
                  <a:srgbClr val="008000"/>
                </a:solidFill>
              </a:rPr>
              <a:t>c</a:t>
            </a:r>
            <a:r>
              <a:rPr lang="en-US" sz="2000" smtClean="0"/>
              <a:t>, </a:t>
            </a:r>
            <a:r>
              <a:rPr lang="en-US" sz="2000" b="1" i="1" smtClean="0">
                <a:solidFill>
                  <a:srgbClr val="008000"/>
                </a:solidFill>
              </a:rPr>
              <a:t>k</a:t>
            </a:r>
            <a:r>
              <a:rPr lang="en-US" sz="2000" smtClean="0"/>
              <a:t>, </a:t>
            </a:r>
            <a:r>
              <a:rPr lang="en-US" sz="2000" b="1" i="1" smtClean="0">
                <a:solidFill>
                  <a:srgbClr val="008000"/>
                </a:solidFill>
              </a:rPr>
              <a:t>x</a:t>
            </a:r>
            <a:r>
              <a:rPr lang="en-US" sz="2000" b="1" i="1" baseline="-25000" smtClean="0">
                <a:solidFill>
                  <a:srgbClr val="008000"/>
                </a:solidFill>
              </a:rPr>
              <a:t>prey</a:t>
            </a:r>
            <a:r>
              <a:rPr lang="en-US" sz="2000" b="1" i="1" baseline="-50000" smtClean="0">
                <a:solidFill>
                  <a:srgbClr val="008000"/>
                </a:solidFill>
              </a:rPr>
              <a:t>0</a:t>
            </a:r>
            <a:r>
              <a:rPr lang="en-US" sz="2000" smtClean="0"/>
              <a:t>, and </a:t>
            </a:r>
            <a:r>
              <a:rPr lang="en-US" sz="2000" b="1" i="1" smtClean="0">
                <a:solidFill>
                  <a:srgbClr val="008000"/>
                </a:solidFill>
              </a:rPr>
              <a:t>x</a:t>
            </a:r>
            <a:r>
              <a:rPr lang="en-US" sz="2000" b="1" i="1" baseline="-25000" smtClean="0">
                <a:solidFill>
                  <a:srgbClr val="008000"/>
                </a:solidFill>
              </a:rPr>
              <a:t>pred</a:t>
            </a:r>
            <a:r>
              <a:rPr lang="en-US" sz="2000" b="1" i="1" baseline="-50000" smtClean="0">
                <a:solidFill>
                  <a:srgbClr val="008000"/>
                </a:solidFill>
              </a:rPr>
              <a:t>0</a:t>
            </a:r>
            <a:r>
              <a:rPr lang="en-US" sz="2000" smtClean="0"/>
              <a:t>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000" b="1" i="1" smtClean="0">
                <a:solidFill>
                  <a:schemeClr val="accent2"/>
                </a:solidFill>
              </a:rPr>
              <a:t>Modeling</a:t>
            </a:r>
            <a:r>
              <a:rPr lang="en-US" sz="2000" smtClean="0"/>
              <a:t> here means to </a:t>
            </a:r>
            <a:r>
              <a:rPr lang="en-US" sz="2000" b="1" i="1" smtClean="0">
                <a:solidFill>
                  <a:schemeClr val="accent2"/>
                </a:solidFill>
              </a:rPr>
              <a:t>identify these parameter</a:t>
            </a:r>
            <a:r>
              <a:rPr lang="en-US" sz="2000" smtClean="0"/>
              <a:t> </a:t>
            </a:r>
            <a:r>
              <a:rPr lang="en-US" sz="2000" b="1" i="1" smtClean="0">
                <a:solidFill>
                  <a:schemeClr val="accent2"/>
                </a:solidFill>
              </a:rPr>
              <a:t>values</a:t>
            </a:r>
            <a:r>
              <a:rPr lang="en-US" sz="2000" smtClean="0"/>
              <a:t>, i.e., to </a:t>
            </a:r>
            <a:r>
              <a:rPr lang="en-US" sz="2000" b="1" i="1" smtClean="0">
                <a:solidFill>
                  <a:schemeClr val="accent2"/>
                </a:solidFill>
              </a:rPr>
              <a:t>minimize the error</a:t>
            </a:r>
            <a:r>
              <a:rPr lang="en-US" sz="2000" smtClean="0"/>
              <a:t> between the </a:t>
            </a:r>
            <a:r>
              <a:rPr lang="en-US" sz="2000" b="1" i="1" smtClean="0">
                <a:solidFill>
                  <a:schemeClr val="accent2"/>
                </a:solidFill>
              </a:rPr>
              <a:t>observed and simulated behavior</a:t>
            </a:r>
            <a:r>
              <a:rPr lang="en-US" sz="2000" smtClean="0"/>
              <a:t> by means of </a:t>
            </a:r>
            <a:r>
              <a:rPr lang="en-US" sz="2000" b="1" i="1" smtClean="0">
                <a:solidFill>
                  <a:schemeClr val="accent2"/>
                </a:solidFill>
              </a:rPr>
              <a:t>optimization</a:t>
            </a:r>
            <a:r>
              <a:rPr lang="en-US" sz="2000" smtClean="0"/>
              <a:t>.</a:t>
            </a:r>
          </a:p>
        </p:txBody>
      </p:sp>
      <p:grpSp>
        <p:nvGrpSpPr>
          <p:cNvPr id="2" name="Group 1028"/>
          <p:cNvGrpSpPr>
            <a:grpSpLocks/>
          </p:cNvGrpSpPr>
          <p:nvPr/>
        </p:nvGrpSpPr>
        <p:grpSpPr bwMode="auto">
          <a:xfrm>
            <a:off x="2641600" y="3200400"/>
            <a:ext cx="3962400" cy="977900"/>
            <a:chOff x="1664" y="2264"/>
            <a:chExt cx="2496" cy="616"/>
          </a:xfrm>
        </p:grpSpPr>
        <p:grpSp>
          <p:nvGrpSpPr>
            <p:cNvPr id="20486" name="Group 1029"/>
            <p:cNvGrpSpPr>
              <a:grpSpLocks/>
            </p:cNvGrpSpPr>
            <p:nvPr/>
          </p:nvGrpSpPr>
          <p:grpSpPr bwMode="auto">
            <a:xfrm>
              <a:off x="1664" y="2352"/>
              <a:ext cx="2496" cy="528"/>
              <a:chOff x="1296" y="2352"/>
              <a:chExt cx="2496" cy="528"/>
            </a:xfrm>
          </p:grpSpPr>
          <p:sp>
            <p:nvSpPr>
              <p:cNvPr id="20489" name="Rectangle 1030"/>
              <p:cNvSpPr>
                <a:spLocks noChangeArrowheads="1"/>
              </p:cNvSpPr>
              <p:nvPr/>
            </p:nvSpPr>
            <p:spPr bwMode="auto">
              <a:xfrm>
                <a:off x="1296" y="2352"/>
                <a:ext cx="2400" cy="528"/>
              </a:xfrm>
              <a:prstGeom prst="rect">
                <a:avLst/>
              </a:prstGeom>
              <a:solidFill>
                <a:srgbClr val="66FF33"/>
              </a:solidFill>
              <a:ln w="28575">
                <a:solidFill>
                  <a:srgbClr val="33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20490" name="Text Box 1031"/>
              <p:cNvSpPr txBox="1">
                <a:spLocks noChangeArrowheads="1"/>
              </p:cNvSpPr>
              <p:nvPr/>
            </p:nvSpPr>
            <p:spPr bwMode="auto">
              <a:xfrm>
                <a:off x="1296" y="2352"/>
                <a:ext cx="24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rgbClr val="336600"/>
                    </a:solidFill>
                  </a:rPr>
                  <a:t>P</a:t>
                </a:r>
                <a:r>
                  <a:rPr lang="en-US" sz="2000" b="1" i="1" baseline="-25000">
                    <a:solidFill>
                      <a:srgbClr val="336600"/>
                    </a:solidFill>
                  </a:rPr>
                  <a:t>pred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 = </a:t>
                </a:r>
                <a:r>
                  <a:rPr lang="en-US" sz="2000" b="1" i="1">
                    <a:solidFill>
                      <a:srgbClr val="336600"/>
                    </a:solidFill>
                    <a:cs typeface="Times New Roman" panose="02020603050405020304" pitchFamily="18" charset="0"/>
                  </a:rPr>
                  <a:t>-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a </a:t>
                </a:r>
                <a:r>
                  <a:rPr lang="ca-ES" sz="2000" b="1" i="1">
                    <a:solidFill>
                      <a:srgbClr val="336600"/>
                    </a:solidFill>
                  </a:rPr>
                  <a:t>·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 P</a:t>
                </a:r>
                <a:r>
                  <a:rPr lang="en-US" sz="2000" b="1" i="1" baseline="-25000">
                    <a:solidFill>
                      <a:srgbClr val="336600"/>
                    </a:solidFill>
                  </a:rPr>
                  <a:t>pred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 + k </a:t>
                </a:r>
                <a:r>
                  <a:rPr lang="ca-ES" sz="2000" b="1" i="1">
                    <a:solidFill>
                      <a:srgbClr val="336600"/>
                    </a:solidFill>
                  </a:rPr>
                  <a:t>· b · 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P</a:t>
                </a:r>
                <a:r>
                  <a:rPr lang="en-US" sz="2000" b="1" i="1" baseline="-25000">
                    <a:solidFill>
                      <a:srgbClr val="336600"/>
                    </a:solidFill>
                  </a:rPr>
                  <a:t>pred</a:t>
                </a:r>
                <a:r>
                  <a:rPr lang="ca-ES" sz="2000" b="1" i="1">
                    <a:solidFill>
                      <a:srgbClr val="336600"/>
                    </a:solidFill>
                  </a:rPr>
                  <a:t> · 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P</a:t>
                </a:r>
                <a:r>
                  <a:rPr lang="en-US" sz="2000" b="1" i="1" baseline="-25000">
                    <a:solidFill>
                      <a:srgbClr val="336600"/>
                    </a:solidFill>
                  </a:rPr>
                  <a:t>prey</a:t>
                </a:r>
              </a:p>
            </p:txBody>
          </p:sp>
          <p:sp>
            <p:nvSpPr>
              <p:cNvPr id="20491" name="Rectangle 1032"/>
              <p:cNvSpPr>
                <a:spLocks noChangeArrowheads="1"/>
              </p:cNvSpPr>
              <p:nvPr/>
            </p:nvSpPr>
            <p:spPr bwMode="auto">
              <a:xfrm>
                <a:off x="1296" y="2578"/>
                <a:ext cx="210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sz="2000" b="1" i="1">
                    <a:solidFill>
                      <a:srgbClr val="336600"/>
                    </a:solidFill>
                  </a:rPr>
                  <a:t>P</a:t>
                </a:r>
                <a:r>
                  <a:rPr lang="en-US" sz="2000" b="1" i="1" baseline="-25000">
                    <a:solidFill>
                      <a:srgbClr val="336600"/>
                    </a:solidFill>
                  </a:rPr>
                  <a:t>prey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 = </a:t>
                </a:r>
                <a:r>
                  <a:rPr lang="en-US" sz="2000" b="1" i="1">
                    <a:solidFill>
                      <a:srgbClr val="336600"/>
                    </a:solidFill>
                    <a:cs typeface="Times New Roman" panose="02020603050405020304" pitchFamily="18" charset="0"/>
                  </a:rPr>
                  <a:t>c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 </a:t>
                </a:r>
                <a:r>
                  <a:rPr lang="ca-ES" sz="2000" b="1" i="1">
                    <a:solidFill>
                      <a:srgbClr val="336600"/>
                    </a:solidFill>
                  </a:rPr>
                  <a:t>·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 P</a:t>
                </a:r>
                <a:r>
                  <a:rPr lang="en-US" sz="2000" b="1" i="1" baseline="-25000">
                    <a:solidFill>
                      <a:srgbClr val="336600"/>
                    </a:solidFill>
                  </a:rPr>
                  <a:t>prey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 </a:t>
                </a:r>
                <a:r>
                  <a:rPr lang="en-US" sz="2000" b="1" i="1">
                    <a:solidFill>
                      <a:srgbClr val="336600"/>
                    </a:solidFill>
                    <a:latin typeface="Symbol" panose="05050102010706020507" pitchFamily="18" charset="2"/>
                  </a:rPr>
                  <a:t>-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 </a:t>
                </a:r>
                <a:r>
                  <a:rPr lang="ca-ES" sz="2000" b="1" i="1">
                    <a:solidFill>
                      <a:srgbClr val="336600"/>
                    </a:solidFill>
                  </a:rPr>
                  <a:t>b · 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P</a:t>
                </a:r>
                <a:r>
                  <a:rPr lang="en-US" sz="2000" b="1" i="1" baseline="-25000">
                    <a:solidFill>
                      <a:srgbClr val="336600"/>
                    </a:solidFill>
                  </a:rPr>
                  <a:t>pred</a:t>
                </a:r>
                <a:r>
                  <a:rPr lang="ca-ES" sz="2000" b="1" i="1">
                    <a:solidFill>
                      <a:srgbClr val="336600"/>
                    </a:solidFill>
                  </a:rPr>
                  <a:t> · </a:t>
                </a:r>
                <a:r>
                  <a:rPr lang="en-US" sz="2000" b="1" i="1">
                    <a:solidFill>
                      <a:srgbClr val="336600"/>
                    </a:solidFill>
                  </a:rPr>
                  <a:t>P</a:t>
                </a:r>
                <a:r>
                  <a:rPr lang="en-US" sz="2000" b="1" i="1" baseline="-25000">
                    <a:solidFill>
                      <a:srgbClr val="336600"/>
                    </a:solidFill>
                  </a:rPr>
                  <a:t>prey</a:t>
                </a:r>
              </a:p>
            </p:txBody>
          </p:sp>
        </p:grpSp>
        <p:sp>
          <p:nvSpPr>
            <p:cNvPr id="20487" name="Rectangle 1033"/>
            <p:cNvSpPr>
              <a:spLocks noChangeArrowheads="1"/>
            </p:cNvSpPr>
            <p:nvPr/>
          </p:nvSpPr>
          <p:spPr bwMode="auto">
            <a:xfrm>
              <a:off x="1712" y="2264"/>
              <a:ext cx="1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ca-ES" sz="2000" b="1" i="1">
                  <a:solidFill>
                    <a:srgbClr val="336600"/>
                  </a:solidFill>
                </a:rPr>
                <a:t>·</a:t>
              </a:r>
              <a:endParaRPr lang="en-US" sz="2000" b="1" i="1">
                <a:solidFill>
                  <a:srgbClr val="336600"/>
                </a:solidFill>
              </a:endParaRPr>
            </a:p>
          </p:txBody>
        </p:sp>
        <p:sp>
          <p:nvSpPr>
            <p:cNvPr id="20488" name="Rectangle 1034"/>
            <p:cNvSpPr>
              <a:spLocks noChangeArrowheads="1"/>
            </p:cNvSpPr>
            <p:nvPr/>
          </p:nvSpPr>
          <p:spPr bwMode="auto">
            <a:xfrm>
              <a:off x="1712" y="2502"/>
              <a:ext cx="1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ca-ES" sz="2000" b="1" i="1">
                  <a:solidFill>
                    <a:srgbClr val="336600"/>
                  </a:solidFill>
                </a:rPr>
                <a:t>·</a:t>
              </a:r>
              <a:endParaRPr lang="en-US" sz="2000" b="1" i="1">
                <a:solidFill>
                  <a:srgbClr val="3366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143000"/>
            <a:ext cx="86868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u="none" smtClean="0"/>
              <a:t>Observation-based Modeling and Complexity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09800"/>
            <a:ext cx="7772400" cy="396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sz="2400" b="1" i="1" smtClean="0">
                <a:solidFill>
                  <a:schemeClr val="accent2"/>
                </a:solidFill>
              </a:rPr>
              <a:t>Observation-based modeling</a:t>
            </a:r>
            <a:r>
              <a:rPr lang="en-US" sz="2400" smtClean="0"/>
              <a:t> is very important, especially when dealing with </a:t>
            </a:r>
            <a:r>
              <a:rPr lang="en-US" sz="2400" b="1" i="1" smtClean="0">
                <a:solidFill>
                  <a:schemeClr val="accent2"/>
                </a:solidFill>
              </a:rPr>
              <a:t>unknown</a:t>
            </a:r>
            <a:r>
              <a:rPr lang="en-US" sz="2400" smtClean="0"/>
              <a:t> or only </a:t>
            </a:r>
            <a:r>
              <a:rPr lang="en-US" sz="2400" b="1" i="1" smtClean="0">
                <a:solidFill>
                  <a:schemeClr val="accent2"/>
                </a:solidFill>
              </a:rPr>
              <a:t>partially understood systems</a:t>
            </a:r>
            <a:r>
              <a:rPr lang="en-US" sz="2400" smtClean="0"/>
              <a:t>.  Whenever we deal with new topics, we really have no choice, but to model them </a:t>
            </a:r>
            <a:r>
              <a:rPr lang="en-US" sz="2400" b="1" i="1" smtClean="0">
                <a:solidFill>
                  <a:schemeClr val="accent2"/>
                </a:solidFill>
              </a:rPr>
              <a:t>inductively</a:t>
            </a:r>
            <a:r>
              <a:rPr lang="en-US" sz="2400" smtClean="0"/>
              <a:t>, i.e., by using available observations.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The less we know about a system, the more general a modeling technique we must embrace, in order to allow for all eventualities.  If we know nothing, we must be prepared for anything.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In order to model a totally unknown system, we must thus allow a </a:t>
            </a:r>
            <a:r>
              <a:rPr lang="en-US" sz="2400" b="1" i="1" smtClean="0">
                <a:solidFill>
                  <a:schemeClr val="accent2"/>
                </a:solidFill>
              </a:rPr>
              <a:t>model structure</a:t>
            </a:r>
            <a:r>
              <a:rPr lang="en-US" sz="2400" smtClean="0"/>
              <a:t> that can be </a:t>
            </a:r>
            <a:r>
              <a:rPr lang="en-US" sz="2400" b="1" i="1" smtClean="0">
                <a:solidFill>
                  <a:schemeClr val="accent2"/>
                </a:solidFill>
              </a:rPr>
              <a:t>arbitrarily complex</a:t>
            </a:r>
            <a:r>
              <a:rPr lang="en-US" sz="24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43000"/>
            <a:ext cx="91440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Artificial Neural Networks (ANN) I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smtClean="0"/>
              <a:t>One very popular approach to model systems from observations is by use of </a:t>
            </a:r>
            <a:r>
              <a:rPr lang="en-US" sz="2400" b="1" i="1" smtClean="0">
                <a:solidFill>
                  <a:schemeClr val="accent2"/>
                </a:solidFill>
              </a:rPr>
              <a:t>artificial neural networks (ANNs)</a:t>
            </a:r>
            <a:r>
              <a:rPr lang="en-US" sz="2400" smtClean="0"/>
              <a:t>.</a:t>
            </a:r>
          </a:p>
          <a:p>
            <a:pPr algn="just" eaLnBrk="1" hangingPunct="1"/>
            <a:r>
              <a:rPr lang="en-US" sz="2400" b="1" i="1" smtClean="0">
                <a:solidFill>
                  <a:schemeClr val="accent2"/>
                </a:solidFill>
              </a:rPr>
              <a:t>ANNs</a:t>
            </a:r>
            <a:r>
              <a:rPr lang="en-US" sz="2400" smtClean="0"/>
              <a:t> are modeled after the neurons of the human brain.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1041400" y="3746500"/>
            <a:ext cx="3441700" cy="1358900"/>
            <a:chOff x="656" y="2480"/>
            <a:chExt cx="2168" cy="856"/>
          </a:xfrm>
        </p:grpSpPr>
        <p:grpSp>
          <p:nvGrpSpPr>
            <p:cNvPr id="24597" name="Group 36"/>
            <p:cNvGrpSpPr>
              <a:grpSpLocks/>
            </p:cNvGrpSpPr>
            <p:nvPr/>
          </p:nvGrpSpPr>
          <p:grpSpPr bwMode="auto">
            <a:xfrm>
              <a:off x="912" y="2640"/>
              <a:ext cx="1640" cy="576"/>
              <a:chOff x="1872" y="2304"/>
              <a:chExt cx="1640" cy="576"/>
            </a:xfrm>
          </p:grpSpPr>
          <p:grpSp>
            <p:nvGrpSpPr>
              <p:cNvPr id="24603" name="Group 30"/>
              <p:cNvGrpSpPr>
                <a:grpSpLocks/>
              </p:cNvGrpSpPr>
              <p:nvPr/>
            </p:nvGrpSpPr>
            <p:grpSpPr bwMode="auto">
              <a:xfrm>
                <a:off x="2304" y="2400"/>
                <a:ext cx="672" cy="384"/>
                <a:chOff x="1776" y="2448"/>
                <a:chExt cx="672" cy="384"/>
              </a:xfrm>
            </p:grpSpPr>
            <p:sp>
              <p:nvSpPr>
                <p:cNvPr id="24609" name="Oval 22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4610" name="AutoShape 25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4611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4612" name="Line 27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3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4" name="Line 29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04" name="Line 31"/>
              <p:cNvSpPr>
                <a:spLocks noChangeShapeType="1"/>
              </p:cNvSpPr>
              <p:nvPr/>
            </p:nvSpPr>
            <p:spPr bwMode="auto">
              <a:xfrm flipH="1" flipV="1">
                <a:off x="1920" y="2304"/>
                <a:ext cx="432" cy="144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5" name="Line 32"/>
              <p:cNvSpPr>
                <a:spLocks noChangeShapeType="1"/>
              </p:cNvSpPr>
              <p:nvPr/>
            </p:nvSpPr>
            <p:spPr bwMode="auto">
              <a:xfrm flipH="1" flipV="1">
                <a:off x="1872" y="2496"/>
                <a:ext cx="432" cy="48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6" name="Line 33"/>
              <p:cNvSpPr>
                <a:spLocks noChangeShapeType="1"/>
              </p:cNvSpPr>
              <p:nvPr/>
            </p:nvSpPr>
            <p:spPr bwMode="auto">
              <a:xfrm flipH="1">
                <a:off x="1872" y="2640"/>
                <a:ext cx="432" cy="48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7" name="Line 34"/>
              <p:cNvSpPr>
                <a:spLocks noChangeShapeType="1"/>
              </p:cNvSpPr>
              <p:nvPr/>
            </p:nvSpPr>
            <p:spPr bwMode="auto">
              <a:xfrm flipH="1">
                <a:off x="1928" y="2736"/>
                <a:ext cx="432" cy="144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8" name="Line 35"/>
              <p:cNvSpPr>
                <a:spLocks noChangeShapeType="1"/>
              </p:cNvSpPr>
              <p:nvPr/>
            </p:nvSpPr>
            <p:spPr bwMode="auto">
              <a:xfrm>
                <a:off x="2984" y="2592"/>
                <a:ext cx="528" cy="0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598" name="Text Box 37"/>
            <p:cNvSpPr txBox="1">
              <a:spLocks noChangeArrowheads="1"/>
            </p:cNvSpPr>
            <p:nvPr/>
          </p:nvSpPr>
          <p:spPr bwMode="auto">
            <a:xfrm>
              <a:off x="736" y="2480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b="1" i="1">
                  <a:solidFill>
                    <a:srgbClr val="00006A"/>
                  </a:solidFill>
                </a:rPr>
                <a:t>u</a:t>
              </a:r>
              <a:r>
                <a:rPr lang="en-US" sz="1800" b="1" i="1" baseline="-25000">
                  <a:solidFill>
                    <a:srgbClr val="00006A"/>
                  </a:solidFill>
                </a:rPr>
                <a:t>1</a:t>
              </a:r>
            </a:p>
          </p:txBody>
        </p:sp>
        <p:sp>
          <p:nvSpPr>
            <p:cNvPr id="24599" name="Text Box 38"/>
            <p:cNvSpPr txBox="1">
              <a:spLocks noChangeArrowheads="1"/>
            </p:cNvSpPr>
            <p:nvPr/>
          </p:nvSpPr>
          <p:spPr bwMode="auto">
            <a:xfrm>
              <a:off x="680" y="2697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b="1" i="1">
                  <a:solidFill>
                    <a:srgbClr val="00006A"/>
                  </a:solidFill>
                </a:rPr>
                <a:t>u</a:t>
              </a:r>
              <a:r>
                <a:rPr lang="en-US" sz="1800" b="1" i="1" baseline="-25000">
                  <a:solidFill>
                    <a:srgbClr val="00006A"/>
                  </a:solidFill>
                </a:rPr>
                <a:t>2</a:t>
              </a:r>
            </a:p>
          </p:txBody>
        </p:sp>
        <p:sp>
          <p:nvSpPr>
            <p:cNvPr id="24600" name="Text Box 39"/>
            <p:cNvSpPr txBox="1">
              <a:spLocks noChangeArrowheads="1"/>
            </p:cNvSpPr>
            <p:nvPr/>
          </p:nvSpPr>
          <p:spPr bwMode="auto">
            <a:xfrm>
              <a:off x="768" y="3105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b="1" i="1">
                  <a:solidFill>
                    <a:srgbClr val="00006A"/>
                  </a:solidFill>
                </a:rPr>
                <a:t>u</a:t>
              </a:r>
              <a:r>
                <a:rPr lang="en-US" sz="1800" b="1" i="1" baseline="-25000">
                  <a:solidFill>
                    <a:srgbClr val="00006A"/>
                  </a:solidFill>
                </a:rPr>
                <a:t>n</a:t>
              </a:r>
            </a:p>
          </p:txBody>
        </p:sp>
        <p:sp>
          <p:nvSpPr>
            <p:cNvPr id="24601" name="Text Box 40"/>
            <p:cNvSpPr txBox="1">
              <a:spLocks noChangeArrowheads="1"/>
            </p:cNvSpPr>
            <p:nvPr/>
          </p:nvSpPr>
          <p:spPr bwMode="auto">
            <a:xfrm>
              <a:off x="656" y="2881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b="1" i="1">
                  <a:solidFill>
                    <a:srgbClr val="00006A"/>
                  </a:solidFill>
                </a:rPr>
                <a:t>…</a:t>
              </a:r>
              <a:endParaRPr lang="en-US" sz="1800" b="1" i="1" baseline="-25000">
                <a:solidFill>
                  <a:srgbClr val="00006A"/>
                </a:solidFill>
              </a:endParaRPr>
            </a:p>
          </p:txBody>
        </p:sp>
        <p:sp>
          <p:nvSpPr>
            <p:cNvPr id="24602" name="Text Box 41"/>
            <p:cNvSpPr txBox="1">
              <a:spLocks noChangeArrowheads="1"/>
            </p:cNvSpPr>
            <p:nvPr/>
          </p:nvSpPr>
          <p:spPr bwMode="auto">
            <a:xfrm>
              <a:off x="2536" y="2777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b="1" i="1">
                  <a:solidFill>
                    <a:srgbClr val="00006A"/>
                  </a:solidFill>
                </a:rPr>
                <a:t>y</a:t>
              </a:r>
              <a:endParaRPr lang="en-US" sz="1800" b="1" i="1" baseline="-25000">
                <a:solidFill>
                  <a:srgbClr val="00006A"/>
                </a:solidFill>
              </a:endParaRPr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2286000" y="5181600"/>
            <a:ext cx="1981200" cy="711200"/>
            <a:chOff x="1440" y="3264"/>
            <a:chExt cx="1248" cy="448"/>
          </a:xfrm>
        </p:grpSpPr>
        <p:sp>
          <p:nvSpPr>
            <p:cNvPr id="24594" name="Rectangle 45"/>
            <p:cNvSpPr>
              <a:spLocks noChangeArrowheads="1"/>
            </p:cNvSpPr>
            <p:nvPr/>
          </p:nvSpPr>
          <p:spPr bwMode="auto">
            <a:xfrm>
              <a:off x="1440" y="3280"/>
              <a:ext cx="1200" cy="432"/>
            </a:xfrm>
            <a:prstGeom prst="rect">
              <a:avLst/>
            </a:prstGeom>
            <a:solidFill>
              <a:srgbClr val="99FF33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4595" name="Text Box 43"/>
            <p:cNvSpPr txBox="1">
              <a:spLocks noChangeArrowheads="1"/>
            </p:cNvSpPr>
            <p:nvPr/>
          </p:nvSpPr>
          <p:spPr bwMode="auto">
            <a:xfrm>
              <a:off x="1440" y="3264"/>
              <a:ext cx="10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 i="1">
                  <a:solidFill>
                    <a:srgbClr val="008000"/>
                  </a:solidFill>
                </a:rPr>
                <a:t>x = w’ </a:t>
              </a:r>
              <a:r>
                <a:rPr lang="ca-ES" sz="2000" b="1" i="1">
                  <a:solidFill>
                    <a:srgbClr val="008000"/>
                  </a:solidFill>
                </a:rPr>
                <a:t>·</a:t>
              </a:r>
              <a:r>
                <a:rPr lang="en-US" sz="2000" b="1" i="1">
                  <a:solidFill>
                    <a:srgbClr val="008000"/>
                  </a:solidFill>
                </a:rPr>
                <a:t> u + b</a:t>
              </a:r>
            </a:p>
          </p:txBody>
        </p:sp>
        <p:sp>
          <p:nvSpPr>
            <p:cNvPr id="24596" name="Text Box 44"/>
            <p:cNvSpPr txBox="1">
              <a:spLocks noChangeArrowheads="1"/>
            </p:cNvSpPr>
            <p:nvPr/>
          </p:nvSpPr>
          <p:spPr bwMode="auto">
            <a:xfrm>
              <a:off x="1440" y="3446"/>
              <a:ext cx="124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 i="1">
                  <a:solidFill>
                    <a:srgbClr val="008000"/>
                  </a:solidFill>
                </a:rPr>
                <a:t>y = </a:t>
              </a:r>
              <a:r>
                <a:rPr lang="en-US" sz="2000" b="1">
                  <a:solidFill>
                    <a:srgbClr val="008000"/>
                  </a:solidFill>
                </a:rPr>
                <a:t>activation</a:t>
              </a:r>
              <a:r>
                <a:rPr lang="en-US" sz="2000" b="1" i="1">
                  <a:solidFill>
                    <a:srgbClr val="008000"/>
                  </a:solidFill>
                </a:rPr>
                <a:t>(x)</a:t>
              </a:r>
            </a:p>
          </p:txBody>
        </p:sp>
      </p:grpSp>
      <p:grpSp>
        <p:nvGrpSpPr>
          <p:cNvPr id="6" name="Group 58"/>
          <p:cNvGrpSpPr>
            <a:grpSpLocks/>
          </p:cNvGrpSpPr>
          <p:nvPr/>
        </p:nvGrpSpPr>
        <p:grpSpPr bwMode="auto">
          <a:xfrm>
            <a:off x="4724400" y="3733800"/>
            <a:ext cx="4114800" cy="2514600"/>
            <a:chOff x="2976" y="2352"/>
            <a:chExt cx="2592" cy="1584"/>
          </a:xfrm>
        </p:grpSpPr>
        <p:sp>
          <p:nvSpPr>
            <p:cNvPr id="24584" name="Rectangle 56"/>
            <p:cNvSpPr>
              <a:spLocks noChangeArrowheads="1"/>
            </p:cNvSpPr>
            <p:nvPr/>
          </p:nvSpPr>
          <p:spPr bwMode="auto">
            <a:xfrm>
              <a:off x="2976" y="2352"/>
              <a:ext cx="2592" cy="1584"/>
            </a:xfrm>
            <a:prstGeom prst="rect">
              <a:avLst/>
            </a:prstGeom>
            <a:solidFill>
              <a:srgbClr val="FFCC00"/>
            </a:solid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4585" name="Rectangle 55"/>
            <p:cNvSpPr>
              <a:spLocks noChangeArrowheads="1"/>
            </p:cNvSpPr>
            <p:nvPr/>
          </p:nvSpPr>
          <p:spPr bwMode="auto">
            <a:xfrm>
              <a:off x="3408" y="3504"/>
              <a:ext cx="2112" cy="384"/>
            </a:xfrm>
            <a:prstGeom prst="rect">
              <a:avLst/>
            </a:prstGeom>
            <a:solidFill>
              <a:srgbClr val="99FF33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4586" name="Text Box 47"/>
            <p:cNvSpPr txBox="1">
              <a:spLocks noChangeArrowheads="1"/>
            </p:cNvSpPr>
            <p:nvPr/>
          </p:nvSpPr>
          <p:spPr bwMode="auto">
            <a:xfrm>
              <a:off x="2976" y="2352"/>
              <a:ext cx="16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 i="1">
                  <a:solidFill>
                    <a:srgbClr val="008000"/>
                  </a:solidFill>
                </a:rPr>
                <a:t>w’</a:t>
              </a:r>
              <a:r>
                <a:rPr lang="en-US" sz="2000" b="1">
                  <a:solidFill>
                    <a:srgbClr val="00006A"/>
                  </a:solidFill>
                </a:rPr>
                <a:t> </a:t>
              </a:r>
              <a:r>
                <a:rPr lang="en-US" sz="2000"/>
                <a:t>is the</a:t>
              </a:r>
              <a:r>
                <a:rPr lang="en-US" sz="2000" b="1">
                  <a:solidFill>
                    <a:srgbClr val="00006A"/>
                  </a:solidFill>
                </a:rPr>
                <a:t> </a:t>
              </a:r>
              <a:r>
                <a:rPr lang="en-US" sz="2000" b="1" i="1">
                  <a:solidFill>
                    <a:schemeClr val="accent2"/>
                  </a:solidFill>
                </a:rPr>
                <a:t>weight vector</a:t>
              </a:r>
            </a:p>
          </p:txBody>
        </p:sp>
        <p:sp>
          <p:nvSpPr>
            <p:cNvPr id="24587" name="Text Box 48"/>
            <p:cNvSpPr txBox="1">
              <a:spLocks noChangeArrowheads="1"/>
            </p:cNvSpPr>
            <p:nvPr/>
          </p:nvSpPr>
          <p:spPr bwMode="auto">
            <a:xfrm>
              <a:off x="2976" y="2582"/>
              <a:ext cx="16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 i="1">
                  <a:solidFill>
                    <a:srgbClr val="008000"/>
                  </a:solidFill>
                </a:rPr>
                <a:t>b</a:t>
              </a:r>
              <a:r>
                <a:rPr lang="en-US" sz="2000" b="1">
                  <a:solidFill>
                    <a:srgbClr val="00006A"/>
                  </a:solidFill>
                </a:rPr>
                <a:t> </a:t>
              </a:r>
              <a:r>
                <a:rPr lang="en-US" sz="2000"/>
                <a:t>is the</a:t>
              </a:r>
              <a:r>
                <a:rPr lang="en-US" sz="2000" b="1">
                  <a:solidFill>
                    <a:srgbClr val="00006A"/>
                  </a:solidFill>
                </a:rPr>
                <a:t> </a:t>
              </a:r>
              <a:r>
                <a:rPr lang="en-US" sz="2000" b="1" i="1">
                  <a:solidFill>
                    <a:schemeClr val="accent2"/>
                  </a:solidFill>
                </a:rPr>
                <a:t>bias</a:t>
              </a:r>
            </a:p>
          </p:txBody>
        </p:sp>
        <p:sp>
          <p:nvSpPr>
            <p:cNvPr id="24588" name="Text Box 49"/>
            <p:cNvSpPr txBox="1">
              <a:spLocks noChangeArrowheads="1"/>
            </p:cNvSpPr>
            <p:nvPr/>
          </p:nvSpPr>
          <p:spPr bwMode="auto">
            <a:xfrm>
              <a:off x="2976" y="2832"/>
              <a:ext cx="2592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008000"/>
                  </a:solidFill>
                </a:rPr>
                <a:t>activation()</a:t>
              </a:r>
              <a:r>
                <a:rPr lang="en-US" sz="2000" b="1">
                  <a:solidFill>
                    <a:srgbClr val="00006A"/>
                  </a:solidFill>
                </a:rPr>
                <a:t> </a:t>
              </a:r>
              <a:r>
                <a:rPr lang="en-US" sz="2000"/>
                <a:t>is a non-linear</a:t>
              </a:r>
              <a:r>
                <a:rPr lang="en-US" sz="2000" b="1">
                  <a:solidFill>
                    <a:srgbClr val="00006A"/>
                  </a:solidFill>
                </a:rPr>
                <a:t> </a:t>
              </a:r>
              <a:r>
                <a:rPr lang="en-US" sz="2000" b="1" i="1">
                  <a:solidFill>
                    <a:schemeClr val="accent2"/>
                  </a:solidFill>
                </a:rPr>
                <a:t>activation function</a:t>
              </a:r>
              <a:r>
                <a:rPr lang="en-US" sz="2000"/>
                <a:t>, usually shaped after the </a:t>
              </a:r>
              <a:r>
                <a:rPr lang="en-US" sz="2000" b="1" i="1">
                  <a:solidFill>
                    <a:schemeClr val="accent2"/>
                  </a:solidFill>
                </a:rPr>
                <a:t>logistic equation</a:t>
              </a:r>
              <a:r>
                <a:rPr lang="en-US" sz="2000"/>
                <a:t>, e.g.:</a:t>
              </a:r>
              <a:endParaRPr lang="en-US" sz="2000" b="1" i="1">
                <a:solidFill>
                  <a:schemeClr val="accent2"/>
                </a:solidFill>
              </a:endParaRPr>
            </a:p>
          </p:txBody>
        </p:sp>
        <p:sp>
          <p:nvSpPr>
            <p:cNvPr id="24589" name="Text Box 50"/>
            <p:cNvSpPr txBox="1">
              <a:spLocks noChangeArrowheads="1"/>
            </p:cNvSpPr>
            <p:nvPr/>
          </p:nvSpPr>
          <p:spPr bwMode="auto">
            <a:xfrm>
              <a:off x="3408" y="3552"/>
              <a:ext cx="12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 i="1">
                  <a:solidFill>
                    <a:srgbClr val="008000"/>
                  </a:solidFill>
                </a:rPr>
                <a:t>y = </a:t>
              </a:r>
              <a:r>
                <a:rPr lang="en-US" sz="2000" b="1">
                  <a:solidFill>
                    <a:srgbClr val="008000"/>
                  </a:solidFill>
                </a:rPr>
                <a:t>sigmoid</a:t>
              </a:r>
              <a:r>
                <a:rPr lang="en-US" sz="2000" b="1" i="1">
                  <a:solidFill>
                    <a:srgbClr val="008000"/>
                  </a:solidFill>
                </a:rPr>
                <a:t>(x) = </a:t>
              </a:r>
            </a:p>
          </p:txBody>
        </p:sp>
        <p:grpSp>
          <p:nvGrpSpPr>
            <p:cNvPr id="24590" name="Group 54"/>
            <p:cNvGrpSpPr>
              <a:grpSpLocks/>
            </p:cNvGrpSpPr>
            <p:nvPr/>
          </p:nvGrpSpPr>
          <p:grpSpPr bwMode="auto">
            <a:xfrm>
              <a:off x="4536" y="3454"/>
              <a:ext cx="1008" cy="428"/>
              <a:chOff x="4512" y="3470"/>
              <a:chExt cx="1008" cy="428"/>
            </a:xfrm>
          </p:grpSpPr>
          <p:sp>
            <p:nvSpPr>
              <p:cNvPr id="24591" name="Text Box 51"/>
              <p:cNvSpPr txBox="1">
                <a:spLocks noChangeArrowheads="1"/>
              </p:cNvSpPr>
              <p:nvPr/>
            </p:nvSpPr>
            <p:spPr bwMode="auto">
              <a:xfrm>
                <a:off x="4512" y="3648"/>
                <a:ext cx="10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rgbClr val="008000"/>
                    </a:solidFill>
                  </a:rPr>
                  <a:t>1.0 + </a:t>
                </a:r>
                <a:r>
                  <a:rPr lang="en-US" sz="2000" b="1">
                    <a:solidFill>
                      <a:srgbClr val="008000"/>
                    </a:solidFill>
                  </a:rPr>
                  <a:t>exp(</a:t>
                </a:r>
                <a:r>
                  <a:rPr lang="en-US" sz="2000" b="1">
                    <a:solidFill>
                      <a:srgbClr val="008000"/>
                    </a:solidFill>
                    <a:latin typeface="Symbol" panose="05050102010706020507" pitchFamily="18" charset="2"/>
                  </a:rPr>
                  <a:t>-</a:t>
                </a:r>
                <a:r>
                  <a:rPr lang="en-US" sz="2000" b="1">
                    <a:solidFill>
                      <a:srgbClr val="008000"/>
                    </a:solidFill>
                  </a:rPr>
                  <a:t>x)</a:t>
                </a:r>
                <a:r>
                  <a:rPr lang="en-US" sz="2000" b="1" i="1">
                    <a:solidFill>
                      <a:srgbClr val="008000"/>
                    </a:solidFill>
                  </a:rPr>
                  <a:t> </a:t>
                </a:r>
              </a:p>
            </p:txBody>
          </p:sp>
          <p:sp>
            <p:nvSpPr>
              <p:cNvPr id="24592" name="Line 52"/>
              <p:cNvSpPr>
                <a:spLocks noChangeShapeType="1"/>
              </p:cNvSpPr>
              <p:nvPr/>
            </p:nvSpPr>
            <p:spPr bwMode="auto">
              <a:xfrm>
                <a:off x="4560" y="3696"/>
                <a:ext cx="912" cy="0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3" name="Rectangle 53"/>
              <p:cNvSpPr>
                <a:spLocks noChangeArrowheads="1"/>
              </p:cNvSpPr>
              <p:nvPr/>
            </p:nvSpPr>
            <p:spPr bwMode="auto">
              <a:xfrm>
                <a:off x="4796" y="3470"/>
                <a:ext cx="3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sz="2000" b="1" i="1">
                    <a:solidFill>
                      <a:srgbClr val="008000"/>
                    </a:solidFill>
                  </a:rPr>
                  <a:t>1.0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43000"/>
            <a:ext cx="91440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Artificial Neural Networks (ANN) II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52600"/>
            <a:ext cx="7772400" cy="464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Many such </a:t>
            </a:r>
            <a:r>
              <a:rPr lang="en-US" sz="2400" b="1" i="1" smtClean="0">
                <a:solidFill>
                  <a:schemeClr val="accent2"/>
                </a:solidFill>
              </a:rPr>
              <a:t>neurons</a:t>
            </a:r>
            <a:r>
              <a:rPr lang="en-US" sz="2400" smtClean="0"/>
              <a:t> are grouped together in a </a:t>
            </a:r>
            <a:r>
              <a:rPr lang="en-US" sz="2400" b="1" i="1" smtClean="0">
                <a:solidFill>
                  <a:schemeClr val="accent2"/>
                </a:solidFill>
              </a:rPr>
              <a:t>matrix structure</a:t>
            </a:r>
            <a:r>
              <a:rPr lang="en-US" sz="2400" smtClean="0"/>
              <a:t>:</a:t>
            </a:r>
          </a:p>
          <a:p>
            <a:pPr algn="just" eaLnBrk="1" hangingPunct="1">
              <a:lnSpc>
                <a:spcPct val="90000"/>
              </a:lnSpc>
            </a:pPr>
            <a:endParaRPr lang="en-US" sz="2400" smtClean="0"/>
          </a:p>
          <a:p>
            <a:pPr algn="just" eaLnBrk="1" hangingPunct="1">
              <a:lnSpc>
                <a:spcPct val="90000"/>
              </a:lnSpc>
            </a:pPr>
            <a:endParaRPr lang="en-US" sz="2400" smtClean="0"/>
          </a:p>
          <a:p>
            <a:pPr algn="just" eaLnBrk="1" hangingPunct="1">
              <a:lnSpc>
                <a:spcPct val="90000"/>
              </a:lnSpc>
            </a:pPr>
            <a:endParaRPr lang="en-US" sz="2400" smtClean="0"/>
          </a:p>
          <a:p>
            <a:pPr algn="just" eaLnBrk="1" hangingPunct="1">
              <a:lnSpc>
                <a:spcPct val="90000"/>
              </a:lnSpc>
            </a:pPr>
            <a:endParaRPr lang="en-US" sz="2400" smtClean="0"/>
          </a:p>
          <a:p>
            <a:pPr algn="just" eaLnBrk="1" hangingPunct="1">
              <a:lnSpc>
                <a:spcPct val="90000"/>
              </a:lnSpc>
            </a:pPr>
            <a:endParaRPr lang="en-US" sz="2400" smtClean="0"/>
          </a:p>
          <a:p>
            <a:pPr algn="just" eaLnBrk="1" hangingPunct="1">
              <a:lnSpc>
                <a:spcPct val="90000"/>
              </a:lnSpc>
            </a:pPr>
            <a:endParaRPr lang="en-US" sz="2400" smtClean="0"/>
          </a:p>
          <a:p>
            <a:pPr algn="just" eaLnBrk="1" hangingPunct="1">
              <a:lnSpc>
                <a:spcPct val="90000"/>
              </a:lnSpc>
            </a:pPr>
            <a:endParaRPr lang="en-US" sz="24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The </a:t>
            </a:r>
            <a:r>
              <a:rPr lang="en-US" sz="2400" b="1" i="1" smtClean="0">
                <a:solidFill>
                  <a:schemeClr val="accent2"/>
                </a:solidFill>
              </a:rPr>
              <a:t>weight matrices</a:t>
            </a:r>
            <a:r>
              <a:rPr lang="en-US" sz="2400" smtClean="0"/>
              <a:t> and </a:t>
            </a:r>
            <a:r>
              <a:rPr lang="en-US" sz="2400" b="1" i="1" smtClean="0">
                <a:solidFill>
                  <a:schemeClr val="accent2"/>
                </a:solidFill>
              </a:rPr>
              <a:t>bias vectors</a:t>
            </a:r>
            <a:r>
              <a:rPr lang="en-US" sz="2400" smtClean="0"/>
              <a:t> between neighboring </a:t>
            </a:r>
            <a:r>
              <a:rPr lang="en-US" sz="2400" b="1" i="1" smtClean="0">
                <a:solidFill>
                  <a:schemeClr val="accent2"/>
                </a:solidFill>
              </a:rPr>
              <a:t>network layers</a:t>
            </a:r>
            <a:r>
              <a:rPr lang="en-US" sz="2400" smtClean="0"/>
              <a:t> store the information about the function to be modeled.</a:t>
            </a:r>
          </a:p>
        </p:txBody>
      </p:sp>
      <p:grpSp>
        <p:nvGrpSpPr>
          <p:cNvPr id="2" name="Group 154"/>
          <p:cNvGrpSpPr>
            <a:grpSpLocks/>
          </p:cNvGrpSpPr>
          <p:nvPr/>
        </p:nvGrpSpPr>
        <p:grpSpPr bwMode="auto">
          <a:xfrm>
            <a:off x="203200" y="2286000"/>
            <a:ext cx="8826500" cy="2895600"/>
            <a:chOff x="128" y="1776"/>
            <a:chExt cx="5560" cy="1824"/>
          </a:xfrm>
        </p:grpSpPr>
        <p:sp>
          <p:nvSpPr>
            <p:cNvPr id="26630" name="Text Box 45"/>
            <p:cNvSpPr txBox="1">
              <a:spLocks noChangeArrowheads="1"/>
            </p:cNvSpPr>
            <p:nvPr/>
          </p:nvSpPr>
          <p:spPr bwMode="auto">
            <a:xfrm>
              <a:off x="136" y="2289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b="1" i="1">
                  <a:solidFill>
                    <a:srgbClr val="00006A"/>
                  </a:solidFill>
                </a:rPr>
                <a:t>u</a:t>
              </a:r>
              <a:r>
                <a:rPr lang="en-US" sz="1800" b="1" i="1" baseline="-25000">
                  <a:solidFill>
                    <a:srgbClr val="00006A"/>
                  </a:solidFill>
                </a:rPr>
                <a:t>1</a:t>
              </a:r>
            </a:p>
          </p:txBody>
        </p:sp>
        <p:sp>
          <p:nvSpPr>
            <p:cNvPr id="26631" name="Text Box 46"/>
            <p:cNvSpPr txBox="1">
              <a:spLocks noChangeArrowheads="1"/>
            </p:cNvSpPr>
            <p:nvPr/>
          </p:nvSpPr>
          <p:spPr bwMode="auto">
            <a:xfrm>
              <a:off x="128" y="2777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b="1" i="1">
                  <a:solidFill>
                    <a:srgbClr val="00006A"/>
                  </a:solidFill>
                </a:rPr>
                <a:t>u</a:t>
              </a:r>
              <a:r>
                <a:rPr lang="en-US" sz="1800" b="1" i="1" baseline="-25000">
                  <a:solidFill>
                    <a:srgbClr val="00006A"/>
                  </a:solidFill>
                </a:rPr>
                <a:t>2</a:t>
              </a:r>
            </a:p>
          </p:txBody>
        </p:sp>
        <p:sp>
          <p:nvSpPr>
            <p:cNvPr id="26632" name="Text Box 49"/>
            <p:cNvSpPr txBox="1">
              <a:spLocks noChangeArrowheads="1"/>
            </p:cNvSpPr>
            <p:nvPr/>
          </p:nvSpPr>
          <p:spPr bwMode="auto">
            <a:xfrm>
              <a:off x="5400" y="2553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b="1" i="1">
                  <a:solidFill>
                    <a:srgbClr val="00006A"/>
                  </a:solidFill>
                </a:rPr>
                <a:t>y</a:t>
              </a:r>
              <a:endParaRPr lang="en-US" sz="1800" b="1" i="1" baseline="-25000">
                <a:solidFill>
                  <a:srgbClr val="00006A"/>
                </a:solidFill>
              </a:endParaRPr>
            </a:p>
          </p:txBody>
        </p:sp>
        <p:grpSp>
          <p:nvGrpSpPr>
            <p:cNvPr id="26633" name="Group 120"/>
            <p:cNvGrpSpPr>
              <a:grpSpLocks/>
            </p:cNvGrpSpPr>
            <p:nvPr/>
          </p:nvGrpSpPr>
          <p:grpSpPr bwMode="auto">
            <a:xfrm>
              <a:off x="816" y="1776"/>
              <a:ext cx="4128" cy="1824"/>
              <a:chOff x="1344" y="1872"/>
              <a:chExt cx="4128" cy="1824"/>
            </a:xfrm>
          </p:grpSpPr>
          <p:grpSp>
            <p:nvGrpSpPr>
              <p:cNvPr id="26666" name="Group 33"/>
              <p:cNvGrpSpPr>
                <a:grpSpLocks/>
              </p:cNvGrpSpPr>
              <p:nvPr/>
            </p:nvGrpSpPr>
            <p:grpSpPr bwMode="auto">
              <a:xfrm>
                <a:off x="1344" y="2352"/>
                <a:ext cx="672" cy="384"/>
                <a:chOff x="1776" y="2448"/>
                <a:chExt cx="672" cy="384"/>
              </a:xfrm>
            </p:grpSpPr>
            <p:sp>
              <p:nvSpPr>
                <p:cNvPr id="26737" name="Oval 34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38" name="AutoShape 35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39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740" name="Line 37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41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42" name="Line 39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67" name="Group 50"/>
              <p:cNvGrpSpPr>
                <a:grpSpLocks/>
              </p:cNvGrpSpPr>
              <p:nvPr/>
            </p:nvGrpSpPr>
            <p:grpSpPr bwMode="auto">
              <a:xfrm>
                <a:off x="1344" y="2832"/>
                <a:ext cx="672" cy="384"/>
                <a:chOff x="1776" y="2448"/>
                <a:chExt cx="672" cy="384"/>
              </a:xfrm>
            </p:grpSpPr>
            <p:sp>
              <p:nvSpPr>
                <p:cNvPr id="26731" name="Oval 51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32" name="AutoShape 52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3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734" name="Line 54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35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36" name="Line 56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68" name="Group 57"/>
              <p:cNvGrpSpPr>
                <a:grpSpLocks/>
              </p:cNvGrpSpPr>
              <p:nvPr/>
            </p:nvGrpSpPr>
            <p:grpSpPr bwMode="auto">
              <a:xfrm>
                <a:off x="2496" y="2352"/>
                <a:ext cx="672" cy="384"/>
                <a:chOff x="1776" y="2448"/>
                <a:chExt cx="672" cy="384"/>
              </a:xfrm>
            </p:grpSpPr>
            <p:sp>
              <p:nvSpPr>
                <p:cNvPr id="26725" name="Oval 58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26" name="AutoShape 59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27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728" name="Line 61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29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30" name="Line 63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69" name="Group 64"/>
              <p:cNvGrpSpPr>
                <a:grpSpLocks/>
              </p:cNvGrpSpPr>
              <p:nvPr/>
            </p:nvGrpSpPr>
            <p:grpSpPr bwMode="auto">
              <a:xfrm>
                <a:off x="2496" y="2832"/>
                <a:ext cx="672" cy="384"/>
                <a:chOff x="1776" y="2448"/>
                <a:chExt cx="672" cy="384"/>
              </a:xfrm>
            </p:grpSpPr>
            <p:sp>
              <p:nvSpPr>
                <p:cNvPr id="26719" name="Oval 65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20" name="AutoShape 66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21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722" name="Line 68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23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24" name="Line 70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0" name="Group 71"/>
              <p:cNvGrpSpPr>
                <a:grpSpLocks/>
              </p:cNvGrpSpPr>
              <p:nvPr/>
            </p:nvGrpSpPr>
            <p:grpSpPr bwMode="auto">
              <a:xfrm>
                <a:off x="2496" y="3312"/>
                <a:ext cx="672" cy="384"/>
                <a:chOff x="1776" y="2448"/>
                <a:chExt cx="672" cy="384"/>
              </a:xfrm>
            </p:grpSpPr>
            <p:sp>
              <p:nvSpPr>
                <p:cNvPr id="26713" name="Oval 72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14" name="AutoShape 73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15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716" name="Line 75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17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18" name="Line 77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1" name="Group 78"/>
              <p:cNvGrpSpPr>
                <a:grpSpLocks/>
              </p:cNvGrpSpPr>
              <p:nvPr/>
            </p:nvGrpSpPr>
            <p:grpSpPr bwMode="auto">
              <a:xfrm>
                <a:off x="2496" y="1872"/>
                <a:ext cx="672" cy="384"/>
                <a:chOff x="1776" y="2448"/>
                <a:chExt cx="672" cy="384"/>
              </a:xfrm>
            </p:grpSpPr>
            <p:sp>
              <p:nvSpPr>
                <p:cNvPr id="26707" name="Oval 79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08" name="AutoShape 80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0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710" name="Line 82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11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12" name="Line 84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2" name="Group 85"/>
              <p:cNvGrpSpPr>
                <a:grpSpLocks/>
              </p:cNvGrpSpPr>
              <p:nvPr/>
            </p:nvGrpSpPr>
            <p:grpSpPr bwMode="auto">
              <a:xfrm>
                <a:off x="3648" y="1872"/>
                <a:ext cx="672" cy="384"/>
                <a:chOff x="1776" y="2448"/>
                <a:chExt cx="672" cy="384"/>
              </a:xfrm>
            </p:grpSpPr>
            <p:sp>
              <p:nvSpPr>
                <p:cNvPr id="26701" name="Oval 86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02" name="AutoShape 87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703" name="Text Box 88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704" name="Line 89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05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06" name="Line 91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3" name="Group 92"/>
              <p:cNvGrpSpPr>
                <a:grpSpLocks/>
              </p:cNvGrpSpPr>
              <p:nvPr/>
            </p:nvGrpSpPr>
            <p:grpSpPr bwMode="auto">
              <a:xfrm>
                <a:off x="3648" y="2352"/>
                <a:ext cx="672" cy="384"/>
                <a:chOff x="1776" y="2448"/>
                <a:chExt cx="672" cy="384"/>
              </a:xfrm>
            </p:grpSpPr>
            <p:sp>
              <p:nvSpPr>
                <p:cNvPr id="26695" name="Oval 93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696" name="AutoShape 94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697" name="Text Box 95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698" name="Line 96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99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00" name="Line 98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4" name="Group 99"/>
              <p:cNvGrpSpPr>
                <a:grpSpLocks/>
              </p:cNvGrpSpPr>
              <p:nvPr/>
            </p:nvGrpSpPr>
            <p:grpSpPr bwMode="auto">
              <a:xfrm>
                <a:off x="3648" y="2832"/>
                <a:ext cx="672" cy="384"/>
                <a:chOff x="1776" y="2448"/>
                <a:chExt cx="672" cy="384"/>
              </a:xfrm>
            </p:grpSpPr>
            <p:sp>
              <p:nvSpPr>
                <p:cNvPr id="26689" name="Oval 100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690" name="AutoShape 101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691" name="Text Box 102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692" name="Line 103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93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94" name="Line 105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5" name="Group 106"/>
              <p:cNvGrpSpPr>
                <a:grpSpLocks/>
              </p:cNvGrpSpPr>
              <p:nvPr/>
            </p:nvGrpSpPr>
            <p:grpSpPr bwMode="auto">
              <a:xfrm>
                <a:off x="3648" y="3312"/>
                <a:ext cx="672" cy="384"/>
                <a:chOff x="1776" y="2448"/>
                <a:chExt cx="672" cy="384"/>
              </a:xfrm>
            </p:grpSpPr>
            <p:sp>
              <p:nvSpPr>
                <p:cNvPr id="26683" name="Oval 107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684" name="AutoShape 108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685" name="Text Box 109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686" name="Line 110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87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88" name="Line 112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6" name="Group 113"/>
              <p:cNvGrpSpPr>
                <a:grpSpLocks/>
              </p:cNvGrpSpPr>
              <p:nvPr/>
            </p:nvGrpSpPr>
            <p:grpSpPr bwMode="auto">
              <a:xfrm>
                <a:off x="4800" y="2592"/>
                <a:ext cx="672" cy="384"/>
                <a:chOff x="1776" y="2448"/>
                <a:chExt cx="672" cy="384"/>
              </a:xfrm>
            </p:grpSpPr>
            <p:sp>
              <p:nvSpPr>
                <p:cNvPr id="26677" name="Oval 114"/>
                <p:cNvSpPr>
                  <a:spLocks noChangeArrowheads="1"/>
                </p:cNvSpPr>
                <p:nvPr/>
              </p:nvSpPr>
              <p:spPr bwMode="auto">
                <a:xfrm>
                  <a:off x="1776" y="2448"/>
                  <a:ext cx="384" cy="384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678" name="AutoShape 115"/>
                <p:cNvSpPr>
                  <a:spLocks noChangeArrowheads="1"/>
                </p:cNvSpPr>
                <p:nvPr/>
              </p:nvSpPr>
              <p:spPr bwMode="auto">
                <a:xfrm rot="5400000">
                  <a:off x="2040" y="2424"/>
                  <a:ext cx="384" cy="43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38100">
                  <a:solidFill>
                    <a:srgbClr val="00006A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26679" name="Text Box 116"/>
                <p:cNvSpPr txBox="1">
                  <a:spLocks noChangeArrowheads="1"/>
                </p:cNvSpPr>
                <p:nvPr/>
              </p:nvSpPr>
              <p:spPr bwMode="auto">
                <a:xfrm>
                  <a:off x="1792" y="2448"/>
                  <a:ext cx="240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3200" b="1">
                      <a:solidFill>
                        <a:srgbClr val="00006A"/>
                      </a:solidFill>
                    </a:rPr>
                    <a:t>+</a:t>
                  </a:r>
                </a:p>
              </p:txBody>
            </p:sp>
            <p:sp>
              <p:nvSpPr>
                <p:cNvPr id="26680" name="Line 117"/>
                <p:cNvSpPr>
                  <a:spLocks noChangeShapeType="1"/>
                </p:cNvSpPr>
                <p:nvPr/>
              </p:nvSpPr>
              <p:spPr bwMode="auto">
                <a:xfrm>
                  <a:off x="2064" y="2736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81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2112" y="2592"/>
                  <a:ext cx="48" cy="144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82" name="Line 119"/>
                <p:cNvSpPr>
                  <a:spLocks noChangeShapeType="1"/>
                </p:cNvSpPr>
                <p:nvPr/>
              </p:nvSpPr>
              <p:spPr bwMode="auto">
                <a:xfrm>
                  <a:off x="2168" y="2592"/>
                  <a:ext cx="48" cy="0"/>
                </a:xfrm>
                <a:prstGeom prst="line">
                  <a:avLst/>
                </a:prstGeom>
                <a:noFill/>
                <a:ln w="38100">
                  <a:solidFill>
                    <a:srgbClr val="00006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6634" name="Group 126"/>
            <p:cNvGrpSpPr>
              <a:grpSpLocks/>
            </p:cNvGrpSpPr>
            <p:nvPr/>
          </p:nvGrpSpPr>
          <p:grpSpPr bwMode="auto">
            <a:xfrm>
              <a:off x="1488" y="1968"/>
              <a:ext cx="480" cy="1440"/>
              <a:chOff x="1488" y="1968"/>
              <a:chExt cx="480" cy="1440"/>
            </a:xfrm>
          </p:grpSpPr>
          <p:sp>
            <p:nvSpPr>
              <p:cNvPr id="26660" name="Line 44"/>
              <p:cNvSpPr>
                <a:spLocks noChangeShapeType="1"/>
              </p:cNvSpPr>
              <p:nvPr/>
            </p:nvSpPr>
            <p:spPr bwMode="auto">
              <a:xfrm>
                <a:off x="1488" y="2448"/>
                <a:ext cx="480" cy="0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1" name="Line 121"/>
              <p:cNvSpPr>
                <a:spLocks noChangeShapeType="1"/>
              </p:cNvSpPr>
              <p:nvPr/>
            </p:nvSpPr>
            <p:spPr bwMode="auto">
              <a:xfrm flipV="1">
                <a:off x="1488" y="1968"/>
                <a:ext cx="480" cy="480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2" name="Line 122"/>
              <p:cNvSpPr>
                <a:spLocks noChangeShapeType="1"/>
              </p:cNvSpPr>
              <p:nvPr/>
            </p:nvSpPr>
            <p:spPr bwMode="auto">
              <a:xfrm flipV="1">
                <a:off x="1488" y="2448"/>
                <a:ext cx="480" cy="480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3" name="Line 123"/>
              <p:cNvSpPr>
                <a:spLocks noChangeShapeType="1"/>
              </p:cNvSpPr>
              <p:nvPr/>
            </p:nvSpPr>
            <p:spPr bwMode="auto">
              <a:xfrm>
                <a:off x="1488" y="2928"/>
                <a:ext cx="480" cy="480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4" name="Line 124"/>
              <p:cNvSpPr>
                <a:spLocks noChangeShapeType="1"/>
              </p:cNvSpPr>
              <p:nvPr/>
            </p:nvSpPr>
            <p:spPr bwMode="auto">
              <a:xfrm>
                <a:off x="1488" y="2448"/>
                <a:ext cx="480" cy="480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5" name="Line 125"/>
              <p:cNvSpPr>
                <a:spLocks noChangeShapeType="1"/>
              </p:cNvSpPr>
              <p:nvPr/>
            </p:nvSpPr>
            <p:spPr bwMode="auto">
              <a:xfrm>
                <a:off x="1488" y="2928"/>
                <a:ext cx="480" cy="0"/>
              </a:xfrm>
              <a:prstGeom prst="line">
                <a:avLst/>
              </a:prstGeom>
              <a:noFill/>
              <a:ln w="28575">
                <a:solidFill>
                  <a:srgbClr val="0000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35" name="Line 128"/>
            <p:cNvSpPr>
              <a:spLocks noChangeShapeType="1"/>
            </p:cNvSpPr>
            <p:nvPr/>
          </p:nvSpPr>
          <p:spPr bwMode="auto">
            <a:xfrm>
              <a:off x="2640" y="2448"/>
              <a:ext cx="480" cy="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6" name="Line 129"/>
            <p:cNvSpPr>
              <a:spLocks noChangeShapeType="1"/>
            </p:cNvSpPr>
            <p:nvPr/>
          </p:nvSpPr>
          <p:spPr bwMode="auto">
            <a:xfrm flipV="1">
              <a:off x="2640" y="1968"/>
              <a:ext cx="480" cy="48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7" name="Line 130"/>
            <p:cNvSpPr>
              <a:spLocks noChangeShapeType="1"/>
            </p:cNvSpPr>
            <p:nvPr/>
          </p:nvSpPr>
          <p:spPr bwMode="auto">
            <a:xfrm flipV="1">
              <a:off x="2640" y="2448"/>
              <a:ext cx="480" cy="48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8" name="Line 131"/>
            <p:cNvSpPr>
              <a:spLocks noChangeShapeType="1"/>
            </p:cNvSpPr>
            <p:nvPr/>
          </p:nvSpPr>
          <p:spPr bwMode="auto">
            <a:xfrm>
              <a:off x="2640" y="2928"/>
              <a:ext cx="480" cy="48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9" name="Line 132"/>
            <p:cNvSpPr>
              <a:spLocks noChangeShapeType="1"/>
            </p:cNvSpPr>
            <p:nvPr/>
          </p:nvSpPr>
          <p:spPr bwMode="auto">
            <a:xfrm>
              <a:off x="2640" y="2448"/>
              <a:ext cx="480" cy="48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Line 133"/>
            <p:cNvSpPr>
              <a:spLocks noChangeShapeType="1"/>
            </p:cNvSpPr>
            <p:nvPr/>
          </p:nvSpPr>
          <p:spPr bwMode="auto">
            <a:xfrm>
              <a:off x="2640" y="2928"/>
              <a:ext cx="480" cy="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1" name="Line 134"/>
            <p:cNvSpPr>
              <a:spLocks noChangeShapeType="1"/>
            </p:cNvSpPr>
            <p:nvPr/>
          </p:nvSpPr>
          <p:spPr bwMode="auto">
            <a:xfrm>
              <a:off x="2640" y="1968"/>
              <a:ext cx="480" cy="48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2" name="Line 135"/>
            <p:cNvSpPr>
              <a:spLocks noChangeShapeType="1"/>
            </p:cNvSpPr>
            <p:nvPr/>
          </p:nvSpPr>
          <p:spPr bwMode="auto">
            <a:xfrm flipV="1">
              <a:off x="2640" y="2928"/>
              <a:ext cx="480" cy="48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3" name="Line 136"/>
            <p:cNvSpPr>
              <a:spLocks noChangeShapeType="1"/>
            </p:cNvSpPr>
            <p:nvPr/>
          </p:nvSpPr>
          <p:spPr bwMode="auto">
            <a:xfrm>
              <a:off x="2640" y="1968"/>
              <a:ext cx="480" cy="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4" name="Line 137"/>
            <p:cNvSpPr>
              <a:spLocks noChangeShapeType="1"/>
            </p:cNvSpPr>
            <p:nvPr/>
          </p:nvSpPr>
          <p:spPr bwMode="auto">
            <a:xfrm>
              <a:off x="2640" y="3408"/>
              <a:ext cx="480" cy="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5" name="Line 138"/>
            <p:cNvSpPr>
              <a:spLocks noChangeShapeType="1"/>
            </p:cNvSpPr>
            <p:nvPr/>
          </p:nvSpPr>
          <p:spPr bwMode="auto">
            <a:xfrm flipV="1">
              <a:off x="1488" y="1968"/>
              <a:ext cx="480" cy="96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Line 139"/>
            <p:cNvSpPr>
              <a:spLocks noChangeShapeType="1"/>
            </p:cNvSpPr>
            <p:nvPr/>
          </p:nvSpPr>
          <p:spPr bwMode="auto">
            <a:xfrm flipV="1">
              <a:off x="2640" y="1968"/>
              <a:ext cx="480" cy="96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Line 140"/>
            <p:cNvSpPr>
              <a:spLocks noChangeShapeType="1"/>
            </p:cNvSpPr>
            <p:nvPr/>
          </p:nvSpPr>
          <p:spPr bwMode="auto">
            <a:xfrm>
              <a:off x="2640" y="1968"/>
              <a:ext cx="480" cy="96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Line 142"/>
            <p:cNvSpPr>
              <a:spLocks noChangeShapeType="1"/>
            </p:cNvSpPr>
            <p:nvPr/>
          </p:nvSpPr>
          <p:spPr bwMode="auto">
            <a:xfrm>
              <a:off x="1488" y="2448"/>
              <a:ext cx="480" cy="96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Line 143"/>
            <p:cNvSpPr>
              <a:spLocks noChangeShapeType="1"/>
            </p:cNvSpPr>
            <p:nvPr/>
          </p:nvSpPr>
          <p:spPr bwMode="auto">
            <a:xfrm>
              <a:off x="2640" y="2448"/>
              <a:ext cx="480" cy="96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Line 144"/>
            <p:cNvSpPr>
              <a:spLocks noChangeShapeType="1"/>
            </p:cNvSpPr>
            <p:nvPr/>
          </p:nvSpPr>
          <p:spPr bwMode="auto">
            <a:xfrm flipV="1">
              <a:off x="2640" y="2448"/>
              <a:ext cx="480" cy="96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Line 145"/>
            <p:cNvSpPr>
              <a:spLocks noChangeShapeType="1"/>
            </p:cNvSpPr>
            <p:nvPr/>
          </p:nvSpPr>
          <p:spPr bwMode="auto">
            <a:xfrm flipV="1">
              <a:off x="2640" y="1968"/>
              <a:ext cx="480" cy="144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2" name="Line 146"/>
            <p:cNvSpPr>
              <a:spLocks noChangeShapeType="1"/>
            </p:cNvSpPr>
            <p:nvPr/>
          </p:nvSpPr>
          <p:spPr bwMode="auto">
            <a:xfrm>
              <a:off x="2640" y="1968"/>
              <a:ext cx="480" cy="144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3" name="Line 147"/>
            <p:cNvSpPr>
              <a:spLocks noChangeShapeType="1"/>
            </p:cNvSpPr>
            <p:nvPr/>
          </p:nvSpPr>
          <p:spPr bwMode="auto">
            <a:xfrm>
              <a:off x="3792" y="1968"/>
              <a:ext cx="480" cy="72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4" name="Line 148"/>
            <p:cNvSpPr>
              <a:spLocks noChangeShapeType="1"/>
            </p:cNvSpPr>
            <p:nvPr/>
          </p:nvSpPr>
          <p:spPr bwMode="auto">
            <a:xfrm flipV="1">
              <a:off x="3792" y="2688"/>
              <a:ext cx="480" cy="72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5" name="Line 149"/>
            <p:cNvSpPr>
              <a:spLocks noChangeShapeType="1"/>
            </p:cNvSpPr>
            <p:nvPr/>
          </p:nvSpPr>
          <p:spPr bwMode="auto">
            <a:xfrm flipV="1">
              <a:off x="3792" y="2688"/>
              <a:ext cx="480" cy="24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6" name="Line 150"/>
            <p:cNvSpPr>
              <a:spLocks noChangeShapeType="1"/>
            </p:cNvSpPr>
            <p:nvPr/>
          </p:nvSpPr>
          <p:spPr bwMode="auto">
            <a:xfrm>
              <a:off x="3792" y="2448"/>
              <a:ext cx="480" cy="24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7" name="Line 151"/>
            <p:cNvSpPr>
              <a:spLocks noChangeShapeType="1"/>
            </p:cNvSpPr>
            <p:nvPr/>
          </p:nvSpPr>
          <p:spPr bwMode="auto">
            <a:xfrm>
              <a:off x="4944" y="2688"/>
              <a:ext cx="480" cy="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8" name="Line 152"/>
            <p:cNvSpPr>
              <a:spLocks noChangeShapeType="1"/>
            </p:cNvSpPr>
            <p:nvPr/>
          </p:nvSpPr>
          <p:spPr bwMode="auto">
            <a:xfrm>
              <a:off x="336" y="2928"/>
              <a:ext cx="480" cy="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9" name="Line 153"/>
            <p:cNvSpPr>
              <a:spLocks noChangeShapeType="1"/>
            </p:cNvSpPr>
            <p:nvPr/>
          </p:nvSpPr>
          <p:spPr bwMode="auto">
            <a:xfrm>
              <a:off x="336" y="2448"/>
              <a:ext cx="480" cy="0"/>
            </a:xfrm>
            <a:prstGeom prst="line">
              <a:avLst/>
            </a:prstGeom>
            <a:noFill/>
            <a:ln w="28575">
              <a:solidFill>
                <a:srgbClr val="0000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2867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Artificial Neural Networks (ANN) III</a:t>
            </a:r>
          </a:p>
        </p:txBody>
      </p:sp>
      <p:sp>
        <p:nvSpPr>
          <p:cNvPr id="58394" name="Rectangle 10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smtClean="0"/>
              <a:t>It can be shown that an </a:t>
            </a:r>
            <a:r>
              <a:rPr lang="en-US" sz="2400" b="1" i="1" smtClean="0">
                <a:solidFill>
                  <a:schemeClr val="accent2"/>
                </a:solidFill>
              </a:rPr>
              <a:t>ANN</a:t>
            </a:r>
            <a:r>
              <a:rPr lang="en-US" sz="2400" smtClean="0"/>
              <a:t> with a </a:t>
            </a:r>
            <a:r>
              <a:rPr lang="en-US" sz="2400" b="1" i="1" smtClean="0">
                <a:solidFill>
                  <a:schemeClr val="accent2"/>
                </a:solidFill>
              </a:rPr>
              <a:t>single hidden layer</a:t>
            </a:r>
            <a:r>
              <a:rPr lang="en-US" sz="2400" smtClean="0"/>
              <a:t> and enough neurons on it can learn </a:t>
            </a:r>
            <a:r>
              <a:rPr lang="en-US" sz="2400" b="1" i="1" smtClean="0">
                <a:solidFill>
                  <a:schemeClr val="accent2"/>
                </a:solidFill>
              </a:rPr>
              <a:t>any function</a:t>
            </a:r>
            <a:r>
              <a:rPr lang="en-US" sz="2400" smtClean="0"/>
              <a:t> with a compact domain of the input variables.</a:t>
            </a:r>
          </a:p>
          <a:p>
            <a:pPr algn="just" eaLnBrk="1" hangingPunct="1"/>
            <a:endParaRPr lang="en-US" sz="2400" smtClean="0"/>
          </a:p>
          <a:p>
            <a:pPr algn="just" eaLnBrk="1" hangingPunct="1"/>
            <a:endParaRPr lang="en-US" sz="2400" smtClean="0"/>
          </a:p>
          <a:p>
            <a:pPr algn="just" eaLnBrk="1" hangingPunct="1"/>
            <a:endParaRPr lang="en-US" sz="2400" smtClean="0"/>
          </a:p>
          <a:p>
            <a:pPr algn="just" eaLnBrk="1" hangingPunct="1"/>
            <a:endParaRPr lang="en-US" sz="2400" smtClean="0"/>
          </a:p>
          <a:p>
            <a:pPr algn="just" eaLnBrk="1" hangingPunct="1"/>
            <a:endParaRPr lang="en-US" sz="2400" smtClean="0"/>
          </a:p>
          <a:p>
            <a:pPr algn="just" eaLnBrk="1" hangingPunct="1"/>
            <a:r>
              <a:rPr lang="en-US" sz="2400" smtClean="0"/>
              <a:t>With at least </a:t>
            </a:r>
            <a:r>
              <a:rPr lang="en-US" sz="2400" b="1" i="1" smtClean="0">
                <a:solidFill>
                  <a:schemeClr val="accent2"/>
                </a:solidFill>
              </a:rPr>
              <a:t>two hidden layers</a:t>
            </a:r>
            <a:r>
              <a:rPr lang="en-US" sz="2400" smtClean="0"/>
              <a:t>, even arbitrary functions with holes in their input domains can be learnt.</a:t>
            </a:r>
          </a:p>
        </p:txBody>
      </p:sp>
      <p:grpSp>
        <p:nvGrpSpPr>
          <p:cNvPr id="2" name="Group 1076"/>
          <p:cNvGrpSpPr>
            <a:grpSpLocks/>
          </p:cNvGrpSpPr>
          <p:nvPr/>
        </p:nvGrpSpPr>
        <p:grpSpPr bwMode="auto">
          <a:xfrm>
            <a:off x="1676400" y="3124200"/>
            <a:ext cx="6019800" cy="1981200"/>
            <a:chOff x="768" y="1968"/>
            <a:chExt cx="3792" cy="1248"/>
          </a:xfrm>
        </p:grpSpPr>
        <p:grpSp>
          <p:nvGrpSpPr>
            <p:cNvPr id="28678" name="Group 1064"/>
            <p:cNvGrpSpPr>
              <a:grpSpLocks/>
            </p:cNvGrpSpPr>
            <p:nvPr/>
          </p:nvGrpSpPr>
          <p:grpSpPr bwMode="auto">
            <a:xfrm>
              <a:off x="768" y="1968"/>
              <a:ext cx="1248" cy="1248"/>
              <a:chOff x="768" y="1968"/>
              <a:chExt cx="1248" cy="1248"/>
            </a:xfrm>
          </p:grpSpPr>
          <p:sp>
            <p:nvSpPr>
              <p:cNvPr id="28690" name="Oval 1063"/>
              <p:cNvSpPr>
                <a:spLocks noChangeArrowheads="1"/>
              </p:cNvSpPr>
              <p:nvPr/>
            </p:nvSpPr>
            <p:spPr bwMode="auto">
              <a:xfrm>
                <a:off x="768" y="1968"/>
                <a:ext cx="1248" cy="1248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rgbClr val="00006A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grpSp>
            <p:nvGrpSpPr>
              <p:cNvPr id="28691" name="Group 1062"/>
              <p:cNvGrpSpPr>
                <a:grpSpLocks/>
              </p:cNvGrpSpPr>
              <p:nvPr/>
            </p:nvGrpSpPr>
            <p:grpSpPr bwMode="auto">
              <a:xfrm>
                <a:off x="904" y="2009"/>
                <a:ext cx="1112" cy="1015"/>
                <a:chOff x="704" y="1872"/>
                <a:chExt cx="1112" cy="1015"/>
              </a:xfrm>
            </p:grpSpPr>
            <p:sp>
              <p:nvSpPr>
                <p:cNvPr id="28692" name="Line 1056"/>
                <p:cNvSpPr>
                  <a:spLocks noChangeShapeType="1"/>
                </p:cNvSpPr>
                <p:nvPr/>
              </p:nvSpPr>
              <p:spPr bwMode="auto">
                <a:xfrm flipV="1">
                  <a:off x="1104" y="2016"/>
                  <a:ext cx="0" cy="480"/>
                </a:xfrm>
                <a:prstGeom prst="line">
                  <a:avLst/>
                </a:prstGeom>
                <a:noFill/>
                <a:ln w="19050">
                  <a:solidFill>
                    <a:srgbClr val="00006A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93" name="Line 1057"/>
                <p:cNvSpPr>
                  <a:spLocks noChangeShapeType="1"/>
                </p:cNvSpPr>
                <p:nvPr/>
              </p:nvSpPr>
              <p:spPr bwMode="auto">
                <a:xfrm>
                  <a:off x="1104" y="2496"/>
                  <a:ext cx="480" cy="0"/>
                </a:xfrm>
                <a:prstGeom prst="line">
                  <a:avLst/>
                </a:prstGeom>
                <a:noFill/>
                <a:ln w="19050">
                  <a:solidFill>
                    <a:srgbClr val="00006A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94" name="Line 1058"/>
                <p:cNvSpPr>
                  <a:spLocks noChangeShapeType="1"/>
                </p:cNvSpPr>
                <p:nvPr/>
              </p:nvSpPr>
              <p:spPr bwMode="auto">
                <a:xfrm flipH="1">
                  <a:off x="864" y="2496"/>
                  <a:ext cx="240" cy="240"/>
                </a:xfrm>
                <a:prstGeom prst="line">
                  <a:avLst/>
                </a:prstGeom>
                <a:noFill/>
                <a:ln w="19050">
                  <a:solidFill>
                    <a:srgbClr val="00006A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95" name="Rectangle 1059"/>
                <p:cNvSpPr>
                  <a:spLocks noChangeArrowheads="1"/>
                </p:cNvSpPr>
                <p:nvPr/>
              </p:nvSpPr>
              <p:spPr bwMode="auto">
                <a:xfrm>
                  <a:off x="704" y="2656"/>
                  <a:ext cx="24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sz="1800" b="1" i="1">
                      <a:solidFill>
                        <a:srgbClr val="00006A"/>
                      </a:solidFill>
                    </a:rPr>
                    <a:t>u</a:t>
                  </a:r>
                  <a:r>
                    <a:rPr lang="en-US" sz="1800" b="1" i="1" baseline="-25000">
                      <a:solidFill>
                        <a:srgbClr val="00006A"/>
                      </a:solidFill>
                    </a:rPr>
                    <a:t>1</a:t>
                  </a:r>
                </a:p>
              </p:txBody>
            </p:sp>
            <p:sp>
              <p:nvSpPr>
                <p:cNvPr id="28696" name="Rectangle 1060"/>
                <p:cNvSpPr>
                  <a:spLocks noChangeArrowheads="1"/>
                </p:cNvSpPr>
                <p:nvPr/>
              </p:nvSpPr>
              <p:spPr bwMode="auto">
                <a:xfrm>
                  <a:off x="1572" y="2337"/>
                  <a:ext cx="24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sz="1800" b="1" i="1">
                      <a:solidFill>
                        <a:srgbClr val="00006A"/>
                      </a:solidFill>
                    </a:rPr>
                    <a:t>u</a:t>
                  </a:r>
                  <a:r>
                    <a:rPr lang="en-US" sz="1800" b="1" i="1" baseline="-25000">
                      <a:solidFill>
                        <a:srgbClr val="00006A"/>
                      </a:solidFill>
                    </a:rPr>
                    <a:t>2</a:t>
                  </a:r>
                </a:p>
              </p:txBody>
            </p:sp>
            <p:sp>
              <p:nvSpPr>
                <p:cNvPr id="28697" name="Rectangle 1061"/>
                <p:cNvSpPr>
                  <a:spLocks noChangeArrowheads="1"/>
                </p:cNvSpPr>
                <p:nvPr/>
              </p:nvSpPr>
              <p:spPr bwMode="auto">
                <a:xfrm>
                  <a:off x="1104" y="1872"/>
                  <a:ext cx="24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sz="1800" b="1" i="1">
                      <a:solidFill>
                        <a:srgbClr val="00006A"/>
                      </a:solidFill>
                    </a:rPr>
                    <a:t>u</a:t>
                  </a:r>
                  <a:r>
                    <a:rPr lang="en-US" sz="1800" b="1" i="1" baseline="-25000">
                      <a:solidFill>
                        <a:srgbClr val="00006A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28679" name="Group 1065"/>
            <p:cNvGrpSpPr>
              <a:grpSpLocks/>
            </p:cNvGrpSpPr>
            <p:nvPr/>
          </p:nvGrpSpPr>
          <p:grpSpPr bwMode="auto">
            <a:xfrm>
              <a:off x="3312" y="1968"/>
              <a:ext cx="1248" cy="1248"/>
              <a:chOff x="768" y="1968"/>
              <a:chExt cx="1248" cy="1248"/>
            </a:xfrm>
          </p:grpSpPr>
          <p:sp>
            <p:nvSpPr>
              <p:cNvPr id="28682" name="Oval 1066"/>
              <p:cNvSpPr>
                <a:spLocks noChangeArrowheads="1"/>
              </p:cNvSpPr>
              <p:nvPr/>
            </p:nvSpPr>
            <p:spPr bwMode="auto">
              <a:xfrm>
                <a:off x="768" y="1968"/>
                <a:ext cx="1248" cy="1248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rgbClr val="00006A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grpSp>
            <p:nvGrpSpPr>
              <p:cNvPr id="28683" name="Group 1067"/>
              <p:cNvGrpSpPr>
                <a:grpSpLocks/>
              </p:cNvGrpSpPr>
              <p:nvPr/>
            </p:nvGrpSpPr>
            <p:grpSpPr bwMode="auto">
              <a:xfrm>
                <a:off x="904" y="2009"/>
                <a:ext cx="1096" cy="1015"/>
                <a:chOff x="704" y="1872"/>
                <a:chExt cx="1096" cy="1015"/>
              </a:xfrm>
            </p:grpSpPr>
            <p:sp>
              <p:nvSpPr>
                <p:cNvPr id="28684" name="Line 1068"/>
                <p:cNvSpPr>
                  <a:spLocks noChangeShapeType="1"/>
                </p:cNvSpPr>
                <p:nvPr/>
              </p:nvSpPr>
              <p:spPr bwMode="auto">
                <a:xfrm flipV="1">
                  <a:off x="1104" y="2016"/>
                  <a:ext cx="0" cy="480"/>
                </a:xfrm>
                <a:prstGeom prst="line">
                  <a:avLst/>
                </a:prstGeom>
                <a:noFill/>
                <a:ln w="19050">
                  <a:solidFill>
                    <a:srgbClr val="00006A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85" name="Line 1069"/>
                <p:cNvSpPr>
                  <a:spLocks noChangeShapeType="1"/>
                </p:cNvSpPr>
                <p:nvPr/>
              </p:nvSpPr>
              <p:spPr bwMode="auto">
                <a:xfrm>
                  <a:off x="1104" y="2496"/>
                  <a:ext cx="480" cy="0"/>
                </a:xfrm>
                <a:prstGeom prst="line">
                  <a:avLst/>
                </a:prstGeom>
                <a:noFill/>
                <a:ln w="19050">
                  <a:solidFill>
                    <a:srgbClr val="00006A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86" name="Line 1070"/>
                <p:cNvSpPr>
                  <a:spLocks noChangeShapeType="1"/>
                </p:cNvSpPr>
                <p:nvPr/>
              </p:nvSpPr>
              <p:spPr bwMode="auto">
                <a:xfrm flipH="1">
                  <a:off x="864" y="2496"/>
                  <a:ext cx="240" cy="240"/>
                </a:xfrm>
                <a:prstGeom prst="line">
                  <a:avLst/>
                </a:prstGeom>
                <a:noFill/>
                <a:ln w="19050">
                  <a:solidFill>
                    <a:srgbClr val="00006A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87" name="Rectangle 1071"/>
                <p:cNvSpPr>
                  <a:spLocks noChangeArrowheads="1"/>
                </p:cNvSpPr>
                <p:nvPr/>
              </p:nvSpPr>
              <p:spPr bwMode="auto">
                <a:xfrm>
                  <a:off x="704" y="2656"/>
                  <a:ext cx="22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sz="1800" b="1" i="1">
                      <a:solidFill>
                        <a:srgbClr val="00006A"/>
                      </a:solidFill>
                    </a:rPr>
                    <a:t>y</a:t>
                  </a:r>
                  <a:r>
                    <a:rPr lang="en-US" sz="1800" b="1" i="1" baseline="-25000">
                      <a:solidFill>
                        <a:srgbClr val="00006A"/>
                      </a:solidFill>
                    </a:rPr>
                    <a:t>1</a:t>
                  </a:r>
                </a:p>
              </p:txBody>
            </p:sp>
            <p:sp>
              <p:nvSpPr>
                <p:cNvPr id="28688" name="Rectangle 1072"/>
                <p:cNvSpPr>
                  <a:spLocks noChangeArrowheads="1"/>
                </p:cNvSpPr>
                <p:nvPr/>
              </p:nvSpPr>
              <p:spPr bwMode="auto">
                <a:xfrm>
                  <a:off x="1572" y="2337"/>
                  <a:ext cx="22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sz="1800" b="1" i="1">
                      <a:solidFill>
                        <a:srgbClr val="00006A"/>
                      </a:solidFill>
                    </a:rPr>
                    <a:t>y</a:t>
                  </a:r>
                  <a:r>
                    <a:rPr lang="en-US" sz="1800" b="1" i="1" baseline="-25000">
                      <a:solidFill>
                        <a:srgbClr val="00006A"/>
                      </a:solidFill>
                    </a:rPr>
                    <a:t>2</a:t>
                  </a:r>
                </a:p>
              </p:txBody>
            </p:sp>
            <p:sp>
              <p:nvSpPr>
                <p:cNvPr id="28689" name="Rectangle 1073"/>
                <p:cNvSpPr>
                  <a:spLocks noChangeArrowheads="1"/>
                </p:cNvSpPr>
                <p:nvPr/>
              </p:nvSpPr>
              <p:spPr bwMode="auto">
                <a:xfrm>
                  <a:off x="1104" y="1872"/>
                  <a:ext cx="22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sz="1800" b="1" i="1">
                      <a:solidFill>
                        <a:srgbClr val="00006A"/>
                      </a:solidFill>
                    </a:rPr>
                    <a:t>y</a:t>
                  </a:r>
                  <a:r>
                    <a:rPr lang="en-US" sz="1800" b="1" i="1" baseline="-25000">
                      <a:solidFill>
                        <a:srgbClr val="00006A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28680" name="AutoShape 1074"/>
            <p:cNvSpPr>
              <a:spLocks noChangeArrowheads="1"/>
            </p:cNvSpPr>
            <p:nvPr/>
          </p:nvSpPr>
          <p:spPr bwMode="auto">
            <a:xfrm>
              <a:off x="2208" y="2064"/>
              <a:ext cx="960" cy="366"/>
            </a:xfrm>
            <a:prstGeom prst="curvedDownArrow">
              <a:avLst>
                <a:gd name="adj1" fmla="val 52459"/>
                <a:gd name="adj2" fmla="val 104918"/>
                <a:gd name="adj3" fmla="val 33333"/>
              </a:avLst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8681" name="Text Box 1075"/>
            <p:cNvSpPr txBox="1">
              <a:spLocks noChangeArrowheads="1"/>
            </p:cNvSpPr>
            <p:nvPr/>
          </p:nvSpPr>
          <p:spPr bwMode="auto">
            <a:xfrm>
              <a:off x="2208" y="2448"/>
              <a:ext cx="86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008000"/>
                  </a:solidFill>
                </a:rPr>
                <a:t>Input/output map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3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534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Parametric </a:t>
            </a:r>
            <a:r>
              <a:rPr lang="en-US" b="1" i="1" u="none" smtClean="0"/>
              <a:t>vs.</a:t>
            </a:r>
            <a:r>
              <a:rPr lang="en-US" b="1" u="none" smtClean="0"/>
              <a:t> Non-parametric Models I</a:t>
            </a:r>
          </a:p>
        </p:txBody>
      </p:sp>
      <p:sp>
        <p:nvSpPr>
          <p:cNvPr id="43072" name="Rectangle 6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b="1" i="1" dirty="0" smtClean="0">
                <a:solidFill>
                  <a:schemeClr val="accent2"/>
                </a:solidFill>
              </a:rPr>
              <a:t>ANNs</a:t>
            </a:r>
            <a:r>
              <a:rPr lang="en-US" sz="2400" dirty="0" smtClean="0"/>
              <a:t> are </a:t>
            </a:r>
            <a:r>
              <a:rPr lang="en-US" sz="2400" b="1" i="1" dirty="0" smtClean="0">
                <a:solidFill>
                  <a:schemeClr val="accent2"/>
                </a:solidFill>
              </a:rPr>
              <a:t>parametric models</a:t>
            </a:r>
            <a:r>
              <a:rPr lang="en-US" sz="2400" dirty="0" smtClean="0"/>
              <a:t>.  The observed knowledge about the system under study is mapped on the (potentially very large) set of parameters of the </a:t>
            </a:r>
            <a:r>
              <a:rPr lang="en-US" sz="2400" b="1" i="1" dirty="0" smtClean="0">
                <a:solidFill>
                  <a:schemeClr val="accent2"/>
                </a:solidFill>
              </a:rPr>
              <a:t>ANN</a:t>
            </a:r>
            <a:r>
              <a:rPr lang="en-US" sz="2400" dirty="0" smtClean="0"/>
              <a:t>.</a:t>
            </a:r>
          </a:p>
          <a:p>
            <a:pPr algn="just" eaLnBrk="1" hangingPunct="1"/>
            <a:r>
              <a:rPr lang="en-US" sz="2400" dirty="0" smtClean="0"/>
              <a:t>Once the </a:t>
            </a:r>
            <a:r>
              <a:rPr lang="en-US" sz="2400" b="1" i="1" dirty="0" smtClean="0">
                <a:solidFill>
                  <a:schemeClr val="accent2"/>
                </a:solidFill>
              </a:rPr>
              <a:t>ANN</a:t>
            </a:r>
            <a:r>
              <a:rPr lang="en-US" sz="2400" dirty="0" smtClean="0"/>
              <a:t> has been </a:t>
            </a:r>
            <a:r>
              <a:rPr lang="en-US" sz="2400" b="1" i="1" dirty="0" smtClean="0">
                <a:solidFill>
                  <a:schemeClr val="accent2"/>
                </a:solidFill>
              </a:rPr>
              <a:t>trained</a:t>
            </a:r>
            <a:r>
              <a:rPr lang="en-US" sz="2400" dirty="0" smtClean="0"/>
              <a:t>, the original knowledge is no longer used.  Instead, the learnt behavior of the </a:t>
            </a:r>
            <a:r>
              <a:rPr lang="en-US" sz="2400" b="1" i="1" dirty="0" smtClean="0">
                <a:solidFill>
                  <a:schemeClr val="accent2"/>
                </a:solidFill>
              </a:rPr>
              <a:t>ANN</a:t>
            </a:r>
            <a:r>
              <a:rPr lang="en-US" sz="2400" dirty="0" smtClean="0"/>
              <a:t> is used to make predictions.</a:t>
            </a:r>
          </a:p>
          <a:p>
            <a:pPr algn="just" eaLnBrk="1" hangingPunct="1"/>
            <a:r>
              <a:rPr lang="en-US" sz="2400" dirty="0" smtClean="0"/>
              <a:t>This can be dangerous.  If the </a:t>
            </a:r>
            <a:r>
              <a:rPr lang="en-US" sz="2400" b="1" i="1" dirty="0" smtClean="0">
                <a:solidFill>
                  <a:schemeClr val="accent2"/>
                </a:solidFill>
              </a:rPr>
              <a:t>testing data</a:t>
            </a:r>
            <a:r>
              <a:rPr lang="en-US" sz="2400" dirty="0" smtClean="0"/>
              <a:t>, i.e. the input patterns during the use of the already trained </a:t>
            </a:r>
            <a:r>
              <a:rPr lang="en-US" sz="2400" b="1" i="1" dirty="0" smtClean="0">
                <a:solidFill>
                  <a:schemeClr val="accent2"/>
                </a:solidFill>
              </a:rPr>
              <a:t>ANN</a:t>
            </a:r>
            <a:r>
              <a:rPr lang="en-US" sz="2400" dirty="0" smtClean="0"/>
              <a:t> differ significantly from the </a:t>
            </a:r>
            <a:r>
              <a:rPr lang="en-US" sz="2400" b="1" i="1" dirty="0" smtClean="0">
                <a:solidFill>
                  <a:schemeClr val="accent2"/>
                </a:solidFill>
              </a:rPr>
              <a:t>training data</a:t>
            </a:r>
            <a:r>
              <a:rPr lang="en-US" sz="2400" dirty="0" smtClean="0"/>
              <a:t> set,  the </a:t>
            </a:r>
            <a:r>
              <a:rPr lang="en-US" sz="2400" b="1" i="1" dirty="0" smtClean="0">
                <a:solidFill>
                  <a:schemeClr val="accent2"/>
                </a:solidFill>
              </a:rPr>
              <a:t>ANN</a:t>
            </a:r>
            <a:r>
              <a:rPr lang="en-US" sz="2400" dirty="0" smtClean="0"/>
              <a:t> is likely to predict garbage, but since the original knowledge is no longer in use, we are unlikely to be aware of the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7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Parametric </a:t>
            </a:r>
            <a:r>
              <a:rPr lang="en-US" b="1" i="1" u="none" smtClean="0"/>
              <a:t>vs.</a:t>
            </a:r>
            <a:r>
              <a:rPr lang="en-US" b="1" u="none" smtClean="0"/>
              <a:t> Non-parametric Models II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en-US" sz="2400" b="1" i="1" smtClean="0">
                <a:solidFill>
                  <a:schemeClr val="accent2"/>
                </a:solidFill>
              </a:rPr>
              <a:t>Non-parametric models</a:t>
            </a:r>
            <a:r>
              <a:rPr lang="en-US" sz="2400" smtClean="0"/>
              <a:t>, on the other hand, always refer back to the original training data, and therefore, can be made to reject testing data that are incompatible with the training data set.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400" smtClean="0"/>
              <a:t>The </a:t>
            </a:r>
            <a:r>
              <a:rPr lang="en-US" sz="2400" b="1" i="1" smtClean="0">
                <a:solidFill>
                  <a:schemeClr val="accent2"/>
                </a:solidFill>
              </a:rPr>
              <a:t>Fuzzy Inductive Reasoning</a:t>
            </a:r>
            <a:r>
              <a:rPr lang="en-US" sz="2400" smtClean="0"/>
              <a:t> </a:t>
            </a:r>
            <a:r>
              <a:rPr lang="en-US" sz="2400" b="1" i="1" smtClean="0">
                <a:solidFill>
                  <a:schemeClr val="accent2"/>
                </a:solidFill>
              </a:rPr>
              <a:t>(FIR)</a:t>
            </a:r>
            <a:r>
              <a:rPr lang="en-US" sz="2400" smtClean="0"/>
              <a:t> engine that we discuss in this presentation, is of the </a:t>
            </a:r>
            <a:r>
              <a:rPr lang="en-US" sz="2400" b="1" i="1" smtClean="0">
                <a:solidFill>
                  <a:schemeClr val="accent2"/>
                </a:solidFill>
              </a:rPr>
              <a:t>non-parametric</a:t>
            </a:r>
            <a:r>
              <a:rPr lang="en-US" sz="2400" smtClean="0"/>
              <a:t> type.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400" smtClean="0"/>
              <a:t>During the </a:t>
            </a:r>
            <a:r>
              <a:rPr lang="en-US" sz="2400" b="1" i="1" smtClean="0">
                <a:solidFill>
                  <a:schemeClr val="accent2"/>
                </a:solidFill>
              </a:rPr>
              <a:t>training</a:t>
            </a:r>
            <a:r>
              <a:rPr lang="en-US" sz="2400" smtClean="0"/>
              <a:t> phase, </a:t>
            </a:r>
            <a:r>
              <a:rPr lang="en-US" sz="2400" b="1" i="1" smtClean="0">
                <a:solidFill>
                  <a:schemeClr val="accent2"/>
                </a:solidFill>
              </a:rPr>
              <a:t>FIR</a:t>
            </a:r>
            <a:r>
              <a:rPr lang="en-US" sz="2400" smtClean="0"/>
              <a:t> organizes the observed patterns, and places them in a </a:t>
            </a:r>
            <a:r>
              <a:rPr lang="en-US" sz="2400" b="1" i="1" smtClean="0">
                <a:solidFill>
                  <a:schemeClr val="accent2"/>
                </a:solidFill>
              </a:rPr>
              <a:t>data base</a:t>
            </a:r>
            <a:r>
              <a:rPr lang="en-US" sz="2400" smtClean="0"/>
              <a:t>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400" smtClean="0"/>
              <a:t>During the </a:t>
            </a:r>
            <a:r>
              <a:rPr lang="en-US" sz="2400" b="1" i="1" smtClean="0">
                <a:solidFill>
                  <a:schemeClr val="accent2"/>
                </a:solidFill>
              </a:rPr>
              <a:t>testing</a:t>
            </a:r>
            <a:r>
              <a:rPr lang="en-US" sz="2400" smtClean="0"/>
              <a:t> phase, </a:t>
            </a:r>
            <a:r>
              <a:rPr lang="en-US" sz="2400" b="1" i="1" smtClean="0">
                <a:solidFill>
                  <a:schemeClr val="accent2"/>
                </a:solidFill>
              </a:rPr>
              <a:t>FIR</a:t>
            </a:r>
            <a:r>
              <a:rPr lang="en-US" sz="2400" smtClean="0"/>
              <a:t> searches the data base for the five most similar training data patterns, the so-called </a:t>
            </a:r>
            <a:r>
              <a:rPr lang="en-US" sz="2400" b="1" i="1" smtClean="0">
                <a:solidFill>
                  <a:schemeClr val="accent2"/>
                </a:solidFill>
              </a:rPr>
              <a:t>five nearest neighbors</a:t>
            </a:r>
            <a:r>
              <a:rPr lang="en-US" sz="2400" smtClean="0"/>
              <a:t>, by comparing the new input pattern with those stored in the data base.  </a:t>
            </a:r>
            <a:r>
              <a:rPr lang="en-US" sz="2400" b="1" i="1" smtClean="0">
                <a:solidFill>
                  <a:schemeClr val="accent2"/>
                </a:solidFill>
              </a:rPr>
              <a:t>FIR</a:t>
            </a:r>
            <a:r>
              <a:rPr lang="en-US" sz="2400" smtClean="0"/>
              <a:t> then predicts the new output as a weighted average of the outputs of the five nearest neighbors.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348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Quantitative </a:t>
            </a:r>
            <a:r>
              <a:rPr lang="en-US" b="1" i="1" u="none" smtClean="0"/>
              <a:t>vs.</a:t>
            </a:r>
            <a:r>
              <a:rPr lang="en-US" b="1" u="none" smtClean="0"/>
              <a:t> Qualitative Models I</a:t>
            </a:r>
          </a:p>
        </p:txBody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b="1" i="1" smtClean="0">
                <a:solidFill>
                  <a:schemeClr val="accent2"/>
                </a:solidFill>
              </a:rPr>
              <a:t>Training a model</a:t>
            </a:r>
            <a:r>
              <a:rPr lang="en-US" sz="2400" smtClean="0"/>
              <a:t> (be it parametric or non-parametric) means </a:t>
            </a:r>
            <a:r>
              <a:rPr lang="en-US" sz="2400" b="1" i="1" smtClean="0">
                <a:solidFill>
                  <a:schemeClr val="accent2"/>
                </a:solidFill>
              </a:rPr>
              <a:t>solving an optimization problem</a:t>
            </a:r>
            <a:r>
              <a:rPr lang="en-US" sz="2400" smtClean="0"/>
              <a:t>.</a:t>
            </a:r>
          </a:p>
          <a:p>
            <a:pPr algn="just" eaLnBrk="1" hangingPunct="1"/>
            <a:r>
              <a:rPr lang="en-US" sz="2400" smtClean="0"/>
              <a:t>In the </a:t>
            </a:r>
            <a:r>
              <a:rPr lang="en-US" sz="2400" b="1" i="1" smtClean="0">
                <a:solidFill>
                  <a:schemeClr val="accent2"/>
                </a:solidFill>
              </a:rPr>
              <a:t>parametric</a:t>
            </a:r>
            <a:r>
              <a:rPr lang="en-US" sz="2400" smtClean="0"/>
              <a:t> case, we have to solve a </a:t>
            </a:r>
            <a:r>
              <a:rPr lang="en-US" sz="2400" b="1" i="1" smtClean="0">
                <a:solidFill>
                  <a:schemeClr val="accent2"/>
                </a:solidFill>
              </a:rPr>
              <a:t>parameter identification</a:t>
            </a:r>
            <a:r>
              <a:rPr lang="en-US" sz="2400" smtClean="0"/>
              <a:t> problem.</a:t>
            </a:r>
          </a:p>
          <a:p>
            <a:pPr algn="just" eaLnBrk="1" hangingPunct="1"/>
            <a:r>
              <a:rPr lang="en-US" sz="2400" smtClean="0"/>
              <a:t>In the </a:t>
            </a:r>
            <a:r>
              <a:rPr lang="en-US" sz="2400" b="1" i="1" smtClean="0">
                <a:solidFill>
                  <a:schemeClr val="accent2"/>
                </a:solidFill>
              </a:rPr>
              <a:t>non-parametric</a:t>
            </a:r>
            <a:r>
              <a:rPr lang="en-US" sz="2400" smtClean="0"/>
              <a:t> case, we need to </a:t>
            </a:r>
            <a:r>
              <a:rPr lang="en-US" sz="2400" b="1" i="1" smtClean="0">
                <a:solidFill>
                  <a:schemeClr val="accent2"/>
                </a:solidFill>
              </a:rPr>
              <a:t>classify the training data</a:t>
            </a:r>
            <a:r>
              <a:rPr lang="en-US" sz="2400" smtClean="0"/>
              <a:t>, and store them in an optimal fashion in the data base.</a:t>
            </a:r>
          </a:p>
          <a:p>
            <a:pPr algn="just" eaLnBrk="1" hangingPunct="1"/>
            <a:r>
              <a:rPr lang="en-US" sz="2400" smtClean="0"/>
              <a:t>Training such a model can be excruciatingly slow.</a:t>
            </a:r>
          </a:p>
          <a:p>
            <a:pPr algn="just" eaLnBrk="1" hangingPunct="1"/>
            <a:r>
              <a:rPr lang="en-US" sz="2400" smtClean="0"/>
              <a:t>Hence it may make sense to devise techniques that will help to speed up the training process.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36867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Quantitative </a:t>
            </a:r>
            <a:r>
              <a:rPr lang="en-US" b="1" i="1" u="none" smtClean="0"/>
              <a:t>vs.</a:t>
            </a:r>
            <a:r>
              <a:rPr lang="en-US" b="1" u="none" smtClean="0"/>
              <a:t> Qualitative Models II</a:t>
            </a:r>
          </a:p>
        </p:txBody>
      </p:sp>
      <p:sp>
        <p:nvSpPr>
          <p:cNvPr id="125955" name="Rectangle 205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58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smtClean="0"/>
              <a:t>How can the speed of the optimization be controlled?  Somehow, the </a:t>
            </a:r>
            <a:r>
              <a:rPr lang="en-US" sz="2400" b="1" i="1" smtClean="0">
                <a:solidFill>
                  <a:schemeClr val="accent2"/>
                </a:solidFill>
              </a:rPr>
              <a:t>search space</a:t>
            </a:r>
            <a:r>
              <a:rPr lang="en-US" sz="2400" smtClean="0"/>
              <a:t> needs to be reduced.</a:t>
            </a:r>
          </a:p>
          <a:p>
            <a:pPr algn="just" eaLnBrk="1" hangingPunct="1"/>
            <a:r>
              <a:rPr lang="en-US" sz="2400" smtClean="0"/>
              <a:t>One way to accomplish this is to convert </a:t>
            </a:r>
            <a:r>
              <a:rPr lang="en-US" sz="2400" b="1" i="1" smtClean="0">
                <a:solidFill>
                  <a:schemeClr val="accent2"/>
                </a:solidFill>
              </a:rPr>
              <a:t>continuous variables</a:t>
            </a:r>
            <a:r>
              <a:rPr lang="en-US" sz="2400" smtClean="0"/>
              <a:t> to equivalent </a:t>
            </a:r>
            <a:r>
              <a:rPr lang="en-US" sz="2400" b="1" i="1" smtClean="0">
                <a:solidFill>
                  <a:schemeClr val="accent2"/>
                </a:solidFill>
              </a:rPr>
              <a:t>discrete variables</a:t>
            </a:r>
            <a:r>
              <a:rPr lang="en-US" sz="2400" smtClean="0"/>
              <a:t> prior to optimization.</a:t>
            </a:r>
          </a:p>
          <a:p>
            <a:pPr algn="just" eaLnBrk="1" hangingPunct="1"/>
            <a:r>
              <a:rPr lang="en-US" sz="2400" smtClean="0"/>
              <a:t>For example, if one of the variables to be looked at is the ambient temperature, we may consider to classify temperature values on a spectrum from </a:t>
            </a:r>
            <a:r>
              <a:rPr lang="en-US" sz="2400" b="1" i="1" smtClean="0">
                <a:solidFill>
                  <a:schemeClr val="accent2"/>
                </a:solidFill>
              </a:rPr>
              <a:t>very cold</a:t>
            </a:r>
            <a:r>
              <a:rPr lang="en-US" sz="2400" smtClean="0"/>
              <a:t> to </a:t>
            </a:r>
            <a:r>
              <a:rPr lang="en-US" sz="2400" b="1" i="1" smtClean="0">
                <a:solidFill>
                  <a:schemeClr val="accent2"/>
                </a:solidFill>
              </a:rPr>
              <a:t>extremely hot</a:t>
            </a:r>
            <a:r>
              <a:rPr lang="en-US" sz="2400" smtClean="0"/>
              <a:t> as one of the following discrete set:</a:t>
            </a:r>
          </a:p>
        </p:txBody>
      </p:sp>
      <p:sp>
        <p:nvSpPr>
          <p:cNvPr id="125956" name="Text Box 2052"/>
          <p:cNvSpPr txBox="1">
            <a:spLocks noChangeArrowheads="1"/>
          </p:cNvSpPr>
          <p:nvPr/>
        </p:nvSpPr>
        <p:spPr bwMode="auto">
          <a:xfrm>
            <a:off x="1600200" y="5638800"/>
            <a:ext cx="6324600" cy="425450"/>
          </a:xfrm>
          <a:prstGeom prst="rect">
            <a:avLst/>
          </a:prstGeom>
          <a:solidFill>
            <a:srgbClr val="99FF33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i="1">
                <a:solidFill>
                  <a:srgbClr val="008000"/>
                </a:solidFill>
              </a:rPr>
              <a:t>temperature = { freezing, cold, cool, moderate, warm, hot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build="p"/>
      <p:bldP spid="1259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38915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Qualitative Variables</a:t>
            </a:r>
          </a:p>
        </p:txBody>
      </p:sp>
      <p:sp>
        <p:nvSpPr>
          <p:cNvPr id="126979" name="Rectangle 307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smtClean="0"/>
              <a:t>A variable that only assumes one among a set of discrete values is called a </a:t>
            </a:r>
            <a:r>
              <a:rPr lang="en-US" sz="2400" b="1" i="1" smtClean="0">
                <a:solidFill>
                  <a:schemeClr val="accent2"/>
                </a:solidFill>
              </a:rPr>
              <a:t>discrete variable</a:t>
            </a:r>
            <a:r>
              <a:rPr lang="en-US" sz="2400" smtClean="0"/>
              <a:t>.  Sometimes, it is also called a </a:t>
            </a:r>
            <a:r>
              <a:rPr lang="en-US" sz="2400" b="1" i="1" smtClean="0">
                <a:solidFill>
                  <a:schemeClr val="accent2"/>
                </a:solidFill>
              </a:rPr>
              <a:t>qualitative variable</a:t>
            </a:r>
            <a:r>
              <a:rPr lang="en-US" sz="2400" smtClean="0"/>
              <a:t>.</a:t>
            </a:r>
          </a:p>
          <a:p>
            <a:pPr algn="just" eaLnBrk="1" hangingPunct="1"/>
            <a:r>
              <a:rPr lang="en-US" sz="2400" smtClean="0"/>
              <a:t>Evidently, it must be cheaper to search through a </a:t>
            </a:r>
            <a:r>
              <a:rPr lang="en-US" sz="2400" b="1" i="1" smtClean="0">
                <a:solidFill>
                  <a:schemeClr val="accent2"/>
                </a:solidFill>
              </a:rPr>
              <a:t>discrete search space</a:t>
            </a:r>
            <a:r>
              <a:rPr lang="en-US" sz="2400" smtClean="0"/>
              <a:t> than through a </a:t>
            </a:r>
            <a:r>
              <a:rPr lang="en-US" sz="2400" b="1" i="1" smtClean="0">
                <a:solidFill>
                  <a:schemeClr val="accent2"/>
                </a:solidFill>
              </a:rPr>
              <a:t>continuous search space</a:t>
            </a:r>
            <a:r>
              <a:rPr lang="en-US" sz="2400" smtClean="0"/>
              <a:t>.</a:t>
            </a:r>
          </a:p>
          <a:p>
            <a:pPr algn="just" eaLnBrk="1" hangingPunct="1"/>
            <a:r>
              <a:rPr lang="en-US" sz="2400" smtClean="0"/>
              <a:t>The problem with </a:t>
            </a:r>
            <a:r>
              <a:rPr lang="en-US" sz="2400" b="1" i="1" smtClean="0">
                <a:solidFill>
                  <a:schemeClr val="accent2"/>
                </a:solidFill>
              </a:rPr>
              <a:t>discretization schemes</a:t>
            </a:r>
            <a:r>
              <a:rPr lang="en-US" sz="2400" smtClean="0"/>
              <a:t>, such as the one proposed above, is that a lot of potentially valuable detailed information is being lost in the process.</a:t>
            </a:r>
          </a:p>
          <a:p>
            <a:pPr algn="just" eaLnBrk="1" hangingPunct="1"/>
            <a:r>
              <a:rPr lang="en-US" sz="2400" smtClean="0"/>
              <a:t>To avoid this pitfall, </a:t>
            </a:r>
            <a:r>
              <a:rPr lang="en-US" sz="2400" b="1" i="1" smtClean="0">
                <a:solidFill>
                  <a:schemeClr val="accent2"/>
                </a:solidFill>
              </a:rPr>
              <a:t>L. Zadeh</a:t>
            </a:r>
            <a:r>
              <a:rPr lang="en-US" sz="2400" smtClean="0"/>
              <a:t> proposed a different approach, called </a:t>
            </a:r>
            <a:r>
              <a:rPr lang="en-US" sz="2400" b="1" i="1" smtClean="0">
                <a:solidFill>
                  <a:schemeClr val="accent2"/>
                </a:solidFill>
              </a:rPr>
              <a:t>fuzzification</a:t>
            </a:r>
            <a:r>
              <a:rPr lang="en-US" sz="24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40963" name="Rectangle 3074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762000"/>
          </a:xfrm>
        </p:spPr>
        <p:txBody>
          <a:bodyPr/>
          <a:lstStyle/>
          <a:p>
            <a:pPr eaLnBrk="1" hangingPunct="1"/>
            <a:r>
              <a:rPr lang="en-US" b="1" u="none" smtClean="0"/>
              <a:t>Fuzzy Variables I</a:t>
            </a:r>
          </a:p>
        </p:txBody>
      </p:sp>
      <p:sp>
        <p:nvSpPr>
          <p:cNvPr id="128003" name="Rectangle 307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80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sz="2000" b="1" i="1" smtClean="0">
                <a:solidFill>
                  <a:schemeClr val="accent2"/>
                </a:solidFill>
              </a:rPr>
              <a:t>Fuzzification </a:t>
            </a:r>
            <a:r>
              <a:rPr lang="en-US" sz="2000" smtClean="0"/>
              <a:t>proceeds as follows.  A continuous variable is </a:t>
            </a:r>
            <a:r>
              <a:rPr lang="en-US" sz="2000" b="1" i="1" smtClean="0">
                <a:solidFill>
                  <a:schemeClr val="accent2"/>
                </a:solidFill>
              </a:rPr>
              <a:t>fuzzified</a:t>
            </a:r>
            <a:r>
              <a:rPr lang="en-US" sz="2000" smtClean="0"/>
              <a:t> by decomposing it into a </a:t>
            </a:r>
            <a:r>
              <a:rPr lang="en-US" sz="2000" b="1" i="1" smtClean="0">
                <a:solidFill>
                  <a:schemeClr val="accent2"/>
                </a:solidFill>
              </a:rPr>
              <a:t>discrete class value</a:t>
            </a:r>
            <a:r>
              <a:rPr lang="en-US" sz="2000" smtClean="0"/>
              <a:t> and a </a:t>
            </a:r>
            <a:r>
              <a:rPr lang="en-US" sz="2000" b="1" i="1" smtClean="0">
                <a:solidFill>
                  <a:schemeClr val="accent2"/>
                </a:solidFill>
              </a:rPr>
              <a:t>fuzzy membership value</a:t>
            </a:r>
            <a:r>
              <a:rPr lang="en-US" sz="2000" smtClean="0"/>
              <a:t>.</a:t>
            </a:r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000" smtClean="0"/>
              <a:t>For the purpose of </a:t>
            </a:r>
            <a:r>
              <a:rPr lang="en-US" sz="2000" b="1" i="1" smtClean="0">
                <a:solidFill>
                  <a:schemeClr val="accent2"/>
                </a:solidFill>
              </a:rPr>
              <a:t>reasoning</a:t>
            </a:r>
            <a:r>
              <a:rPr lang="en-US" sz="2000" smtClean="0"/>
              <a:t>, only the </a:t>
            </a:r>
            <a:r>
              <a:rPr lang="en-US" sz="2000" b="1" i="1" smtClean="0">
                <a:solidFill>
                  <a:schemeClr val="accent2"/>
                </a:solidFill>
              </a:rPr>
              <a:t>class value</a:t>
            </a:r>
            <a:r>
              <a:rPr lang="en-US" sz="2000" smtClean="0"/>
              <a:t> is being considered.  However, for the purpose of </a:t>
            </a:r>
            <a:r>
              <a:rPr lang="en-US" sz="2000" b="1" i="1" smtClean="0">
                <a:solidFill>
                  <a:schemeClr val="accent2"/>
                </a:solidFill>
              </a:rPr>
              <a:t>interpolation</a:t>
            </a:r>
            <a:r>
              <a:rPr lang="en-US" sz="2000" smtClean="0"/>
              <a:t>, the </a:t>
            </a:r>
            <a:r>
              <a:rPr lang="en-US" sz="2000" b="1" i="1" smtClean="0">
                <a:solidFill>
                  <a:schemeClr val="accent2"/>
                </a:solidFill>
              </a:rPr>
              <a:t>fuzzy membership value</a:t>
            </a:r>
            <a:r>
              <a:rPr lang="en-US" sz="2000" smtClean="0"/>
              <a:t> is also taken into account.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000" b="1" i="1" smtClean="0">
                <a:solidFill>
                  <a:schemeClr val="accent2"/>
                </a:solidFill>
              </a:rPr>
              <a:t>Fuzzy variables</a:t>
            </a:r>
            <a:r>
              <a:rPr lang="en-US" sz="2000" smtClean="0"/>
              <a:t> are not </a:t>
            </a:r>
            <a:r>
              <a:rPr lang="en-US" sz="2000" b="1" i="1" smtClean="0">
                <a:solidFill>
                  <a:schemeClr val="accent2"/>
                </a:solidFill>
              </a:rPr>
              <a:t>discrete</a:t>
            </a:r>
            <a:r>
              <a:rPr lang="en-US" sz="2000" smtClean="0"/>
              <a:t>, but they are also referred to as </a:t>
            </a:r>
            <a:r>
              <a:rPr lang="en-US" sz="2000" b="1" i="1" smtClean="0">
                <a:solidFill>
                  <a:schemeClr val="accent2"/>
                </a:solidFill>
              </a:rPr>
              <a:t>qualitative</a:t>
            </a:r>
            <a:r>
              <a:rPr lang="en-US" sz="2000" smtClean="0"/>
              <a:t>.</a:t>
            </a:r>
          </a:p>
        </p:txBody>
      </p:sp>
      <p:pic>
        <p:nvPicPr>
          <p:cNvPr id="128004" name="Picture 3076" descr="Fig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8" y="2514600"/>
            <a:ext cx="6811962" cy="22193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8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8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762000"/>
          </a:xfrm>
        </p:spPr>
        <p:txBody>
          <a:bodyPr/>
          <a:lstStyle/>
          <a:p>
            <a:pPr eaLnBrk="1" hangingPunct="1"/>
            <a:r>
              <a:rPr lang="en-US" b="1" u="none" smtClean="0"/>
              <a:t>Fuzzy Variables II</a:t>
            </a:r>
          </a:p>
        </p:txBody>
      </p:sp>
      <p:sp>
        <p:nvSpPr>
          <p:cNvPr id="129037" name="Text Box 13"/>
          <p:cNvSpPr txBox="1">
            <a:spLocks noChangeArrowheads="1"/>
          </p:cNvSpPr>
          <p:nvPr/>
        </p:nvSpPr>
        <p:spPr bwMode="auto">
          <a:xfrm>
            <a:off x="457200" y="5546725"/>
            <a:ext cx="8153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b="1" i="1">
                <a:solidFill>
                  <a:schemeClr val="accent2"/>
                </a:solidFill>
              </a:rPr>
              <a:t>{ Class, membership }</a:t>
            </a:r>
            <a:r>
              <a:rPr lang="en-US" sz="2000"/>
              <a:t> pairs of </a:t>
            </a:r>
            <a:r>
              <a:rPr lang="en-US" sz="2000" b="1" i="1">
                <a:solidFill>
                  <a:schemeClr val="accent2"/>
                </a:solidFill>
              </a:rPr>
              <a:t>lower likelihood</a:t>
            </a:r>
            <a:r>
              <a:rPr lang="en-US" sz="2000"/>
              <a:t> must be considered as well, because otherwise, the mapping would not be unique.</a:t>
            </a:r>
          </a:p>
        </p:txBody>
      </p:sp>
      <p:pic>
        <p:nvPicPr>
          <p:cNvPr id="43013" name="Picture 15" descr="Fig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8001000" cy="26066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28600" y="2895600"/>
            <a:ext cx="7772400" cy="2514600"/>
            <a:chOff x="144" y="1824"/>
            <a:chExt cx="4896" cy="1584"/>
          </a:xfrm>
        </p:grpSpPr>
        <p:grpSp>
          <p:nvGrpSpPr>
            <p:cNvPr id="43023" name="Group 19"/>
            <p:cNvGrpSpPr>
              <a:grpSpLocks/>
            </p:cNvGrpSpPr>
            <p:nvPr/>
          </p:nvGrpSpPr>
          <p:grpSpPr bwMode="auto">
            <a:xfrm>
              <a:off x="144" y="2928"/>
              <a:ext cx="2616" cy="480"/>
              <a:chOff x="144" y="2928"/>
              <a:chExt cx="2616" cy="480"/>
            </a:xfrm>
          </p:grpSpPr>
          <p:sp>
            <p:nvSpPr>
              <p:cNvPr id="43027" name="Rectangle 6"/>
              <p:cNvSpPr>
                <a:spLocks noChangeArrowheads="1"/>
              </p:cNvSpPr>
              <p:nvPr/>
            </p:nvSpPr>
            <p:spPr bwMode="auto">
              <a:xfrm>
                <a:off x="176" y="2928"/>
                <a:ext cx="2544" cy="480"/>
              </a:xfrm>
              <a:prstGeom prst="rect">
                <a:avLst/>
              </a:prstGeom>
              <a:solidFill>
                <a:srgbClr val="FFCC00"/>
              </a:solidFill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3028" name="Text Box 4"/>
              <p:cNvSpPr txBox="1">
                <a:spLocks noChangeArrowheads="1"/>
              </p:cNvSpPr>
              <p:nvPr/>
            </p:nvSpPr>
            <p:spPr bwMode="auto">
              <a:xfrm>
                <a:off x="144" y="2928"/>
                <a:ext cx="22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chemeClr val="accent1"/>
                    </a:solidFill>
                  </a:rPr>
                  <a:t>Systolic blood pressure = 110</a:t>
                </a:r>
              </a:p>
            </p:txBody>
          </p:sp>
          <p:sp>
            <p:nvSpPr>
              <p:cNvPr id="43029" name="Text Box 5"/>
              <p:cNvSpPr txBox="1">
                <a:spLocks noChangeArrowheads="1"/>
              </p:cNvSpPr>
              <p:nvPr/>
            </p:nvSpPr>
            <p:spPr bwMode="auto">
              <a:xfrm>
                <a:off x="168" y="3110"/>
                <a:ext cx="25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chemeClr val="accent1"/>
                    </a:solidFill>
                    <a:sym typeface="Symbol" panose="05050102010706020507" pitchFamily="18" charset="2"/>
                  </a:rPr>
                  <a:t> { normal, </a:t>
                </a:r>
                <a:r>
                  <a:rPr lang="en-US" sz="2000" b="1" i="1">
                    <a:solidFill>
                      <a:schemeClr val="accent1"/>
                    </a:solidFill>
                  </a:rPr>
                  <a:t>0.78 } </a:t>
                </a:r>
                <a:r>
                  <a:rPr lang="en-US" sz="2000" b="1" i="1">
                    <a:solidFill>
                      <a:schemeClr val="accent1"/>
                    </a:solidFill>
                    <a:sym typeface="Symbol" panose="05050102010706020507" pitchFamily="18" charset="2"/>
                  </a:rPr>
                  <a:t> { too low, 0.15 }</a:t>
                </a:r>
                <a:endParaRPr lang="en-US" sz="2000" b="1" i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3024" name="Line 16"/>
            <p:cNvSpPr>
              <a:spLocks noChangeShapeType="1"/>
            </p:cNvSpPr>
            <p:nvPr/>
          </p:nvSpPr>
          <p:spPr bwMode="auto">
            <a:xfrm flipV="1">
              <a:off x="2968" y="1824"/>
              <a:ext cx="0" cy="672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5" name="Line 17"/>
            <p:cNvSpPr>
              <a:spLocks noChangeShapeType="1"/>
            </p:cNvSpPr>
            <p:nvPr/>
          </p:nvSpPr>
          <p:spPr bwMode="auto">
            <a:xfrm>
              <a:off x="1056" y="1944"/>
              <a:ext cx="3984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6" name="Line 18"/>
            <p:cNvSpPr>
              <a:spLocks noChangeShapeType="1"/>
            </p:cNvSpPr>
            <p:nvPr/>
          </p:nvSpPr>
          <p:spPr bwMode="auto">
            <a:xfrm>
              <a:off x="1056" y="2424"/>
              <a:ext cx="3984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1676400" y="2895600"/>
            <a:ext cx="7162800" cy="2514600"/>
            <a:chOff x="1056" y="1824"/>
            <a:chExt cx="4512" cy="1584"/>
          </a:xfrm>
        </p:grpSpPr>
        <p:grpSp>
          <p:nvGrpSpPr>
            <p:cNvPr id="43016" name="Group 12"/>
            <p:cNvGrpSpPr>
              <a:grpSpLocks/>
            </p:cNvGrpSpPr>
            <p:nvPr/>
          </p:nvGrpSpPr>
          <p:grpSpPr bwMode="auto">
            <a:xfrm>
              <a:off x="2784" y="2928"/>
              <a:ext cx="2784" cy="480"/>
              <a:chOff x="2880" y="2544"/>
              <a:chExt cx="2784" cy="480"/>
            </a:xfrm>
          </p:grpSpPr>
          <p:sp>
            <p:nvSpPr>
              <p:cNvPr id="43020" name="Rectangle 9"/>
              <p:cNvSpPr>
                <a:spLocks noChangeArrowheads="1"/>
              </p:cNvSpPr>
              <p:nvPr/>
            </p:nvSpPr>
            <p:spPr bwMode="auto">
              <a:xfrm>
                <a:off x="2912" y="2544"/>
                <a:ext cx="2704" cy="480"/>
              </a:xfrm>
              <a:prstGeom prst="rect">
                <a:avLst/>
              </a:prstGeom>
              <a:solidFill>
                <a:srgbClr val="66FFFF"/>
              </a:solidFill>
              <a:ln w="28575">
                <a:solidFill>
                  <a:srgbClr val="00007A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3021" name="Text Box 10"/>
              <p:cNvSpPr txBox="1">
                <a:spLocks noChangeArrowheads="1"/>
              </p:cNvSpPr>
              <p:nvPr/>
            </p:nvSpPr>
            <p:spPr bwMode="auto">
              <a:xfrm>
                <a:off x="2880" y="2544"/>
                <a:ext cx="22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rgbClr val="00007A"/>
                    </a:solidFill>
                  </a:rPr>
                  <a:t>Systolic blood pressure = 141</a:t>
                </a:r>
              </a:p>
            </p:txBody>
          </p:sp>
          <p:sp>
            <p:nvSpPr>
              <p:cNvPr id="43022" name="Text Box 11"/>
              <p:cNvSpPr txBox="1">
                <a:spLocks noChangeArrowheads="1"/>
              </p:cNvSpPr>
              <p:nvPr/>
            </p:nvSpPr>
            <p:spPr bwMode="auto">
              <a:xfrm>
                <a:off x="2976" y="2726"/>
                <a:ext cx="268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rgbClr val="00007A"/>
                    </a:solidFill>
                    <a:sym typeface="Symbol" panose="05050102010706020507" pitchFamily="18" charset="2"/>
                  </a:rPr>
                  <a:t> { normal, </a:t>
                </a:r>
                <a:r>
                  <a:rPr lang="en-US" sz="2000" b="1" i="1">
                    <a:solidFill>
                      <a:srgbClr val="00007A"/>
                    </a:solidFill>
                  </a:rPr>
                  <a:t>0.78 } </a:t>
                </a:r>
                <a:r>
                  <a:rPr lang="en-US" sz="2000" b="1" i="1">
                    <a:solidFill>
                      <a:srgbClr val="00007A"/>
                    </a:solidFill>
                    <a:sym typeface="Symbol" panose="05050102010706020507" pitchFamily="18" charset="2"/>
                  </a:rPr>
                  <a:t> { too high, 0.18 }</a:t>
                </a:r>
                <a:endParaRPr lang="en-US" sz="2000" b="1" i="1">
                  <a:solidFill>
                    <a:srgbClr val="00007A"/>
                  </a:solidFill>
                </a:endParaRPr>
              </a:p>
            </p:txBody>
          </p:sp>
        </p:grpSp>
        <p:sp>
          <p:nvSpPr>
            <p:cNvPr id="43017" name="Line 21"/>
            <p:cNvSpPr>
              <a:spLocks noChangeShapeType="1"/>
            </p:cNvSpPr>
            <p:nvPr/>
          </p:nvSpPr>
          <p:spPr bwMode="auto">
            <a:xfrm>
              <a:off x="1056" y="1944"/>
              <a:ext cx="3984" cy="0"/>
            </a:xfrm>
            <a:prstGeom prst="line">
              <a:avLst/>
            </a:prstGeom>
            <a:noFill/>
            <a:ln w="19050">
              <a:solidFill>
                <a:srgbClr val="0000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8" name="Line 23"/>
            <p:cNvSpPr>
              <a:spLocks noChangeShapeType="1"/>
            </p:cNvSpPr>
            <p:nvPr/>
          </p:nvSpPr>
          <p:spPr bwMode="auto">
            <a:xfrm>
              <a:off x="3488" y="1824"/>
              <a:ext cx="0" cy="672"/>
            </a:xfrm>
            <a:prstGeom prst="line">
              <a:avLst/>
            </a:prstGeom>
            <a:noFill/>
            <a:ln w="19050">
              <a:solidFill>
                <a:srgbClr val="0000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9" name="Line 24"/>
            <p:cNvSpPr>
              <a:spLocks noChangeShapeType="1"/>
            </p:cNvSpPr>
            <p:nvPr/>
          </p:nvSpPr>
          <p:spPr bwMode="auto">
            <a:xfrm>
              <a:off x="1056" y="2400"/>
              <a:ext cx="3984" cy="0"/>
            </a:xfrm>
            <a:prstGeom prst="line">
              <a:avLst/>
            </a:prstGeom>
            <a:noFill/>
            <a:ln w="19050">
              <a:solidFill>
                <a:srgbClr val="0000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4505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762000"/>
          </a:xfrm>
        </p:spPr>
        <p:txBody>
          <a:bodyPr/>
          <a:lstStyle/>
          <a:p>
            <a:pPr eaLnBrk="1" hangingPunct="1"/>
            <a:r>
              <a:rPr lang="en-US" b="1" u="none" smtClean="0"/>
              <a:t>Fuzzy Variables in FIR</a:t>
            </a:r>
          </a:p>
        </p:txBody>
      </p:sp>
      <p:sp>
        <p:nvSpPr>
          <p:cNvPr id="130064" name="Text Box 1040"/>
          <p:cNvSpPr txBox="1">
            <a:spLocks noChangeArrowheads="1"/>
          </p:cNvSpPr>
          <p:nvPr/>
        </p:nvSpPr>
        <p:spPr bwMode="auto">
          <a:xfrm>
            <a:off x="304800" y="1600200"/>
            <a:ext cx="853440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 b="1" i="1">
                <a:solidFill>
                  <a:schemeClr val="accent2"/>
                </a:solidFill>
              </a:rPr>
              <a:t>FIR</a:t>
            </a:r>
            <a:r>
              <a:rPr lang="en-US" sz="2000"/>
              <a:t> embraces a slightly different approach to solving the uniqueness problem.  Rather than mapping into </a:t>
            </a:r>
            <a:r>
              <a:rPr lang="en-US" sz="2000" b="1" i="1">
                <a:solidFill>
                  <a:schemeClr val="accent2"/>
                </a:solidFill>
              </a:rPr>
              <a:t>multiple fuzzy rules</a:t>
            </a:r>
            <a:r>
              <a:rPr lang="en-US" sz="2000"/>
              <a:t>, FIR only maps into a </a:t>
            </a:r>
            <a:r>
              <a:rPr lang="en-US" sz="2000" b="1" i="1">
                <a:solidFill>
                  <a:schemeClr val="accent2"/>
                </a:solidFill>
              </a:rPr>
              <a:t>single rule</a:t>
            </a:r>
            <a:r>
              <a:rPr lang="en-US" sz="2000"/>
              <a:t>, that with the largest likelihood.   However, to avoid the aforementioned </a:t>
            </a:r>
            <a:r>
              <a:rPr lang="en-US" sz="2000" b="1" i="1">
                <a:solidFill>
                  <a:schemeClr val="accent2"/>
                </a:solidFill>
              </a:rPr>
              <a:t>ambiguity problem</a:t>
            </a:r>
            <a:r>
              <a:rPr lang="en-US" sz="2000"/>
              <a:t>, FIR stores one more piece of information, the “</a:t>
            </a:r>
            <a:r>
              <a:rPr lang="en-US" sz="2000" b="1" i="1">
                <a:solidFill>
                  <a:schemeClr val="accent2"/>
                </a:solidFill>
              </a:rPr>
              <a:t>side value</a:t>
            </a:r>
            <a:r>
              <a:rPr lang="en-US" sz="2000"/>
              <a:t>.”  It indicates, whether the data point is to the left or the right of the peak of the fuzzy membership value of the given class.</a:t>
            </a:r>
          </a:p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pic>
        <p:nvPicPr>
          <p:cNvPr id="130066" name="Picture 1042" descr="Fig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52800"/>
            <a:ext cx="7696200" cy="20574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050"/>
          <p:cNvGrpSpPr>
            <a:grpSpLocks/>
          </p:cNvGrpSpPr>
          <p:nvPr/>
        </p:nvGrpSpPr>
        <p:grpSpPr bwMode="auto">
          <a:xfrm>
            <a:off x="1143000" y="4140200"/>
            <a:ext cx="6756400" cy="2184400"/>
            <a:chOff x="720" y="2608"/>
            <a:chExt cx="4256" cy="1376"/>
          </a:xfrm>
        </p:grpSpPr>
        <p:grpSp>
          <p:nvGrpSpPr>
            <p:cNvPr id="45076" name="Group 1037"/>
            <p:cNvGrpSpPr>
              <a:grpSpLocks/>
            </p:cNvGrpSpPr>
            <p:nvPr/>
          </p:nvGrpSpPr>
          <p:grpSpPr bwMode="auto">
            <a:xfrm>
              <a:off x="720" y="3504"/>
              <a:ext cx="2064" cy="480"/>
              <a:chOff x="144" y="3504"/>
              <a:chExt cx="2064" cy="480"/>
            </a:xfrm>
          </p:grpSpPr>
          <p:sp>
            <p:nvSpPr>
              <p:cNvPr id="45079" name="Rectangle 1029"/>
              <p:cNvSpPr>
                <a:spLocks noChangeArrowheads="1"/>
              </p:cNvSpPr>
              <p:nvPr/>
            </p:nvSpPr>
            <p:spPr bwMode="auto">
              <a:xfrm>
                <a:off x="168" y="3504"/>
                <a:ext cx="2032" cy="480"/>
              </a:xfrm>
              <a:prstGeom prst="rect">
                <a:avLst/>
              </a:prstGeom>
              <a:solidFill>
                <a:srgbClr val="FFCC00"/>
              </a:solidFill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5080" name="Text Box 1030"/>
              <p:cNvSpPr txBox="1">
                <a:spLocks noChangeArrowheads="1"/>
              </p:cNvSpPr>
              <p:nvPr/>
            </p:nvSpPr>
            <p:spPr bwMode="auto">
              <a:xfrm>
                <a:off x="144" y="3504"/>
                <a:ext cx="206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chemeClr val="accent1"/>
                    </a:solidFill>
                  </a:rPr>
                  <a:t>Systolic blood pressure = 110</a:t>
                </a:r>
              </a:p>
            </p:txBody>
          </p:sp>
          <p:sp>
            <p:nvSpPr>
              <p:cNvPr id="45081" name="Text Box 1031"/>
              <p:cNvSpPr txBox="1">
                <a:spLocks noChangeArrowheads="1"/>
              </p:cNvSpPr>
              <p:nvPr/>
            </p:nvSpPr>
            <p:spPr bwMode="auto">
              <a:xfrm>
                <a:off x="240" y="3686"/>
                <a:ext cx="172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chemeClr val="accent1"/>
                    </a:solidFill>
                    <a:sym typeface="Symbol" panose="05050102010706020507" pitchFamily="18" charset="2"/>
                  </a:rPr>
                  <a:t> { normal, </a:t>
                </a:r>
                <a:r>
                  <a:rPr lang="en-US" sz="2000" b="1" i="1">
                    <a:solidFill>
                      <a:schemeClr val="accent1"/>
                    </a:solidFill>
                  </a:rPr>
                  <a:t>0.78, left }</a:t>
                </a:r>
              </a:p>
            </p:txBody>
          </p:sp>
        </p:grpSp>
        <p:sp>
          <p:nvSpPr>
            <p:cNvPr id="45077" name="Line 1043"/>
            <p:cNvSpPr>
              <a:spLocks noChangeShapeType="1"/>
            </p:cNvSpPr>
            <p:nvPr/>
          </p:nvSpPr>
          <p:spPr bwMode="auto">
            <a:xfrm flipV="1">
              <a:off x="2968" y="2608"/>
              <a:ext cx="0" cy="52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8" name="Line 1044"/>
            <p:cNvSpPr>
              <a:spLocks noChangeShapeType="1"/>
            </p:cNvSpPr>
            <p:nvPr/>
          </p:nvSpPr>
          <p:spPr bwMode="auto">
            <a:xfrm>
              <a:off x="1136" y="2704"/>
              <a:ext cx="3840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054"/>
          <p:cNvGrpSpPr>
            <a:grpSpLocks/>
          </p:cNvGrpSpPr>
          <p:nvPr/>
        </p:nvGrpSpPr>
        <p:grpSpPr bwMode="auto">
          <a:xfrm>
            <a:off x="4724400" y="4038600"/>
            <a:ext cx="863600" cy="1066800"/>
            <a:chOff x="2976" y="2544"/>
            <a:chExt cx="544" cy="672"/>
          </a:xfrm>
        </p:grpSpPr>
        <p:sp>
          <p:nvSpPr>
            <p:cNvPr id="45071" name="Line 1045"/>
            <p:cNvSpPr>
              <a:spLocks noChangeShapeType="1"/>
            </p:cNvSpPr>
            <p:nvPr/>
          </p:nvSpPr>
          <p:spPr bwMode="auto">
            <a:xfrm>
              <a:off x="3216" y="2544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2" name="Line 1046"/>
            <p:cNvSpPr>
              <a:spLocks noChangeShapeType="1"/>
            </p:cNvSpPr>
            <p:nvPr/>
          </p:nvSpPr>
          <p:spPr bwMode="auto">
            <a:xfrm flipH="1">
              <a:off x="3024" y="297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3" name="Text Box 1047"/>
            <p:cNvSpPr txBox="1">
              <a:spLocks noChangeArrowheads="1"/>
            </p:cNvSpPr>
            <p:nvPr/>
          </p:nvSpPr>
          <p:spPr bwMode="auto">
            <a:xfrm>
              <a:off x="2976" y="2811"/>
              <a:ext cx="3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200" b="1"/>
                <a:t>left</a:t>
              </a:r>
            </a:p>
          </p:txBody>
        </p:sp>
        <p:sp>
          <p:nvSpPr>
            <p:cNvPr id="45074" name="Line 1048"/>
            <p:cNvSpPr>
              <a:spLocks noChangeShapeType="1"/>
            </p:cNvSpPr>
            <p:nvPr/>
          </p:nvSpPr>
          <p:spPr bwMode="auto">
            <a:xfrm>
              <a:off x="3216" y="292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5" name="Text Box 1049"/>
            <p:cNvSpPr txBox="1">
              <a:spLocks noChangeArrowheads="1"/>
            </p:cNvSpPr>
            <p:nvPr/>
          </p:nvSpPr>
          <p:spPr bwMode="auto">
            <a:xfrm>
              <a:off x="3184" y="2744"/>
              <a:ext cx="3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200" b="1"/>
                <a:t>right</a:t>
              </a:r>
            </a:p>
          </p:txBody>
        </p:sp>
      </p:grpSp>
      <p:grpSp>
        <p:nvGrpSpPr>
          <p:cNvPr id="5" name="Group 1053"/>
          <p:cNvGrpSpPr>
            <a:grpSpLocks/>
          </p:cNvGrpSpPr>
          <p:nvPr/>
        </p:nvGrpSpPr>
        <p:grpSpPr bwMode="auto">
          <a:xfrm>
            <a:off x="1828800" y="4140200"/>
            <a:ext cx="6096000" cy="2184400"/>
            <a:chOff x="1152" y="2608"/>
            <a:chExt cx="3840" cy="1376"/>
          </a:xfrm>
        </p:grpSpPr>
        <p:grpSp>
          <p:nvGrpSpPr>
            <p:cNvPr id="45065" name="Group 1038"/>
            <p:cNvGrpSpPr>
              <a:grpSpLocks/>
            </p:cNvGrpSpPr>
            <p:nvPr/>
          </p:nvGrpSpPr>
          <p:grpSpPr bwMode="auto">
            <a:xfrm>
              <a:off x="2912" y="3504"/>
              <a:ext cx="2080" cy="480"/>
              <a:chOff x="2768" y="3504"/>
              <a:chExt cx="2080" cy="480"/>
            </a:xfrm>
          </p:grpSpPr>
          <p:sp>
            <p:nvSpPr>
              <p:cNvPr id="45068" name="Rectangle 1033"/>
              <p:cNvSpPr>
                <a:spLocks noChangeArrowheads="1"/>
              </p:cNvSpPr>
              <p:nvPr/>
            </p:nvSpPr>
            <p:spPr bwMode="auto">
              <a:xfrm>
                <a:off x="2768" y="3504"/>
                <a:ext cx="2064" cy="480"/>
              </a:xfrm>
              <a:prstGeom prst="rect">
                <a:avLst/>
              </a:prstGeom>
              <a:solidFill>
                <a:srgbClr val="66FFFF"/>
              </a:solidFill>
              <a:ln w="28575">
                <a:solidFill>
                  <a:srgbClr val="00007A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5069" name="Text Box 1034"/>
              <p:cNvSpPr txBox="1">
                <a:spLocks noChangeArrowheads="1"/>
              </p:cNvSpPr>
              <p:nvPr/>
            </p:nvSpPr>
            <p:spPr bwMode="auto">
              <a:xfrm>
                <a:off x="2784" y="3504"/>
                <a:ext cx="206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rgbClr val="00007A"/>
                    </a:solidFill>
                  </a:rPr>
                  <a:t>Systolic blood pressure = 141</a:t>
                </a:r>
              </a:p>
            </p:txBody>
          </p:sp>
          <p:sp>
            <p:nvSpPr>
              <p:cNvPr id="45070" name="Text Box 1035"/>
              <p:cNvSpPr txBox="1">
                <a:spLocks noChangeArrowheads="1"/>
              </p:cNvSpPr>
              <p:nvPr/>
            </p:nvSpPr>
            <p:spPr bwMode="auto">
              <a:xfrm>
                <a:off x="2880" y="3686"/>
                <a:ext cx="177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000" b="1" i="1">
                    <a:solidFill>
                      <a:srgbClr val="00007A"/>
                    </a:solidFill>
                    <a:sym typeface="Symbol" panose="05050102010706020507" pitchFamily="18" charset="2"/>
                  </a:rPr>
                  <a:t> { normal, </a:t>
                </a:r>
                <a:r>
                  <a:rPr lang="en-US" sz="2000" b="1" i="1">
                    <a:solidFill>
                      <a:srgbClr val="00007A"/>
                    </a:solidFill>
                  </a:rPr>
                  <a:t>0.78, right }</a:t>
                </a:r>
              </a:p>
            </p:txBody>
          </p:sp>
        </p:grpSp>
        <p:sp>
          <p:nvSpPr>
            <p:cNvPr id="45066" name="Line 1051"/>
            <p:cNvSpPr>
              <a:spLocks noChangeShapeType="1"/>
            </p:cNvSpPr>
            <p:nvPr/>
          </p:nvSpPr>
          <p:spPr bwMode="auto">
            <a:xfrm>
              <a:off x="1152" y="2704"/>
              <a:ext cx="3840" cy="0"/>
            </a:xfrm>
            <a:prstGeom prst="line">
              <a:avLst/>
            </a:prstGeom>
            <a:noFill/>
            <a:ln w="19050">
              <a:solidFill>
                <a:srgbClr val="0000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67" name="Line 1052"/>
            <p:cNvSpPr>
              <a:spLocks noChangeShapeType="1"/>
            </p:cNvSpPr>
            <p:nvPr/>
          </p:nvSpPr>
          <p:spPr bwMode="auto">
            <a:xfrm flipV="1">
              <a:off x="3480" y="2608"/>
              <a:ext cx="0" cy="528"/>
            </a:xfrm>
            <a:prstGeom prst="line">
              <a:avLst/>
            </a:prstGeom>
            <a:noFill/>
            <a:ln w="19050">
              <a:solidFill>
                <a:srgbClr val="0000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534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Neural Networks </a:t>
            </a:r>
            <a:r>
              <a:rPr lang="en-US" b="1" i="1" u="none" smtClean="0"/>
              <a:t>vs.</a:t>
            </a:r>
            <a:r>
              <a:rPr lang="en-US" b="1" u="none" smtClean="0"/>
              <a:t> Inductive Reasoners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752600" y="1612900"/>
            <a:ext cx="6172200" cy="4783138"/>
            <a:chOff x="1872" y="1104"/>
            <a:chExt cx="3888" cy="3013"/>
          </a:xfrm>
        </p:grpSpPr>
        <p:sp>
          <p:nvSpPr>
            <p:cNvPr id="47109" name="Rectangle 50"/>
            <p:cNvSpPr>
              <a:spLocks noChangeArrowheads="1"/>
            </p:cNvSpPr>
            <p:nvPr/>
          </p:nvSpPr>
          <p:spPr bwMode="auto">
            <a:xfrm>
              <a:off x="1872" y="1104"/>
              <a:ext cx="3648" cy="2928"/>
            </a:xfrm>
            <a:prstGeom prst="rect">
              <a:avLst/>
            </a:prstGeom>
            <a:gradFill rotWithShape="0">
              <a:gsLst>
                <a:gs pos="0">
                  <a:srgbClr val="66FFFF"/>
                </a:gs>
                <a:gs pos="100000">
                  <a:srgbClr val="66CCFF"/>
                </a:gs>
              </a:gsLst>
              <a:lin ang="5400000" scaled="1"/>
            </a:gra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graphicFrame>
          <p:nvGraphicFramePr>
            <p:cNvPr id="47110" name="Object 1024"/>
            <p:cNvGraphicFramePr>
              <a:graphicFrameLocks noChangeAspect="1"/>
            </p:cNvGraphicFramePr>
            <p:nvPr/>
          </p:nvGraphicFramePr>
          <p:xfrm>
            <a:off x="1931" y="1632"/>
            <a:ext cx="3829" cy="2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22" name="Document" r:id="rId4" imgW="6082284" imgH="3947160" progId="Word.Document.8">
                    <p:embed/>
                  </p:oleObj>
                </mc:Choice>
                <mc:Fallback>
                  <p:oleObj name="Document" r:id="rId4" imgW="6082284" imgH="3947160" progId="Word.Document.8">
                    <p:embed/>
                    <p:pic>
                      <p:nvPicPr>
                        <p:cNvPr id="0" name="Object 10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1" y="1632"/>
                          <a:ext cx="3829" cy="24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1" name="Line 52"/>
            <p:cNvSpPr>
              <a:spLocks noChangeShapeType="1"/>
            </p:cNvSpPr>
            <p:nvPr/>
          </p:nvSpPr>
          <p:spPr bwMode="auto">
            <a:xfrm>
              <a:off x="3696" y="1104"/>
              <a:ext cx="0" cy="292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2" name="Line 53"/>
            <p:cNvSpPr>
              <a:spLocks noChangeShapeType="1"/>
            </p:cNvSpPr>
            <p:nvPr/>
          </p:nvSpPr>
          <p:spPr bwMode="auto">
            <a:xfrm>
              <a:off x="1872" y="1536"/>
              <a:ext cx="3648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3" name="Text Box 54"/>
            <p:cNvSpPr txBox="1">
              <a:spLocks noChangeArrowheads="1"/>
            </p:cNvSpPr>
            <p:nvPr/>
          </p:nvSpPr>
          <p:spPr bwMode="auto">
            <a:xfrm>
              <a:off x="1968" y="1152"/>
              <a:ext cx="16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CC3300"/>
                  </a:solidFill>
                </a:rPr>
                <a:t>Neural Networks</a:t>
              </a:r>
              <a:endParaRPr lang="en-US"/>
            </a:p>
          </p:txBody>
        </p:sp>
        <p:sp>
          <p:nvSpPr>
            <p:cNvPr id="47114" name="Text Box 55"/>
            <p:cNvSpPr txBox="1">
              <a:spLocks noChangeArrowheads="1"/>
            </p:cNvSpPr>
            <p:nvPr/>
          </p:nvSpPr>
          <p:spPr bwMode="auto">
            <a:xfrm>
              <a:off x="3792" y="1152"/>
              <a:ext cx="16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CC3300"/>
                  </a:solidFill>
                </a:rPr>
                <a:t>Fuzzy Inductive R.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3820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Fuzzy Inductive Reasoning (FIR) I</a:t>
            </a:r>
            <a:endParaRPr lang="de-CH" b="1" u="none" smtClean="0"/>
          </a:p>
        </p:txBody>
      </p:sp>
      <p:sp>
        <p:nvSpPr>
          <p:cNvPr id="60449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981200"/>
            <a:ext cx="6553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smtClean="0"/>
              <a:t>Discretization  of  quantitative  information  </a:t>
            </a:r>
            <a:r>
              <a:rPr lang="en-US" sz="2400" b="1" i="1" smtClean="0">
                <a:solidFill>
                  <a:srgbClr val="CC3300"/>
                </a:solidFill>
              </a:rPr>
              <a:t>(Fuzzy Recoding)</a:t>
            </a:r>
            <a:endParaRPr lang="en-US" sz="2400" b="1" i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30000"/>
              </a:lnSpc>
            </a:pPr>
            <a:endParaRPr lang="en-US" sz="2400" smtClean="0"/>
          </a:p>
          <a:p>
            <a:pPr eaLnBrk="1" hangingPunct="1"/>
            <a:r>
              <a:rPr lang="en-US" sz="2400" smtClean="0"/>
              <a:t>Reasoning  about  discrete  categories  </a:t>
            </a:r>
            <a:r>
              <a:rPr lang="en-US" sz="2400" b="1" i="1" smtClean="0">
                <a:solidFill>
                  <a:srgbClr val="CC3300"/>
                </a:solidFill>
              </a:rPr>
              <a:t>(Qualitative Modeling)</a:t>
            </a:r>
            <a:endParaRPr lang="en-US" sz="2400" b="1" smtClean="0">
              <a:solidFill>
                <a:srgbClr val="CC3300"/>
              </a:solidFill>
            </a:endParaRPr>
          </a:p>
          <a:p>
            <a:pPr eaLnBrk="1" hangingPunct="1">
              <a:lnSpc>
                <a:spcPct val="50000"/>
              </a:lnSpc>
            </a:pPr>
            <a:endParaRPr lang="en-US" sz="2400" smtClean="0"/>
          </a:p>
          <a:p>
            <a:pPr eaLnBrk="1" hangingPunct="1"/>
            <a:r>
              <a:rPr lang="en-US" sz="2400" smtClean="0"/>
              <a:t>Inferring consequences about categories  </a:t>
            </a:r>
            <a:r>
              <a:rPr lang="en-US" sz="2400" b="1" i="1" smtClean="0">
                <a:solidFill>
                  <a:srgbClr val="CC3300"/>
                </a:solidFill>
              </a:rPr>
              <a:t>(Qualitative Simulation)</a:t>
            </a:r>
            <a:endParaRPr lang="en-US" sz="2400" b="1" smtClean="0"/>
          </a:p>
          <a:p>
            <a:pPr eaLnBrk="1" hangingPunct="1">
              <a:lnSpc>
                <a:spcPct val="50000"/>
              </a:lnSpc>
            </a:pPr>
            <a:endParaRPr lang="en-US" sz="2400" b="1" smtClean="0"/>
          </a:p>
          <a:p>
            <a:pPr eaLnBrk="1" hangingPunct="1"/>
            <a:r>
              <a:rPr lang="en-US" sz="2400" smtClean="0"/>
              <a:t>Interpolation between neighboring categories  using  fuzzy  logic </a:t>
            </a:r>
            <a:r>
              <a:rPr lang="en-US" sz="2400" b="1" i="1" smtClean="0">
                <a:solidFill>
                  <a:srgbClr val="CC3300"/>
                </a:solidFill>
              </a:rPr>
              <a:t>(Fuzzy Regeneration)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4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4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Fuzzy Inductive Reasoning (FIR) II</a:t>
            </a:r>
          </a:p>
        </p:txBody>
      </p:sp>
      <p:sp>
        <p:nvSpPr>
          <p:cNvPr id="51203" name="Content Placeholder 17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61478" name="Rectangle 1062"/>
          <p:cNvSpPr>
            <a:spLocks noChangeArrowheads="1"/>
          </p:cNvSpPr>
          <p:nvPr/>
        </p:nvSpPr>
        <p:spPr bwMode="auto">
          <a:xfrm>
            <a:off x="685800" y="1676400"/>
            <a:ext cx="7924800" cy="4648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FFCC"/>
              </a:gs>
            </a:gsLst>
            <a:lin ang="5400000" scaled="1"/>
          </a:gradFill>
          <a:ln w="38100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2" name="Group 1061"/>
          <p:cNvGrpSpPr>
            <a:grpSpLocks/>
          </p:cNvGrpSpPr>
          <p:nvPr/>
        </p:nvGrpSpPr>
        <p:grpSpPr bwMode="auto">
          <a:xfrm>
            <a:off x="757238" y="1828800"/>
            <a:ext cx="7624762" cy="4343400"/>
            <a:chOff x="318" y="96"/>
            <a:chExt cx="4803" cy="3960"/>
          </a:xfrm>
        </p:grpSpPr>
        <p:sp>
          <p:nvSpPr>
            <p:cNvPr id="51207" name="AutoShape 1049"/>
            <p:cNvSpPr>
              <a:spLocks noChangeArrowheads="1"/>
            </p:cNvSpPr>
            <p:nvPr/>
          </p:nvSpPr>
          <p:spPr bwMode="auto">
            <a:xfrm>
              <a:off x="1632" y="96"/>
              <a:ext cx="2208" cy="661"/>
            </a:xfrm>
            <a:prstGeom prst="doubleWave">
              <a:avLst>
                <a:gd name="adj1" fmla="val 6500"/>
                <a:gd name="adj2" fmla="val 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s-ES_tradnl" sz="4000" b="1">
                  <a:solidFill>
                    <a:srgbClr val="000000"/>
                  </a:solidFill>
                </a:rPr>
                <a:t>FIR</a:t>
              </a:r>
              <a:endParaRPr lang="es-ES_tradnl" sz="3200">
                <a:solidFill>
                  <a:srgbClr val="000000"/>
                </a:solidFill>
              </a:endParaRPr>
            </a:p>
          </p:txBody>
        </p:sp>
        <p:sp>
          <p:nvSpPr>
            <p:cNvPr id="51208" name="Rectangle 1050"/>
            <p:cNvSpPr>
              <a:spLocks noChangeArrowheads="1"/>
            </p:cNvSpPr>
            <p:nvPr/>
          </p:nvSpPr>
          <p:spPr bwMode="auto">
            <a:xfrm>
              <a:off x="331" y="1296"/>
              <a:ext cx="1248" cy="96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>
              <a:outerShdw dist="107763" dir="189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_tradnl" sz="3200" b="1">
                <a:solidFill>
                  <a:srgbClr val="000000"/>
                </a:solidFill>
              </a:endParaRPr>
            </a:p>
            <a:p>
              <a:pPr algn="ctr" eaLnBrk="1" hangingPunct="1"/>
              <a:r>
                <a:rPr lang="es-ES_tradnl" sz="3200" b="1">
                  <a:solidFill>
                    <a:srgbClr val="000000"/>
                  </a:solidFill>
                </a:rPr>
                <a:t>Fuzzy </a:t>
              </a:r>
            </a:p>
            <a:p>
              <a:pPr algn="ctr" eaLnBrk="1" hangingPunct="1"/>
              <a:r>
                <a:rPr lang="es-ES_tradnl" sz="3200" b="1">
                  <a:solidFill>
                    <a:srgbClr val="000000"/>
                  </a:solidFill>
                </a:rPr>
                <a:t>Recoding</a:t>
              </a:r>
            </a:p>
            <a:p>
              <a:pPr algn="ctr" eaLnBrk="1" hangingPunct="1"/>
              <a:endParaRPr lang="es-ES_tradnl" sz="3200" b="1">
                <a:solidFill>
                  <a:srgbClr val="000000"/>
                </a:solidFill>
              </a:endParaRPr>
            </a:p>
          </p:txBody>
        </p:sp>
        <p:sp>
          <p:nvSpPr>
            <p:cNvPr id="51209" name="Rectangle 1051"/>
            <p:cNvSpPr>
              <a:spLocks noChangeArrowheads="1"/>
            </p:cNvSpPr>
            <p:nvPr/>
          </p:nvSpPr>
          <p:spPr bwMode="auto">
            <a:xfrm>
              <a:off x="331" y="3096"/>
              <a:ext cx="1248" cy="96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>
              <a:outerShdw dist="107763" dir="189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_tradnl" sz="3200" b="1">
                <a:solidFill>
                  <a:srgbClr val="000000"/>
                </a:solidFill>
              </a:endParaRPr>
            </a:p>
            <a:p>
              <a:pPr algn="ctr" eaLnBrk="1" hangingPunct="1"/>
              <a:r>
                <a:rPr lang="es-ES_tradnl" sz="3200" b="1">
                  <a:solidFill>
                    <a:srgbClr val="000000"/>
                  </a:solidFill>
                </a:rPr>
                <a:t>Fuzzy </a:t>
              </a:r>
            </a:p>
            <a:p>
              <a:pPr algn="ctr" eaLnBrk="1" hangingPunct="1"/>
              <a:r>
                <a:rPr lang="es-ES_tradnl" sz="3200" b="1">
                  <a:solidFill>
                    <a:srgbClr val="000000"/>
                  </a:solidFill>
                </a:rPr>
                <a:t>Modeling</a:t>
              </a:r>
            </a:p>
            <a:p>
              <a:pPr algn="ctr" eaLnBrk="1" hangingPunct="1"/>
              <a:endParaRPr lang="es-ES_tradnl" sz="3200" b="1">
                <a:solidFill>
                  <a:srgbClr val="000000"/>
                </a:solidFill>
              </a:endParaRPr>
            </a:p>
          </p:txBody>
        </p:sp>
        <p:sp>
          <p:nvSpPr>
            <p:cNvPr id="51210" name="Rectangle 1052"/>
            <p:cNvSpPr>
              <a:spLocks noChangeArrowheads="1"/>
            </p:cNvSpPr>
            <p:nvPr/>
          </p:nvSpPr>
          <p:spPr bwMode="auto">
            <a:xfrm>
              <a:off x="3816" y="1344"/>
              <a:ext cx="1248" cy="961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>
              <a:outerShdw dist="107763" dir="189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_tradnl" sz="3200" b="1">
                <a:solidFill>
                  <a:srgbClr val="000000"/>
                </a:solidFill>
              </a:endParaRPr>
            </a:p>
            <a:p>
              <a:pPr algn="ctr" eaLnBrk="1" hangingPunct="1"/>
              <a:r>
                <a:rPr lang="es-ES_tradnl" sz="3200" b="1">
                  <a:solidFill>
                    <a:srgbClr val="000000"/>
                  </a:solidFill>
                </a:rPr>
                <a:t>Regene-</a:t>
              </a:r>
            </a:p>
            <a:p>
              <a:pPr algn="ctr" eaLnBrk="1" hangingPunct="1"/>
              <a:r>
                <a:rPr lang="es-ES_tradnl" sz="3200" b="1">
                  <a:solidFill>
                    <a:srgbClr val="000000"/>
                  </a:solidFill>
                </a:rPr>
                <a:t>ration</a:t>
              </a:r>
            </a:p>
            <a:p>
              <a:pPr algn="ctr" eaLnBrk="1" hangingPunct="1"/>
              <a:endParaRPr lang="es-ES_tradnl" sz="3200" b="1">
                <a:solidFill>
                  <a:srgbClr val="000000"/>
                </a:solidFill>
              </a:endParaRPr>
            </a:p>
          </p:txBody>
        </p:sp>
        <p:sp>
          <p:nvSpPr>
            <p:cNvPr id="51211" name="Rectangle 1053"/>
            <p:cNvSpPr>
              <a:spLocks noChangeArrowheads="1"/>
            </p:cNvSpPr>
            <p:nvPr/>
          </p:nvSpPr>
          <p:spPr bwMode="auto">
            <a:xfrm>
              <a:off x="3816" y="3096"/>
              <a:ext cx="1248" cy="96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>
              <a:outerShdw dist="107763" dir="189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_tradnl" sz="3200" b="1">
                <a:solidFill>
                  <a:srgbClr val="000000"/>
                </a:solidFill>
              </a:endParaRPr>
            </a:p>
            <a:p>
              <a:pPr algn="ctr" eaLnBrk="1" hangingPunct="1"/>
              <a:r>
                <a:rPr lang="es-ES_tradnl" sz="3200" b="1">
                  <a:solidFill>
                    <a:srgbClr val="000000"/>
                  </a:solidFill>
                </a:rPr>
                <a:t>Fuzzy </a:t>
              </a:r>
            </a:p>
            <a:p>
              <a:pPr algn="ctr" eaLnBrk="1" hangingPunct="1"/>
              <a:r>
                <a:rPr lang="es-ES_tradnl" sz="3200" b="1">
                  <a:solidFill>
                    <a:srgbClr val="000000"/>
                  </a:solidFill>
                </a:rPr>
                <a:t>Simulation</a:t>
              </a:r>
            </a:p>
            <a:p>
              <a:pPr algn="ctr" eaLnBrk="1" hangingPunct="1"/>
              <a:endParaRPr lang="es-ES_tradnl" sz="3200" b="1">
                <a:solidFill>
                  <a:srgbClr val="000000"/>
                </a:solidFill>
              </a:endParaRPr>
            </a:p>
          </p:txBody>
        </p:sp>
        <p:sp>
          <p:nvSpPr>
            <p:cNvPr id="51212" name="AutoShape 1054"/>
            <p:cNvSpPr>
              <a:spLocks noChangeArrowheads="1"/>
            </p:cNvSpPr>
            <p:nvPr/>
          </p:nvSpPr>
          <p:spPr bwMode="auto">
            <a:xfrm>
              <a:off x="2496" y="3312"/>
              <a:ext cx="624" cy="528"/>
            </a:xfrm>
            <a:prstGeom prst="rightArrow">
              <a:avLst>
                <a:gd name="adj1" fmla="val 50000"/>
                <a:gd name="adj2" fmla="val 29545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51213" name="AutoShape 1055"/>
            <p:cNvSpPr>
              <a:spLocks noChangeArrowheads="1"/>
            </p:cNvSpPr>
            <p:nvPr/>
          </p:nvSpPr>
          <p:spPr bwMode="auto">
            <a:xfrm rot="5400000">
              <a:off x="643" y="2400"/>
              <a:ext cx="624" cy="528"/>
            </a:xfrm>
            <a:prstGeom prst="rightArrow">
              <a:avLst>
                <a:gd name="adj1" fmla="val 50000"/>
                <a:gd name="adj2" fmla="val 29545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51214" name="AutoShape 1056"/>
            <p:cNvSpPr>
              <a:spLocks noChangeArrowheads="1"/>
            </p:cNvSpPr>
            <p:nvPr/>
          </p:nvSpPr>
          <p:spPr bwMode="auto">
            <a:xfrm rot="-5400000">
              <a:off x="4128" y="2400"/>
              <a:ext cx="624" cy="528"/>
            </a:xfrm>
            <a:prstGeom prst="rightArrow">
              <a:avLst>
                <a:gd name="adj1" fmla="val 50000"/>
                <a:gd name="adj2" fmla="val 29545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51215" name="Text Box 1057"/>
            <p:cNvSpPr txBox="1">
              <a:spLocks noChangeArrowheads="1"/>
            </p:cNvSpPr>
            <p:nvPr/>
          </p:nvSpPr>
          <p:spPr bwMode="auto">
            <a:xfrm>
              <a:off x="318" y="399"/>
              <a:ext cx="1275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_tradnl" sz="3200" b="1">
                  <a:solidFill>
                    <a:srgbClr val="000000"/>
                  </a:solidFill>
                </a:rPr>
                <a:t>Crisp data</a:t>
              </a:r>
            </a:p>
          </p:txBody>
        </p:sp>
        <p:sp>
          <p:nvSpPr>
            <p:cNvPr id="51216" name="Line 1058"/>
            <p:cNvSpPr>
              <a:spLocks noChangeShapeType="1"/>
            </p:cNvSpPr>
            <p:nvPr/>
          </p:nvSpPr>
          <p:spPr bwMode="auto">
            <a:xfrm>
              <a:off x="955" y="864"/>
              <a:ext cx="0" cy="35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7" name="Text Box 1059"/>
            <p:cNvSpPr txBox="1">
              <a:spLocks noChangeArrowheads="1"/>
            </p:cNvSpPr>
            <p:nvPr/>
          </p:nvSpPr>
          <p:spPr bwMode="auto">
            <a:xfrm>
              <a:off x="3846" y="399"/>
              <a:ext cx="1275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_tradnl" sz="3200" b="1">
                  <a:solidFill>
                    <a:srgbClr val="000000"/>
                  </a:solidFill>
                </a:rPr>
                <a:t>Crisp data</a:t>
              </a:r>
            </a:p>
          </p:txBody>
        </p:sp>
        <p:sp>
          <p:nvSpPr>
            <p:cNvPr id="51218" name="Line 1060"/>
            <p:cNvSpPr>
              <a:spLocks noChangeShapeType="1"/>
            </p:cNvSpPr>
            <p:nvPr/>
          </p:nvSpPr>
          <p:spPr bwMode="auto">
            <a:xfrm rot="10800000" flipH="1">
              <a:off x="4440" y="912"/>
              <a:ext cx="0" cy="35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Fuzzification in FIR</a:t>
            </a:r>
          </a:p>
        </p:txBody>
      </p:sp>
      <p:sp>
        <p:nvSpPr>
          <p:cNvPr id="53251" name="Content Placeholder 4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3252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pic>
        <p:nvPicPr>
          <p:cNvPr id="62505" name="Picture 41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4000" contrast="-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694738" cy="4429125"/>
          </a:xfrm>
          <a:prstGeom prst="rect">
            <a:avLst/>
          </a:prstGeom>
          <a:solidFill>
            <a:srgbClr val="CCECFF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Qualitative Modeling in FIR I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73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smtClean="0"/>
              <a:t>Once the data have been recoded, we wish to determine, which among the possible set of input variables best represents the observed behavior.</a:t>
            </a:r>
          </a:p>
          <a:p>
            <a:pPr algn="just" eaLnBrk="1" hangingPunct="1"/>
            <a:r>
              <a:rPr lang="en-US" sz="2400" smtClean="0"/>
              <a:t>Of all possible input combinations, we pick the one that gives us as deterministic an input/output relationship as possible, i.e., when the same input pattern is observed multiple times among the training data, we wish to obtain output patterns that are as consistent as possible.</a:t>
            </a:r>
          </a:p>
          <a:p>
            <a:pPr algn="just" eaLnBrk="1" hangingPunct="1"/>
            <a:r>
              <a:rPr lang="en-US" sz="2400" smtClean="0"/>
              <a:t>Each input pattern should be observed at least five times.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pic>
        <p:nvPicPr>
          <p:cNvPr id="80923" name="Picture 27" descr="Picture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1905000"/>
            <a:ext cx="8169275" cy="4221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Qualitative Modeling in FIR II</a:t>
            </a:r>
          </a:p>
        </p:txBody>
      </p:sp>
      <p:sp>
        <p:nvSpPr>
          <p:cNvPr id="36869" name="Line 18"/>
          <p:cNvSpPr>
            <a:spLocks noChangeShapeType="1"/>
          </p:cNvSpPr>
          <p:nvPr/>
        </p:nvSpPr>
        <p:spPr bwMode="auto">
          <a:xfrm flipH="1" flipV="1">
            <a:off x="4114800" y="4210050"/>
            <a:ext cx="838200" cy="148590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Text Box 21"/>
          <p:cNvSpPr txBox="1">
            <a:spLocks noChangeArrowheads="1"/>
          </p:cNvSpPr>
          <p:nvPr/>
        </p:nvSpPr>
        <p:spPr bwMode="auto">
          <a:xfrm>
            <a:off x="5715000" y="2011363"/>
            <a:ext cx="1981200" cy="425450"/>
          </a:xfrm>
          <a:prstGeom prst="rect">
            <a:avLst/>
          </a:prstGeom>
          <a:solidFill>
            <a:srgbClr val="FFD9D9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solidFill>
                  <a:schemeClr val="accent1"/>
                </a:solidFill>
              </a:rPr>
              <a:t>Fuzzy rule base</a:t>
            </a:r>
          </a:p>
        </p:txBody>
      </p:sp>
      <p:sp>
        <p:nvSpPr>
          <p:cNvPr id="36871" name="TextBox 10"/>
          <p:cNvSpPr txBox="1">
            <a:spLocks noChangeArrowheads="1"/>
          </p:cNvSpPr>
          <p:nvPr/>
        </p:nvSpPr>
        <p:spPr bwMode="auto">
          <a:xfrm>
            <a:off x="2362200" y="2133600"/>
            <a:ext cx="762000" cy="584200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1600"/>
              <a:t>system inputs</a:t>
            </a:r>
          </a:p>
        </p:txBody>
      </p:sp>
      <p:sp>
        <p:nvSpPr>
          <p:cNvPr id="36872" name="TextBox 11"/>
          <p:cNvSpPr txBox="1">
            <a:spLocks noChangeArrowheads="1"/>
          </p:cNvSpPr>
          <p:nvPr/>
        </p:nvSpPr>
        <p:spPr bwMode="auto">
          <a:xfrm>
            <a:off x="3276600" y="2133600"/>
            <a:ext cx="838200" cy="584200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1600"/>
              <a:t>system outputs</a:t>
            </a:r>
          </a:p>
        </p:txBody>
      </p:sp>
      <p:sp>
        <p:nvSpPr>
          <p:cNvPr id="36873" name="TextBox 12"/>
          <p:cNvSpPr txBox="1">
            <a:spLocks noChangeArrowheads="1"/>
          </p:cNvSpPr>
          <p:nvPr/>
        </p:nvSpPr>
        <p:spPr bwMode="auto">
          <a:xfrm>
            <a:off x="5726113" y="3001963"/>
            <a:ext cx="1436687" cy="339725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1600"/>
              <a:t>model inputs</a:t>
            </a:r>
          </a:p>
        </p:txBody>
      </p:sp>
      <p:sp>
        <p:nvSpPr>
          <p:cNvPr id="36874" name="TextBox 13"/>
          <p:cNvSpPr txBox="1">
            <a:spLocks noChangeArrowheads="1"/>
          </p:cNvSpPr>
          <p:nvPr/>
        </p:nvSpPr>
        <p:spPr bwMode="auto">
          <a:xfrm>
            <a:off x="7086600" y="2743200"/>
            <a:ext cx="1143000" cy="584200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1600"/>
              <a:t>model output</a:t>
            </a:r>
          </a:p>
        </p:txBody>
      </p:sp>
      <p:sp>
        <p:nvSpPr>
          <p:cNvPr id="36875" name="TextBox 14"/>
          <p:cNvSpPr txBox="1">
            <a:spLocks noChangeArrowheads="1"/>
          </p:cNvSpPr>
          <p:nvPr/>
        </p:nvSpPr>
        <p:spPr bwMode="auto">
          <a:xfrm>
            <a:off x="4346575" y="3343275"/>
            <a:ext cx="893763" cy="338138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1600"/>
              <a:t>mask</a:t>
            </a:r>
          </a:p>
        </p:txBody>
      </p:sp>
      <p:sp>
        <p:nvSpPr>
          <p:cNvPr id="36876" name="TextBox 15"/>
          <p:cNvSpPr txBox="1">
            <a:spLocks noChangeArrowheads="1"/>
          </p:cNvSpPr>
          <p:nvPr/>
        </p:nvSpPr>
        <p:spPr bwMode="auto">
          <a:xfrm>
            <a:off x="2009775" y="5514975"/>
            <a:ext cx="2590800" cy="276225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36877" name="Text Box 17"/>
          <p:cNvSpPr txBox="1">
            <a:spLocks noChangeArrowheads="1"/>
          </p:cNvSpPr>
          <p:nvPr/>
        </p:nvSpPr>
        <p:spPr bwMode="auto">
          <a:xfrm>
            <a:off x="3810000" y="5695950"/>
            <a:ext cx="4800600" cy="400050"/>
          </a:xfrm>
          <a:prstGeom prst="rect">
            <a:avLst/>
          </a:prstGeom>
          <a:solidFill>
            <a:srgbClr val="99FF33"/>
          </a:solidFill>
          <a:ln w="28575">
            <a:solidFill>
              <a:srgbClr val="99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i="1">
                <a:solidFill>
                  <a:srgbClr val="993300"/>
                </a:solidFill>
              </a:rPr>
              <a:t>y</a:t>
            </a:r>
            <a:r>
              <a:rPr lang="en-US" sz="2000" b="1" i="1" baseline="-25000">
                <a:solidFill>
                  <a:srgbClr val="993300"/>
                </a:solidFill>
              </a:rPr>
              <a:t>1</a:t>
            </a:r>
            <a:r>
              <a:rPr lang="en-US" sz="2000" b="1" i="1">
                <a:solidFill>
                  <a:srgbClr val="993300"/>
                </a:solidFill>
              </a:rPr>
              <a:t>(t) = f ( y</a:t>
            </a:r>
            <a:r>
              <a:rPr lang="en-US" sz="2000" b="1" i="1" baseline="-25000">
                <a:solidFill>
                  <a:srgbClr val="993300"/>
                </a:solidFill>
              </a:rPr>
              <a:t>3</a:t>
            </a:r>
            <a:r>
              <a:rPr lang="en-US" sz="2000" b="1" i="1">
                <a:solidFill>
                  <a:srgbClr val="993300"/>
                </a:solidFill>
              </a:rPr>
              <a:t>(t</a:t>
            </a:r>
            <a:r>
              <a:rPr lang="en-US" sz="2000" b="1" i="1">
                <a:solidFill>
                  <a:srgbClr val="993300"/>
                </a:solidFill>
                <a:latin typeface="Symbol" panose="05050102010706020507" pitchFamily="18" charset="2"/>
              </a:rPr>
              <a:t>-</a:t>
            </a:r>
            <a:r>
              <a:rPr lang="en-US" sz="2000" b="1" i="1">
                <a:solidFill>
                  <a:srgbClr val="993300"/>
                </a:solidFill>
              </a:rPr>
              <a:t>2</a:t>
            </a:r>
            <a:r>
              <a:rPr lang="en-US" sz="2000" b="1" i="1">
                <a:solidFill>
                  <a:srgbClr val="993300"/>
                </a:solidFill>
                <a:sym typeface="Symbol" panose="05050102010706020507" pitchFamily="18" charset="2"/>
              </a:rPr>
              <a:t>t</a:t>
            </a:r>
            <a:r>
              <a:rPr lang="en-US" sz="2000" b="1" i="1">
                <a:solidFill>
                  <a:srgbClr val="993300"/>
                </a:solidFill>
              </a:rPr>
              <a:t>), u</a:t>
            </a:r>
            <a:r>
              <a:rPr lang="en-US" sz="2000" b="1" i="1" baseline="-25000">
                <a:solidFill>
                  <a:srgbClr val="993300"/>
                </a:solidFill>
              </a:rPr>
              <a:t>2</a:t>
            </a:r>
            <a:r>
              <a:rPr lang="en-US" sz="2000" b="1" i="1">
                <a:solidFill>
                  <a:srgbClr val="993300"/>
                </a:solidFill>
              </a:rPr>
              <a:t>(t</a:t>
            </a:r>
            <a:r>
              <a:rPr lang="en-US" sz="2000" b="1" i="1">
                <a:solidFill>
                  <a:srgbClr val="993300"/>
                </a:solidFill>
                <a:latin typeface="Symbol" panose="05050102010706020507" pitchFamily="18" charset="2"/>
              </a:rPr>
              <a:t>-</a:t>
            </a:r>
            <a:r>
              <a:rPr lang="en-US" sz="2000" b="1" i="1">
                <a:solidFill>
                  <a:srgbClr val="993300"/>
                </a:solidFill>
                <a:sym typeface="Symbol" panose="05050102010706020507" pitchFamily="18" charset="2"/>
              </a:rPr>
              <a:t>t</a:t>
            </a:r>
            <a:r>
              <a:rPr lang="en-US" sz="2000" b="1" i="1">
                <a:solidFill>
                  <a:srgbClr val="993300"/>
                </a:solidFill>
              </a:rPr>
              <a:t>) , y</a:t>
            </a:r>
            <a:r>
              <a:rPr lang="en-US" sz="2000" b="1" i="1" baseline="-25000">
                <a:solidFill>
                  <a:srgbClr val="993300"/>
                </a:solidFill>
              </a:rPr>
              <a:t>1</a:t>
            </a:r>
            <a:r>
              <a:rPr lang="en-US" sz="2000" b="1" i="1">
                <a:solidFill>
                  <a:srgbClr val="993300"/>
                </a:solidFill>
              </a:rPr>
              <a:t>(t</a:t>
            </a:r>
            <a:r>
              <a:rPr lang="en-US" sz="2000" b="1" i="1">
                <a:solidFill>
                  <a:srgbClr val="993300"/>
                </a:solidFill>
                <a:latin typeface="Symbol" panose="05050102010706020507" pitchFamily="18" charset="2"/>
              </a:rPr>
              <a:t>-</a:t>
            </a:r>
            <a:r>
              <a:rPr lang="en-US" sz="2000" b="1" i="1">
                <a:solidFill>
                  <a:srgbClr val="993300"/>
                </a:solidFill>
                <a:sym typeface="Symbol" panose="05050102010706020507" pitchFamily="18" charset="2"/>
              </a:rPr>
              <a:t>t</a:t>
            </a:r>
            <a:r>
              <a:rPr lang="en-US" sz="2000" b="1" i="1">
                <a:solidFill>
                  <a:srgbClr val="993300"/>
                </a:solidFill>
              </a:rPr>
              <a:t>) , u</a:t>
            </a:r>
            <a:r>
              <a:rPr lang="en-US" sz="2000" b="1" i="1" baseline="-25000">
                <a:solidFill>
                  <a:srgbClr val="993300"/>
                </a:solidFill>
              </a:rPr>
              <a:t>1</a:t>
            </a:r>
            <a:r>
              <a:rPr lang="en-US" sz="2000" b="1" i="1">
                <a:solidFill>
                  <a:srgbClr val="993300"/>
                </a:solidFill>
              </a:rPr>
              <a:t>(t) )</a:t>
            </a:r>
          </a:p>
        </p:txBody>
      </p:sp>
      <p:sp>
        <p:nvSpPr>
          <p:cNvPr id="36878" name="TextBox 17"/>
          <p:cNvSpPr txBox="1">
            <a:spLocks noChangeArrowheads="1"/>
          </p:cNvSpPr>
          <p:nvPr/>
        </p:nvSpPr>
        <p:spPr bwMode="auto">
          <a:xfrm>
            <a:off x="1905000" y="5334000"/>
            <a:ext cx="2819400" cy="307975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1400"/>
              <a:t>raw data matrix (dynamic relations)</a:t>
            </a:r>
          </a:p>
        </p:txBody>
      </p:sp>
      <p:sp>
        <p:nvSpPr>
          <p:cNvPr id="36879" name="TextBox 18"/>
          <p:cNvSpPr txBox="1">
            <a:spLocks noChangeArrowheads="1"/>
          </p:cNvSpPr>
          <p:nvPr/>
        </p:nvSpPr>
        <p:spPr bwMode="auto">
          <a:xfrm>
            <a:off x="5334000" y="5392738"/>
            <a:ext cx="2590800" cy="277812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36880" name="TextBox 19"/>
          <p:cNvSpPr txBox="1">
            <a:spLocks noChangeArrowheads="1"/>
          </p:cNvSpPr>
          <p:nvPr/>
        </p:nvSpPr>
        <p:spPr bwMode="auto">
          <a:xfrm>
            <a:off x="5286375" y="5334000"/>
            <a:ext cx="2819400" cy="307975"/>
          </a:xfrm>
          <a:prstGeom prst="rect">
            <a:avLst/>
          </a:prstGeom>
          <a:solidFill>
            <a:srgbClr val="C0F5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1400"/>
              <a:t>input/output matrix (static relations)</a:t>
            </a:r>
          </a:p>
        </p:txBody>
      </p:sp>
      <p:sp>
        <p:nvSpPr>
          <p:cNvPr id="36881" name="Line 22"/>
          <p:cNvSpPr>
            <a:spLocks noChangeShapeType="1"/>
          </p:cNvSpPr>
          <p:nvPr/>
        </p:nvSpPr>
        <p:spPr bwMode="auto">
          <a:xfrm>
            <a:off x="6096000" y="2435225"/>
            <a:ext cx="0" cy="609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/>
      <p:bldP spid="36870" grpId="0" animBg="1"/>
      <p:bldP spid="36871" grpId="0" animBg="1"/>
      <p:bldP spid="36872" grpId="0" animBg="1"/>
      <p:bldP spid="36873" grpId="0" animBg="1"/>
      <p:bldP spid="36874" grpId="0" animBg="1"/>
      <p:bldP spid="36875" grpId="0" animBg="1"/>
      <p:bldP spid="36876" grpId="0" animBg="1"/>
      <p:bldP spid="36877" grpId="0" animBg="1"/>
      <p:bldP spid="36878" grpId="0" animBg="1"/>
      <p:bldP spid="36879" grpId="0" animBg="1"/>
      <p:bldP spid="36880" grpId="0" animBg="1"/>
      <p:bldP spid="3688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Qualitative Modeling in FIR III</a:t>
            </a:r>
          </a:p>
        </p:txBody>
      </p:sp>
      <p:sp>
        <p:nvSpPr>
          <p:cNvPr id="59395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685800" y="1981200"/>
            <a:ext cx="77724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</a:t>
            </a:r>
            <a:r>
              <a:rPr lang="en-US" b="1" i="1">
                <a:solidFill>
                  <a:schemeClr val="accent2"/>
                </a:solidFill>
              </a:rPr>
              <a:t>qualitative model</a:t>
            </a:r>
            <a:r>
              <a:rPr lang="en-US"/>
              <a:t> is the </a:t>
            </a:r>
            <a:r>
              <a:rPr lang="en-US" b="1" i="1">
                <a:solidFill>
                  <a:schemeClr val="accent2"/>
                </a:solidFill>
              </a:rPr>
              <a:t>optimal mask</a:t>
            </a:r>
            <a:r>
              <a:rPr lang="en-US"/>
              <a:t>, i.e., the set of inputs that best predict a given output.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Usually, the </a:t>
            </a:r>
            <a:r>
              <a:rPr lang="en-US" b="1" i="1">
                <a:solidFill>
                  <a:schemeClr val="accent2"/>
                </a:solidFill>
              </a:rPr>
              <a:t>optimal mask</a:t>
            </a:r>
            <a:r>
              <a:rPr lang="en-US"/>
              <a:t> is </a:t>
            </a:r>
            <a:r>
              <a:rPr lang="en-US" b="1" i="1">
                <a:solidFill>
                  <a:schemeClr val="accent2"/>
                </a:solidFill>
              </a:rPr>
              <a:t>dynamic</a:t>
            </a:r>
            <a:r>
              <a:rPr lang="en-US"/>
              <a:t>, i.e., the current output depends both on current and past values of inputs and outputs.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optimal mask can then be applied to the training data to obtain a set of </a:t>
            </a:r>
            <a:r>
              <a:rPr lang="en-US" b="1" i="1">
                <a:solidFill>
                  <a:schemeClr val="accent2"/>
                </a:solidFill>
              </a:rPr>
              <a:t>fuzzy rules</a:t>
            </a:r>
            <a:r>
              <a:rPr lang="en-US"/>
              <a:t> that can be alphanumerically sorted.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</a:t>
            </a:r>
            <a:r>
              <a:rPr lang="en-US" b="1" i="1">
                <a:solidFill>
                  <a:schemeClr val="accent2"/>
                </a:solidFill>
              </a:rPr>
              <a:t>fuzzy rule base</a:t>
            </a:r>
            <a:r>
              <a:rPr lang="en-US"/>
              <a:t> is our </a:t>
            </a:r>
            <a:r>
              <a:rPr lang="en-US" b="1" i="1">
                <a:solidFill>
                  <a:schemeClr val="accent2"/>
                </a:solidFill>
              </a:rPr>
              <a:t>training data base</a:t>
            </a:r>
            <a:r>
              <a:rPr lang="en-US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Qualitative Simulation in FIR</a:t>
            </a:r>
          </a:p>
        </p:txBody>
      </p:sp>
      <p:sp>
        <p:nvSpPr>
          <p:cNvPr id="61443" name="Content Placeholder 4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144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609600" y="1676400"/>
            <a:ext cx="8172450" cy="4572000"/>
            <a:chOff x="384" y="1056"/>
            <a:chExt cx="5148" cy="2880"/>
          </a:xfrm>
        </p:grpSpPr>
        <p:sp>
          <p:nvSpPr>
            <p:cNvPr id="61446" name="Rectangle 63"/>
            <p:cNvSpPr>
              <a:spLocks noChangeArrowheads="1"/>
            </p:cNvSpPr>
            <p:nvPr/>
          </p:nvSpPr>
          <p:spPr bwMode="auto">
            <a:xfrm>
              <a:off x="384" y="1056"/>
              <a:ext cx="5136" cy="2880"/>
            </a:xfrm>
            <a:prstGeom prst="rect">
              <a:avLst/>
            </a:prstGeom>
            <a:solidFill>
              <a:srgbClr val="66FFFF"/>
            </a:solidFill>
            <a:ln w="38100">
              <a:solidFill>
                <a:srgbClr val="00007A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1447" name="Text Box 18"/>
            <p:cNvSpPr txBox="1">
              <a:spLocks noChangeArrowheads="1"/>
            </p:cNvSpPr>
            <p:nvPr/>
          </p:nvSpPr>
          <p:spPr bwMode="auto">
            <a:xfrm>
              <a:off x="3168" y="1200"/>
              <a:ext cx="23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sz="2000"/>
            </a:p>
          </p:txBody>
        </p:sp>
        <p:sp>
          <p:nvSpPr>
            <p:cNvPr id="61448" name="Text Box 26"/>
            <p:cNvSpPr txBox="1">
              <a:spLocks noChangeArrowheads="1"/>
            </p:cNvSpPr>
            <p:nvPr/>
          </p:nvSpPr>
          <p:spPr bwMode="auto">
            <a:xfrm>
              <a:off x="3516" y="1088"/>
              <a:ext cx="12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Behavior </a:t>
              </a:r>
              <a:r>
                <a:rPr lang="en-US" sz="1400" b="1">
                  <a:solidFill>
                    <a:srgbClr val="000000"/>
                  </a:solidFill>
                </a:rPr>
                <a:t>Matrix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49" name="Line 27"/>
            <p:cNvSpPr>
              <a:spLocks noChangeShapeType="1"/>
            </p:cNvSpPr>
            <p:nvPr/>
          </p:nvSpPr>
          <p:spPr bwMode="auto">
            <a:xfrm>
              <a:off x="816" y="2187"/>
              <a:ext cx="0" cy="6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0" name="Text Box 28"/>
            <p:cNvSpPr txBox="1">
              <a:spLocks noChangeArrowheads="1"/>
            </p:cNvSpPr>
            <p:nvPr/>
          </p:nvSpPr>
          <p:spPr bwMode="auto">
            <a:xfrm>
              <a:off x="495" y="1764"/>
              <a:ext cx="537" cy="441"/>
            </a:xfrm>
            <a:prstGeom prst="rect">
              <a:avLst/>
            </a:prstGeom>
            <a:solidFill>
              <a:srgbClr val="FFFF66"/>
            </a:solidFill>
            <a:ln w="76200">
              <a:solidFill>
                <a:srgbClr val="FFFF66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Optimal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Mask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51" name="Line 29"/>
            <p:cNvSpPr>
              <a:spLocks noChangeShapeType="1"/>
            </p:cNvSpPr>
            <p:nvPr/>
          </p:nvSpPr>
          <p:spPr bwMode="auto">
            <a:xfrm>
              <a:off x="3180" y="1987"/>
              <a:ext cx="4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2" name="AutoShape 30"/>
            <p:cNvSpPr>
              <a:spLocks/>
            </p:cNvSpPr>
            <p:nvPr/>
          </p:nvSpPr>
          <p:spPr bwMode="auto">
            <a:xfrm>
              <a:off x="1776" y="1826"/>
              <a:ext cx="48" cy="407"/>
            </a:xfrm>
            <a:prstGeom prst="rightBrace">
              <a:avLst>
                <a:gd name="adj1" fmla="val 70660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1453" name="Text Box 31"/>
            <p:cNvSpPr txBox="1">
              <a:spLocks noChangeArrowheads="1"/>
            </p:cNvSpPr>
            <p:nvPr/>
          </p:nvSpPr>
          <p:spPr bwMode="auto">
            <a:xfrm>
              <a:off x="2736" y="1754"/>
              <a:ext cx="12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Input Pattern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54" name="Rectangle 32"/>
            <p:cNvSpPr>
              <a:spLocks noChangeArrowheads="1"/>
            </p:cNvSpPr>
            <p:nvPr/>
          </p:nvSpPr>
          <p:spPr bwMode="auto">
            <a:xfrm>
              <a:off x="3504" y="2348"/>
              <a:ext cx="1344" cy="592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800" i="1">
                  <a:solidFill>
                    <a:srgbClr val="000000"/>
                  </a:solidFill>
                </a:rPr>
                <a:t>Euclidean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800" i="1">
                  <a:solidFill>
                    <a:srgbClr val="000000"/>
                  </a:solidFill>
                </a:rPr>
                <a:t>Distance </a:t>
              </a:r>
            </a:p>
            <a:p>
              <a:pPr algn="ctr"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n-US" sz="1800" i="1">
                  <a:solidFill>
                    <a:srgbClr val="000000"/>
                  </a:solidFill>
                </a:rPr>
                <a:t>Computation</a:t>
              </a:r>
            </a:p>
            <a:p>
              <a:pPr algn="ctr" eaLnBrk="1" hangingPunct="1">
                <a:lnSpc>
                  <a:spcPct val="50000"/>
                </a:lnSpc>
              </a:pPr>
              <a:r>
                <a:rPr lang="en-US" sz="1800" i="1">
                  <a:solidFill>
                    <a:srgbClr val="000000"/>
                  </a:solidFill>
                </a:rPr>
                <a:t>d</a:t>
              </a:r>
              <a:r>
                <a:rPr lang="en-US" sz="1800" i="1" baseline="-25000">
                  <a:solidFill>
                    <a:srgbClr val="000000"/>
                  </a:solidFill>
                </a:rPr>
                <a:t>j</a:t>
              </a:r>
            </a:p>
          </p:txBody>
        </p:sp>
        <p:sp>
          <p:nvSpPr>
            <p:cNvPr id="61455" name="Line 33"/>
            <p:cNvSpPr>
              <a:spLocks noChangeShapeType="1"/>
            </p:cNvSpPr>
            <p:nvPr/>
          </p:nvSpPr>
          <p:spPr bwMode="auto">
            <a:xfrm>
              <a:off x="4176" y="2027"/>
              <a:ext cx="0" cy="3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6" name="Rectangle 34"/>
            <p:cNvSpPr>
              <a:spLocks noChangeArrowheads="1"/>
            </p:cNvSpPr>
            <p:nvPr/>
          </p:nvSpPr>
          <p:spPr bwMode="auto">
            <a:xfrm>
              <a:off x="3124" y="3272"/>
              <a:ext cx="2156" cy="562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Output Computation</a:t>
              </a:r>
              <a:endParaRPr lang="en-US" sz="3200">
                <a:solidFill>
                  <a:srgbClr val="000000"/>
                </a:solidFill>
              </a:endParaRPr>
            </a:p>
            <a:p>
              <a:pPr algn="ctr" eaLnBrk="1" hangingPunct="1"/>
              <a:r>
                <a:rPr lang="en-US">
                  <a:solidFill>
                    <a:srgbClr val="000000"/>
                  </a:solidFill>
                </a:rPr>
                <a:t>f</a:t>
              </a:r>
              <a:r>
                <a:rPr lang="en-US" baseline="-25000">
                  <a:solidFill>
                    <a:srgbClr val="000000"/>
                  </a:solidFill>
                </a:rPr>
                <a:t>i</a:t>
              </a:r>
              <a:r>
                <a:rPr lang="en-US">
                  <a:solidFill>
                    <a:srgbClr val="000000"/>
                  </a:solidFill>
                </a:rPr>
                <a:t>=F(W*5-NN-out)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57" name="Line 35"/>
            <p:cNvSpPr>
              <a:spLocks noChangeShapeType="1"/>
            </p:cNvSpPr>
            <p:nvPr/>
          </p:nvSpPr>
          <p:spPr bwMode="auto">
            <a:xfrm>
              <a:off x="4176" y="2914"/>
              <a:ext cx="0" cy="3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8" name="Line 36"/>
            <p:cNvSpPr>
              <a:spLocks noChangeShapeType="1"/>
            </p:cNvSpPr>
            <p:nvPr/>
          </p:nvSpPr>
          <p:spPr bwMode="auto">
            <a:xfrm flipH="1">
              <a:off x="1968" y="3593"/>
              <a:ext cx="114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9" name="Oval 37"/>
            <p:cNvSpPr>
              <a:spLocks noChangeArrowheads="1"/>
            </p:cNvSpPr>
            <p:nvPr/>
          </p:nvSpPr>
          <p:spPr bwMode="auto">
            <a:xfrm>
              <a:off x="1392" y="3392"/>
              <a:ext cx="156" cy="121"/>
            </a:xfrm>
            <a:prstGeom prst="ellipse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FFFF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1460" name="Text Box 38"/>
            <p:cNvSpPr txBox="1">
              <a:spLocks noChangeArrowheads="1"/>
            </p:cNvSpPr>
            <p:nvPr/>
          </p:nvSpPr>
          <p:spPr bwMode="auto">
            <a:xfrm>
              <a:off x="1857" y="3337"/>
              <a:ext cx="12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Forecast Value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61" name="Text Box 39"/>
            <p:cNvSpPr txBox="1">
              <a:spLocks noChangeArrowheads="1"/>
            </p:cNvSpPr>
            <p:nvPr/>
          </p:nvSpPr>
          <p:spPr bwMode="auto">
            <a:xfrm>
              <a:off x="4128" y="2965"/>
              <a:ext cx="1260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5-Nearest Neighbors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62" name="Text Box 40"/>
            <p:cNvSpPr txBox="1">
              <a:spLocks noChangeArrowheads="1"/>
            </p:cNvSpPr>
            <p:nvPr/>
          </p:nvSpPr>
          <p:spPr bwMode="auto">
            <a:xfrm>
              <a:off x="4272" y="2093"/>
              <a:ext cx="126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Matched Input Patterns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63" name="Oval 41"/>
            <p:cNvSpPr>
              <a:spLocks noChangeArrowheads="1"/>
            </p:cNvSpPr>
            <p:nvPr/>
          </p:nvSpPr>
          <p:spPr bwMode="auto">
            <a:xfrm>
              <a:off x="1392" y="3553"/>
              <a:ext cx="156" cy="12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0000"/>
                </a:gs>
              </a:gsLst>
              <a:path path="rect">
                <a:fillToRect r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1464" name="Oval 42"/>
            <p:cNvSpPr>
              <a:spLocks noChangeArrowheads="1"/>
            </p:cNvSpPr>
            <p:nvPr/>
          </p:nvSpPr>
          <p:spPr bwMode="auto">
            <a:xfrm>
              <a:off x="1392" y="3713"/>
              <a:ext cx="156" cy="121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1465" name="Text Box 43"/>
            <p:cNvSpPr txBox="1">
              <a:spLocks noChangeArrowheads="1"/>
            </p:cNvSpPr>
            <p:nvPr/>
          </p:nvSpPr>
          <p:spPr bwMode="auto">
            <a:xfrm>
              <a:off x="399" y="3337"/>
              <a:ext cx="12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Class 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66" name="Text Box 44"/>
            <p:cNvSpPr txBox="1">
              <a:spLocks noChangeArrowheads="1"/>
            </p:cNvSpPr>
            <p:nvPr/>
          </p:nvSpPr>
          <p:spPr bwMode="auto">
            <a:xfrm>
              <a:off x="432" y="3698"/>
              <a:ext cx="12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Side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67" name="Text Box 45"/>
            <p:cNvSpPr txBox="1">
              <a:spLocks noChangeArrowheads="1"/>
            </p:cNvSpPr>
            <p:nvPr/>
          </p:nvSpPr>
          <p:spPr bwMode="auto">
            <a:xfrm>
              <a:off x="432" y="3537"/>
              <a:ext cx="12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Membership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68" name="AutoShape 46"/>
            <p:cNvSpPr>
              <a:spLocks/>
            </p:cNvSpPr>
            <p:nvPr/>
          </p:nvSpPr>
          <p:spPr bwMode="auto">
            <a:xfrm rot="10800000">
              <a:off x="1680" y="3352"/>
              <a:ext cx="207" cy="482"/>
            </a:xfrm>
            <a:prstGeom prst="leftBrace">
              <a:avLst>
                <a:gd name="adj1" fmla="val 19404"/>
                <a:gd name="adj2" fmla="val 50000"/>
              </a:avLst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1469" name="Rectangle 47"/>
            <p:cNvSpPr>
              <a:spLocks noChangeArrowheads="1"/>
            </p:cNvSpPr>
            <p:nvPr/>
          </p:nvSpPr>
          <p:spPr bwMode="auto">
            <a:xfrm>
              <a:off x="1248" y="1625"/>
              <a:ext cx="432" cy="1446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70" name="Oval 48"/>
            <p:cNvSpPr>
              <a:spLocks noChangeArrowheads="1"/>
            </p:cNvSpPr>
            <p:nvPr/>
          </p:nvSpPr>
          <p:spPr bwMode="auto">
            <a:xfrm>
              <a:off x="1296" y="1665"/>
              <a:ext cx="288" cy="8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sz="18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61471" name="Oval 49"/>
            <p:cNvSpPr>
              <a:spLocks noChangeArrowheads="1"/>
            </p:cNvSpPr>
            <p:nvPr/>
          </p:nvSpPr>
          <p:spPr bwMode="auto">
            <a:xfrm>
              <a:off x="1296" y="1786"/>
              <a:ext cx="288" cy="2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72" name="Oval 50"/>
            <p:cNvSpPr>
              <a:spLocks noChangeArrowheads="1"/>
            </p:cNvSpPr>
            <p:nvPr/>
          </p:nvSpPr>
          <p:spPr bwMode="auto">
            <a:xfrm>
              <a:off x="1296" y="2027"/>
              <a:ext cx="288" cy="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sz="180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61473" name="Oval 51"/>
            <p:cNvSpPr>
              <a:spLocks noChangeArrowheads="1"/>
            </p:cNvSpPr>
            <p:nvPr/>
          </p:nvSpPr>
          <p:spPr bwMode="auto">
            <a:xfrm>
              <a:off x="1296" y="2187"/>
              <a:ext cx="288" cy="8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sz="180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1474" name="Oval 52"/>
            <p:cNvSpPr>
              <a:spLocks noChangeArrowheads="1"/>
            </p:cNvSpPr>
            <p:nvPr/>
          </p:nvSpPr>
          <p:spPr bwMode="auto">
            <a:xfrm>
              <a:off x="1296" y="2308"/>
              <a:ext cx="286" cy="2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75" name="Oval 53"/>
            <p:cNvSpPr>
              <a:spLocks noChangeArrowheads="1"/>
            </p:cNvSpPr>
            <p:nvPr/>
          </p:nvSpPr>
          <p:spPr bwMode="auto">
            <a:xfrm>
              <a:off x="1296" y="2509"/>
              <a:ext cx="288" cy="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61476" name="Oval 54"/>
            <p:cNvSpPr>
              <a:spLocks noChangeArrowheads="1"/>
            </p:cNvSpPr>
            <p:nvPr/>
          </p:nvSpPr>
          <p:spPr bwMode="auto">
            <a:xfrm>
              <a:off x="1296" y="2790"/>
              <a:ext cx="288" cy="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sz="180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1477" name="Rectangle 55"/>
            <p:cNvSpPr>
              <a:spLocks noChangeArrowheads="1"/>
            </p:cNvSpPr>
            <p:nvPr/>
          </p:nvSpPr>
          <p:spPr bwMode="auto">
            <a:xfrm>
              <a:off x="1344" y="2904"/>
              <a:ext cx="165" cy="1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sz="1400" b="1">
                  <a:solidFill>
                    <a:srgbClr val="000000"/>
                  </a:solidFill>
                </a:rPr>
                <a:t>?</a:t>
              </a:r>
              <a:endParaRPr lang="en-US" sz="1800">
                <a:solidFill>
                  <a:srgbClr val="000000"/>
                </a:solidFill>
              </a:endParaRPr>
            </a:p>
          </p:txBody>
        </p:sp>
        <p:sp>
          <p:nvSpPr>
            <p:cNvPr id="61478" name="Text Box 56"/>
            <p:cNvSpPr txBox="1">
              <a:spLocks noChangeArrowheads="1"/>
            </p:cNvSpPr>
            <p:nvPr/>
          </p:nvSpPr>
          <p:spPr bwMode="auto">
            <a:xfrm>
              <a:off x="672" y="1185"/>
              <a:ext cx="163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Raw Data Matrix</a:t>
              </a:r>
            </a:p>
          </p:txBody>
        </p:sp>
        <p:graphicFrame>
          <p:nvGraphicFramePr>
            <p:cNvPr id="61479" name="Object 1024"/>
            <p:cNvGraphicFramePr>
              <a:graphicFrameLocks/>
            </p:cNvGraphicFramePr>
            <p:nvPr/>
          </p:nvGraphicFramePr>
          <p:xfrm>
            <a:off x="1034" y="1622"/>
            <a:ext cx="238" cy="1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1" name="Ecuación" r:id="rId4" imgW="254000" imgH="1803400" progId="Equation.3">
                    <p:embed/>
                  </p:oleObj>
                </mc:Choice>
                <mc:Fallback>
                  <p:oleObj name="Ecuación" r:id="rId4" imgW="254000" imgH="1803400" progId="Equation.3">
                    <p:embed/>
                    <p:pic>
                      <p:nvPicPr>
                        <p:cNvPr id="0" name="Object 102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4" y="1622"/>
                          <a:ext cx="238" cy="1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bg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189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1480" name="Picture 5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1449"/>
              <a:ext cx="21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1" name="Picture 5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5" y="1946"/>
              <a:ext cx="849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2" name="Picture 6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5" y="1798"/>
              <a:ext cx="840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3" name="Picture 6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" y="1259"/>
              <a:ext cx="774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49226" name="Rectangle 74"/>
          <p:cNvSpPr>
            <a:spLocks noChangeArrowheads="1"/>
          </p:cNvSpPr>
          <p:nvPr/>
        </p:nvSpPr>
        <p:spPr bwMode="auto">
          <a:xfrm>
            <a:off x="609600" y="1752600"/>
            <a:ext cx="7924800" cy="4368800"/>
          </a:xfrm>
          <a:prstGeom prst="rect">
            <a:avLst/>
          </a:prstGeom>
          <a:solidFill>
            <a:schemeClr val="bg1"/>
          </a:solidFill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Time-series Prediction in FIR</a:t>
            </a:r>
          </a:p>
        </p:txBody>
      </p:sp>
      <p:pic>
        <p:nvPicPr>
          <p:cNvPr id="49224" name="Picture 72" descr="Picture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1798638"/>
            <a:ext cx="7758113" cy="4297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23" name="Text Box 71"/>
          <p:cNvSpPr txBox="1">
            <a:spLocks noChangeArrowheads="1"/>
          </p:cNvSpPr>
          <p:nvPr/>
        </p:nvSpPr>
        <p:spPr bwMode="auto">
          <a:xfrm>
            <a:off x="5181600" y="4419600"/>
            <a:ext cx="2438400" cy="944563"/>
          </a:xfrm>
          <a:prstGeom prst="rect">
            <a:avLst/>
          </a:prstGeom>
          <a:solidFill>
            <a:srgbClr val="FFFF00"/>
          </a:solidFill>
          <a:ln w="28575">
            <a:solidFill>
              <a:srgbClr val="99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800" b="1">
                <a:solidFill>
                  <a:srgbClr val="990000"/>
                </a:solidFill>
              </a:rPr>
              <a:t>Water demand for the city of Barcelona, January 85 – July 86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26" grpId="0" animBg="1"/>
      <p:bldP spid="492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65539" name="Rectangle 1047"/>
          <p:cNvSpPr>
            <a:spLocks noChangeArrowheads="1"/>
          </p:cNvSpPr>
          <p:nvPr/>
        </p:nvSpPr>
        <p:spPr bwMode="auto">
          <a:xfrm>
            <a:off x="1676400" y="1790700"/>
            <a:ext cx="7315200" cy="4343400"/>
          </a:xfrm>
          <a:prstGeom prst="rect">
            <a:avLst/>
          </a:prstGeom>
          <a:solidFill>
            <a:schemeClr val="bg1"/>
          </a:solidFill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6554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Simulation Results I</a:t>
            </a:r>
          </a:p>
        </p:txBody>
      </p:sp>
      <p:grpSp>
        <p:nvGrpSpPr>
          <p:cNvPr id="65541" name="Group 1042"/>
          <p:cNvGrpSpPr>
            <a:grpSpLocks/>
          </p:cNvGrpSpPr>
          <p:nvPr/>
        </p:nvGrpSpPr>
        <p:grpSpPr bwMode="auto">
          <a:xfrm>
            <a:off x="6705600" y="1981200"/>
            <a:ext cx="1990725" cy="914400"/>
            <a:chOff x="4272" y="2928"/>
            <a:chExt cx="1254" cy="576"/>
          </a:xfrm>
        </p:grpSpPr>
        <p:sp>
          <p:nvSpPr>
            <p:cNvPr id="65544" name="Line 1038"/>
            <p:cNvSpPr>
              <a:spLocks noChangeShapeType="1"/>
            </p:cNvSpPr>
            <p:nvPr/>
          </p:nvSpPr>
          <p:spPr bwMode="auto">
            <a:xfrm>
              <a:off x="4272" y="3168"/>
              <a:ext cx="288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45" name="Line 1039"/>
            <p:cNvSpPr>
              <a:spLocks noChangeShapeType="1"/>
            </p:cNvSpPr>
            <p:nvPr/>
          </p:nvSpPr>
          <p:spPr bwMode="auto">
            <a:xfrm>
              <a:off x="4272" y="3312"/>
              <a:ext cx="288" cy="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46" name="Text Box 1040"/>
            <p:cNvSpPr txBox="1">
              <a:spLocks noChangeArrowheads="1"/>
            </p:cNvSpPr>
            <p:nvPr/>
          </p:nvSpPr>
          <p:spPr bwMode="auto">
            <a:xfrm>
              <a:off x="4622" y="2928"/>
              <a:ext cx="9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_tradnl">
                  <a:solidFill>
                    <a:srgbClr val="FF0000"/>
                  </a:solidFill>
                </a:rPr>
                <a:t>Prediction</a:t>
              </a:r>
              <a:endParaRPr lang="es-ES_tradnl" sz="3200"/>
            </a:p>
          </p:txBody>
        </p:sp>
        <p:sp>
          <p:nvSpPr>
            <p:cNvPr id="65547" name="Text Box 1041"/>
            <p:cNvSpPr txBox="1">
              <a:spLocks noChangeArrowheads="1"/>
            </p:cNvSpPr>
            <p:nvPr/>
          </p:nvSpPr>
          <p:spPr bwMode="auto">
            <a:xfrm>
              <a:off x="4622" y="3216"/>
              <a:ext cx="46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_tradnl">
                  <a:solidFill>
                    <a:srgbClr val="000000"/>
                  </a:solidFill>
                </a:rPr>
                <a:t>Real</a:t>
              </a:r>
              <a:endParaRPr lang="es-ES_tradnl" sz="3200"/>
            </a:p>
          </p:txBody>
        </p:sp>
      </p:grpSp>
      <p:pic>
        <p:nvPicPr>
          <p:cNvPr id="65542" name="Picture 10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1068388" cy="1970088"/>
          </a:xfrm>
          <a:prstGeom prst="rect">
            <a:avLst/>
          </a:prstGeom>
          <a:noFill/>
          <a:ln w="76200">
            <a:solidFill>
              <a:srgbClr val="99FF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3" name="Picture 1045" descr="Picture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5000"/>
            <a:ext cx="7162800" cy="4221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Quantitative </a:t>
            </a:r>
            <a:r>
              <a:rPr lang="en-US" b="1" i="1" u="none" smtClean="0"/>
              <a:t>vs.</a:t>
            </a:r>
            <a:r>
              <a:rPr lang="en-US" b="1" u="none" smtClean="0"/>
              <a:t> Qualitative Modeling</a:t>
            </a:r>
          </a:p>
        </p:txBody>
      </p:sp>
      <p:sp>
        <p:nvSpPr>
          <p:cNvPr id="67588" name="Text Box 5"/>
          <p:cNvSpPr txBox="1">
            <a:spLocks noChangeArrowheads="1"/>
          </p:cNvSpPr>
          <p:nvPr/>
        </p:nvSpPr>
        <p:spPr bwMode="auto">
          <a:xfrm>
            <a:off x="1752600" y="5029200"/>
            <a:ext cx="563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 b="1" i="1">
              <a:solidFill>
                <a:srgbClr val="00007A"/>
              </a:solidFill>
            </a:endParaRP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772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sz="2400" b="1" i="1" smtClean="0">
                <a:solidFill>
                  <a:schemeClr val="accent1"/>
                </a:solidFill>
              </a:rPr>
              <a:t>Deductive Modeling Techniques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* </a:t>
            </a:r>
            <a:r>
              <a:rPr lang="en-US" sz="2000" smtClean="0"/>
              <a:t>have a large degree of validity in many different and even 	previously unknown applications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      * </a:t>
            </a:r>
            <a:r>
              <a:rPr lang="en-US" sz="2000" smtClean="0"/>
              <a:t>are often quite imprecise in their predictions due to inherent 	model inaccuracies</a:t>
            </a:r>
            <a:endParaRPr lang="en-US" sz="2800" smtClean="0"/>
          </a:p>
          <a:p>
            <a:pPr algn="just" eaLnBrk="1" hangingPunct="1">
              <a:lnSpc>
                <a:spcPct val="140000"/>
              </a:lnSpc>
            </a:pPr>
            <a:r>
              <a:rPr lang="en-US" sz="2400" b="1" i="1" smtClean="0">
                <a:solidFill>
                  <a:schemeClr val="accent1"/>
                </a:solidFill>
              </a:rPr>
              <a:t>Inductive Modeling Techniques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* </a:t>
            </a:r>
            <a:r>
              <a:rPr lang="en-US" sz="2000" smtClean="0"/>
              <a:t>have a limited degree of validity and can only be applied to 	predicting behavior of systems that are essentially known</a:t>
            </a:r>
            <a:endParaRPr lang="en-US" sz="280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* </a:t>
            </a:r>
            <a:r>
              <a:rPr lang="en-US" sz="2000" smtClean="0"/>
              <a:t>are often amazingly precise in their predictions if applied 	carefully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9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39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39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39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39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39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4400"/>
            <a:ext cx="91440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u="none" smtClean="0"/>
              <a:t>Mixed Quantitative &amp; Qualitative Modeling</a:t>
            </a:r>
          </a:p>
        </p:txBody>
      </p:sp>
      <p:sp>
        <p:nvSpPr>
          <p:cNvPr id="85014" name="Rectangle 22"/>
          <p:cNvSpPr>
            <a:spLocks noChangeArrowheads="1"/>
          </p:cNvSpPr>
          <p:nvPr/>
        </p:nvSpPr>
        <p:spPr bwMode="auto">
          <a:xfrm>
            <a:off x="685800" y="17526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sz="2000"/>
              <a:t>It is possible to combine qualitative and quantitative modeling techniques.</a:t>
            </a: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1066800" y="2286000"/>
            <a:ext cx="7543800" cy="3810000"/>
            <a:chOff x="672" y="1248"/>
            <a:chExt cx="4752" cy="2592"/>
          </a:xfrm>
        </p:grpSpPr>
        <p:grpSp>
          <p:nvGrpSpPr>
            <p:cNvPr id="69638" name="Group 23"/>
            <p:cNvGrpSpPr>
              <a:grpSpLocks/>
            </p:cNvGrpSpPr>
            <p:nvPr/>
          </p:nvGrpSpPr>
          <p:grpSpPr bwMode="auto">
            <a:xfrm>
              <a:off x="672" y="1824"/>
              <a:ext cx="1200" cy="576"/>
              <a:chOff x="672" y="1728"/>
              <a:chExt cx="1200" cy="576"/>
            </a:xfrm>
          </p:grpSpPr>
          <p:sp>
            <p:nvSpPr>
              <p:cNvPr id="69675" name="Rectangle 24"/>
              <p:cNvSpPr>
                <a:spLocks noChangeArrowheads="1"/>
              </p:cNvSpPr>
              <p:nvPr/>
            </p:nvSpPr>
            <p:spPr bwMode="auto">
              <a:xfrm>
                <a:off x="720" y="1728"/>
                <a:ext cx="1152" cy="576"/>
              </a:xfrm>
              <a:prstGeom prst="rect">
                <a:avLst/>
              </a:prstGeom>
              <a:solidFill>
                <a:srgbClr val="FF66CC"/>
              </a:solidFill>
              <a:ln w="2857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69676" name="Text Box 25"/>
              <p:cNvSpPr txBox="1">
                <a:spLocks noChangeArrowheads="1"/>
              </p:cNvSpPr>
              <p:nvPr/>
            </p:nvSpPr>
            <p:spPr bwMode="auto">
              <a:xfrm>
                <a:off x="672" y="1728"/>
                <a:ext cx="1200" cy="5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/>
                  <a:t>Quantitative Subsystem</a:t>
                </a:r>
              </a:p>
            </p:txBody>
          </p:sp>
        </p:grpSp>
        <p:sp>
          <p:nvSpPr>
            <p:cNvPr id="69639" name="Line 26"/>
            <p:cNvSpPr>
              <a:spLocks noChangeShapeType="1"/>
            </p:cNvSpPr>
            <p:nvPr/>
          </p:nvSpPr>
          <p:spPr bwMode="auto">
            <a:xfrm>
              <a:off x="1872" y="2112"/>
              <a:ext cx="288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640" name="Group 27"/>
            <p:cNvGrpSpPr>
              <a:grpSpLocks/>
            </p:cNvGrpSpPr>
            <p:nvPr/>
          </p:nvGrpSpPr>
          <p:grpSpPr bwMode="auto">
            <a:xfrm>
              <a:off x="2160" y="1920"/>
              <a:ext cx="720" cy="384"/>
              <a:chOff x="2160" y="1824"/>
              <a:chExt cx="720" cy="384"/>
            </a:xfrm>
          </p:grpSpPr>
          <p:sp>
            <p:nvSpPr>
              <p:cNvPr id="69673" name="Rectangle 28"/>
              <p:cNvSpPr>
                <a:spLocks noChangeArrowheads="1"/>
              </p:cNvSpPr>
              <p:nvPr/>
            </p:nvSpPr>
            <p:spPr bwMode="auto">
              <a:xfrm>
                <a:off x="2160" y="1824"/>
                <a:ext cx="624" cy="384"/>
              </a:xfrm>
              <a:prstGeom prst="rect">
                <a:avLst/>
              </a:prstGeom>
              <a:solidFill>
                <a:srgbClr val="66FF33"/>
              </a:solidFill>
              <a:ln w="2857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69674" name="Text Box 29"/>
              <p:cNvSpPr txBox="1">
                <a:spLocks noChangeArrowheads="1"/>
              </p:cNvSpPr>
              <p:nvPr/>
            </p:nvSpPr>
            <p:spPr bwMode="auto">
              <a:xfrm>
                <a:off x="2208" y="1872"/>
                <a:ext cx="67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800"/>
                  <a:t>Recode</a:t>
                </a:r>
              </a:p>
            </p:txBody>
          </p:sp>
        </p:grpSp>
        <p:sp>
          <p:nvSpPr>
            <p:cNvPr id="69641" name="Line 30"/>
            <p:cNvSpPr>
              <a:spLocks noChangeShapeType="1"/>
            </p:cNvSpPr>
            <p:nvPr/>
          </p:nvSpPr>
          <p:spPr bwMode="auto">
            <a:xfrm>
              <a:off x="2784" y="2112"/>
              <a:ext cx="288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642" name="Group 31"/>
            <p:cNvGrpSpPr>
              <a:grpSpLocks/>
            </p:cNvGrpSpPr>
            <p:nvPr/>
          </p:nvGrpSpPr>
          <p:grpSpPr bwMode="auto">
            <a:xfrm>
              <a:off x="2976" y="1824"/>
              <a:ext cx="864" cy="576"/>
              <a:chOff x="2976" y="1728"/>
              <a:chExt cx="864" cy="576"/>
            </a:xfrm>
          </p:grpSpPr>
          <p:sp>
            <p:nvSpPr>
              <p:cNvPr id="69671" name="Rectangle 32"/>
              <p:cNvSpPr>
                <a:spLocks noChangeArrowheads="1"/>
              </p:cNvSpPr>
              <p:nvPr/>
            </p:nvSpPr>
            <p:spPr bwMode="auto">
              <a:xfrm>
                <a:off x="3072" y="1728"/>
                <a:ext cx="672" cy="576"/>
              </a:xfrm>
              <a:prstGeom prst="rect">
                <a:avLst/>
              </a:prstGeom>
              <a:solidFill>
                <a:srgbClr val="FFFF66"/>
              </a:solidFill>
              <a:ln w="2857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69672" name="Text Box 33"/>
              <p:cNvSpPr txBox="1">
                <a:spLocks noChangeArrowheads="1"/>
              </p:cNvSpPr>
              <p:nvPr/>
            </p:nvSpPr>
            <p:spPr bwMode="auto">
              <a:xfrm>
                <a:off x="2976" y="1776"/>
                <a:ext cx="864" cy="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/>
                  <a:t>FIR Model</a:t>
                </a:r>
              </a:p>
            </p:txBody>
          </p:sp>
        </p:grpSp>
        <p:sp>
          <p:nvSpPr>
            <p:cNvPr id="69643" name="Line 34"/>
            <p:cNvSpPr>
              <a:spLocks noChangeShapeType="1"/>
            </p:cNvSpPr>
            <p:nvPr/>
          </p:nvSpPr>
          <p:spPr bwMode="auto">
            <a:xfrm>
              <a:off x="3744" y="2208"/>
              <a:ext cx="336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Line 35"/>
            <p:cNvSpPr>
              <a:spLocks noChangeShapeType="1"/>
            </p:cNvSpPr>
            <p:nvPr/>
          </p:nvSpPr>
          <p:spPr bwMode="auto">
            <a:xfrm>
              <a:off x="4080" y="2208"/>
              <a:ext cx="0" cy="384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645" name="Group 36"/>
            <p:cNvGrpSpPr>
              <a:grpSpLocks/>
            </p:cNvGrpSpPr>
            <p:nvPr/>
          </p:nvGrpSpPr>
          <p:grpSpPr bwMode="auto">
            <a:xfrm>
              <a:off x="3648" y="2592"/>
              <a:ext cx="864" cy="336"/>
              <a:chOff x="3360" y="2928"/>
              <a:chExt cx="864" cy="336"/>
            </a:xfrm>
          </p:grpSpPr>
          <p:sp>
            <p:nvSpPr>
              <p:cNvPr id="69669" name="Rectangle 37"/>
              <p:cNvSpPr>
                <a:spLocks noChangeArrowheads="1"/>
              </p:cNvSpPr>
              <p:nvPr/>
            </p:nvSpPr>
            <p:spPr bwMode="auto">
              <a:xfrm>
                <a:off x="3360" y="2928"/>
                <a:ext cx="864" cy="336"/>
              </a:xfrm>
              <a:prstGeom prst="rect">
                <a:avLst/>
              </a:prstGeom>
              <a:solidFill>
                <a:srgbClr val="66FF33"/>
              </a:solidFill>
              <a:ln w="2857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69670" name="Text Box 38"/>
              <p:cNvSpPr txBox="1">
                <a:spLocks noChangeArrowheads="1"/>
              </p:cNvSpPr>
              <p:nvPr/>
            </p:nvSpPr>
            <p:spPr bwMode="auto">
              <a:xfrm>
                <a:off x="3408" y="2976"/>
                <a:ext cx="8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800"/>
                  <a:t>Regenerate</a:t>
                </a:r>
              </a:p>
            </p:txBody>
          </p:sp>
        </p:grpSp>
        <p:sp>
          <p:nvSpPr>
            <p:cNvPr id="69646" name="Line 39"/>
            <p:cNvSpPr>
              <a:spLocks noChangeShapeType="1"/>
            </p:cNvSpPr>
            <p:nvPr/>
          </p:nvSpPr>
          <p:spPr bwMode="auto">
            <a:xfrm>
              <a:off x="4080" y="2928"/>
              <a:ext cx="0" cy="336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647" name="Group 40"/>
            <p:cNvGrpSpPr>
              <a:grpSpLocks/>
            </p:cNvGrpSpPr>
            <p:nvPr/>
          </p:nvGrpSpPr>
          <p:grpSpPr bwMode="auto">
            <a:xfrm>
              <a:off x="3456" y="3264"/>
              <a:ext cx="1200" cy="576"/>
              <a:chOff x="672" y="1728"/>
              <a:chExt cx="1200" cy="576"/>
            </a:xfrm>
          </p:grpSpPr>
          <p:sp>
            <p:nvSpPr>
              <p:cNvPr id="69667" name="Rectangle 41"/>
              <p:cNvSpPr>
                <a:spLocks noChangeArrowheads="1"/>
              </p:cNvSpPr>
              <p:nvPr/>
            </p:nvSpPr>
            <p:spPr bwMode="auto">
              <a:xfrm>
                <a:off x="720" y="1728"/>
                <a:ext cx="1152" cy="576"/>
              </a:xfrm>
              <a:prstGeom prst="rect">
                <a:avLst/>
              </a:prstGeom>
              <a:solidFill>
                <a:srgbClr val="FF66CC"/>
              </a:solidFill>
              <a:ln w="2857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69668" name="Text Box 42"/>
              <p:cNvSpPr txBox="1">
                <a:spLocks noChangeArrowheads="1"/>
              </p:cNvSpPr>
              <p:nvPr/>
            </p:nvSpPr>
            <p:spPr bwMode="auto">
              <a:xfrm>
                <a:off x="672" y="1728"/>
                <a:ext cx="1200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/>
                  <a:t>Quantitative Subsystem</a:t>
                </a:r>
              </a:p>
            </p:txBody>
          </p:sp>
        </p:grpSp>
        <p:sp>
          <p:nvSpPr>
            <p:cNvPr id="69648" name="Line 43"/>
            <p:cNvSpPr>
              <a:spLocks noChangeShapeType="1"/>
            </p:cNvSpPr>
            <p:nvPr/>
          </p:nvSpPr>
          <p:spPr bwMode="auto">
            <a:xfrm>
              <a:off x="4656" y="3552"/>
              <a:ext cx="384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9" name="Line 44"/>
            <p:cNvSpPr>
              <a:spLocks noChangeShapeType="1"/>
            </p:cNvSpPr>
            <p:nvPr/>
          </p:nvSpPr>
          <p:spPr bwMode="auto">
            <a:xfrm flipV="1">
              <a:off x="5040" y="2592"/>
              <a:ext cx="0" cy="96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650" name="Group 45"/>
            <p:cNvGrpSpPr>
              <a:grpSpLocks/>
            </p:cNvGrpSpPr>
            <p:nvPr/>
          </p:nvGrpSpPr>
          <p:grpSpPr bwMode="auto">
            <a:xfrm>
              <a:off x="4704" y="2208"/>
              <a:ext cx="720" cy="384"/>
              <a:chOff x="2160" y="1824"/>
              <a:chExt cx="720" cy="384"/>
            </a:xfrm>
          </p:grpSpPr>
          <p:sp>
            <p:nvSpPr>
              <p:cNvPr id="69665" name="Rectangle 46"/>
              <p:cNvSpPr>
                <a:spLocks noChangeArrowheads="1"/>
              </p:cNvSpPr>
              <p:nvPr/>
            </p:nvSpPr>
            <p:spPr bwMode="auto">
              <a:xfrm>
                <a:off x="2160" y="1824"/>
                <a:ext cx="624" cy="384"/>
              </a:xfrm>
              <a:prstGeom prst="rect">
                <a:avLst/>
              </a:prstGeom>
              <a:solidFill>
                <a:srgbClr val="66FF33"/>
              </a:solidFill>
              <a:ln w="2857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69666" name="Text Box 47"/>
              <p:cNvSpPr txBox="1">
                <a:spLocks noChangeArrowheads="1"/>
              </p:cNvSpPr>
              <p:nvPr/>
            </p:nvSpPr>
            <p:spPr bwMode="auto">
              <a:xfrm>
                <a:off x="2208" y="1872"/>
                <a:ext cx="672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800"/>
                  <a:t>Recode</a:t>
                </a:r>
              </a:p>
            </p:txBody>
          </p:sp>
        </p:grpSp>
        <p:sp>
          <p:nvSpPr>
            <p:cNvPr id="69651" name="Line 48"/>
            <p:cNvSpPr>
              <a:spLocks noChangeShapeType="1"/>
            </p:cNvSpPr>
            <p:nvPr/>
          </p:nvSpPr>
          <p:spPr bwMode="auto">
            <a:xfrm flipV="1">
              <a:off x="5040" y="1824"/>
              <a:ext cx="0" cy="384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652" name="Group 49"/>
            <p:cNvGrpSpPr>
              <a:grpSpLocks/>
            </p:cNvGrpSpPr>
            <p:nvPr/>
          </p:nvGrpSpPr>
          <p:grpSpPr bwMode="auto">
            <a:xfrm>
              <a:off x="4464" y="1248"/>
              <a:ext cx="864" cy="576"/>
              <a:chOff x="2976" y="1728"/>
              <a:chExt cx="864" cy="576"/>
            </a:xfrm>
          </p:grpSpPr>
          <p:sp>
            <p:nvSpPr>
              <p:cNvPr id="69663" name="Rectangle 50"/>
              <p:cNvSpPr>
                <a:spLocks noChangeArrowheads="1"/>
              </p:cNvSpPr>
              <p:nvPr/>
            </p:nvSpPr>
            <p:spPr bwMode="auto">
              <a:xfrm>
                <a:off x="3072" y="1728"/>
                <a:ext cx="672" cy="576"/>
              </a:xfrm>
              <a:prstGeom prst="rect">
                <a:avLst/>
              </a:prstGeom>
              <a:solidFill>
                <a:srgbClr val="FFFF66"/>
              </a:solidFill>
              <a:ln w="2857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69664" name="Text Box 51"/>
              <p:cNvSpPr txBox="1">
                <a:spLocks noChangeArrowheads="1"/>
              </p:cNvSpPr>
              <p:nvPr/>
            </p:nvSpPr>
            <p:spPr bwMode="auto">
              <a:xfrm>
                <a:off x="2976" y="1776"/>
                <a:ext cx="864" cy="5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/>
                  <a:t>FIR Model</a:t>
                </a:r>
              </a:p>
            </p:txBody>
          </p:sp>
        </p:grpSp>
        <p:sp>
          <p:nvSpPr>
            <p:cNvPr id="69653" name="Line 52"/>
            <p:cNvSpPr>
              <a:spLocks noChangeShapeType="1"/>
            </p:cNvSpPr>
            <p:nvPr/>
          </p:nvSpPr>
          <p:spPr bwMode="auto">
            <a:xfrm flipH="1">
              <a:off x="3984" y="1536"/>
              <a:ext cx="576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654" name="Group 53"/>
            <p:cNvGrpSpPr>
              <a:grpSpLocks/>
            </p:cNvGrpSpPr>
            <p:nvPr/>
          </p:nvGrpSpPr>
          <p:grpSpPr bwMode="auto">
            <a:xfrm>
              <a:off x="3120" y="1344"/>
              <a:ext cx="864" cy="336"/>
              <a:chOff x="3360" y="2928"/>
              <a:chExt cx="864" cy="336"/>
            </a:xfrm>
          </p:grpSpPr>
          <p:sp>
            <p:nvSpPr>
              <p:cNvPr id="69661" name="Rectangle 54"/>
              <p:cNvSpPr>
                <a:spLocks noChangeArrowheads="1"/>
              </p:cNvSpPr>
              <p:nvPr/>
            </p:nvSpPr>
            <p:spPr bwMode="auto">
              <a:xfrm>
                <a:off x="3360" y="2928"/>
                <a:ext cx="864" cy="336"/>
              </a:xfrm>
              <a:prstGeom prst="rect">
                <a:avLst/>
              </a:prstGeom>
              <a:solidFill>
                <a:srgbClr val="66FF33"/>
              </a:solidFill>
              <a:ln w="2857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69662" name="Text Box 55"/>
              <p:cNvSpPr txBox="1">
                <a:spLocks noChangeArrowheads="1"/>
              </p:cNvSpPr>
              <p:nvPr/>
            </p:nvSpPr>
            <p:spPr bwMode="auto">
              <a:xfrm>
                <a:off x="3408" y="2976"/>
                <a:ext cx="816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800"/>
                  <a:t>Regenerate</a:t>
                </a:r>
              </a:p>
            </p:txBody>
          </p:sp>
        </p:grpSp>
        <p:sp>
          <p:nvSpPr>
            <p:cNvPr id="69655" name="Line 56"/>
            <p:cNvSpPr>
              <a:spLocks noChangeShapeType="1"/>
            </p:cNvSpPr>
            <p:nvPr/>
          </p:nvSpPr>
          <p:spPr bwMode="auto">
            <a:xfrm>
              <a:off x="1344" y="1536"/>
              <a:ext cx="1776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56" name="Line 57"/>
            <p:cNvSpPr>
              <a:spLocks noChangeShapeType="1"/>
            </p:cNvSpPr>
            <p:nvPr/>
          </p:nvSpPr>
          <p:spPr bwMode="auto">
            <a:xfrm>
              <a:off x="1344" y="1536"/>
              <a:ext cx="0" cy="288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57" name="Line 58"/>
            <p:cNvSpPr>
              <a:spLocks noChangeShapeType="1"/>
            </p:cNvSpPr>
            <p:nvPr/>
          </p:nvSpPr>
          <p:spPr bwMode="auto">
            <a:xfrm>
              <a:off x="1344" y="2400"/>
              <a:ext cx="0" cy="1152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58" name="Line 59"/>
            <p:cNvSpPr>
              <a:spLocks noChangeShapeType="1"/>
            </p:cNvSpPr>
            <p:nvPr/>
          </p:nvSpPr>
          <p:spPr bwMode="auto">
            <a:xfrm>
              <a:off x="1344" y="3552"/>
              <a:ext cx="2160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59" name="Line 60"/>
            <p:cNvSpPr>
              <a:spLocks noChangeShapeType="1"/>
            </p:cNvSpPr>
            <p:nvPr/>
          </p:nvSpPr>
          <p:spPr bwMode="auto">
            <a:xfrm>
              <a:off x="3744" y="2016"/>
              <a:ext cx="1008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0" name="Line 61"/>
            <p:cNvSpPr>
              <a:spLocks noChangeShapeType="1"/>
            </p:cNvSpPr>
            <p:nvPr/>
          </p:nvSpPr>
          <p:spPr bwMode="auto">
            <a:xfrm flipV="1">
              <a:off x="4752" y="1824"/>
              <a:ext cx="0" cy="192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5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-76200" y="6019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Application: Cardiovascular System I</a:t>
            </a:r>
          </a:p>
        </p:txBody>
      </p:sp>
      <p:sp>
        <p:nvSpPr>
          <p:cNvPr id="87054" name="Rectangle 14"/>
          <p:cNvSpPr>
            <a:spLocks noChangeArrowheads="1"/>
          </p:cNvSpPr>
          <p:nvPr/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Let us apply the technique to a fairly complex system: the </a:t>
            </a:r>
            <a:r>
              <a:rPr lang="en-US" b="1" i="1">
                <a:solidFill>
                  <a:schemeClr val="accent2"/>
                </a:solidFill>
              </a:rPr>
              <a:t>cardiovascular system</a:t>
            </a:r>
            <a:r>
              <a:rPr lang="en-US"/>
              <a:t> of the human body.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cardiovascular system is comprised of two subsystems: the </a:t>
            </a:r>
            <a:r>
              <a:rPr lang="en-US" b="1" i="1">
                <a:solidFill>
                  <a:schemeClr val="accent2"/>
                </a:solidFill>
              </a:rPr>
              <a:t>hemodynamic system</a:t>
            </a:r>
            <a:r>
              <a:rPr lang="en-US"/>
              <a:t> and the </a:t>
            </a:r>
            <a:r>
              <a:rPr lang="en-US" b="1" i="1">
                <a:solidFill>
                  <a:schemeClr val="accent2"/>
                </a:solidFill>
              </a:rPr>
              <a:t>central nervous control</a:t>
            </a:r>
            <a:r>
              <a:rPr lang="en-US"/>
              <a:t>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</a:t>
            </a:r>
            <a:r>
              <a:rPr lang="en-US" b="1" i="1">
                <a:solidFill>
                  <a:schemeClr val="accent2"/>
                </a:solidFill>
              </a:rPr>
              <a:t>hemodynamic system</a:t>
            </a:r>
            <a:r>
              <a:rPr lang="en-US"/>
              <a:t> describes the flow of blood through the heart and the blood vessels.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</a:t>
            </a:r>
            <a:r>
              <a:rPr lang="en-US" b="1" i="1">
                <a:solidFill>
                  <a:schemeClr val="accent2"/>
                </a:solidFill>
              </a:rPr>
              <a:t>central nervous control</a:t>
            </a:r>
            <a:r>
              <a:rPr lang="en-US"/>
              <a:t> synchronizes the control algorithms that control the functioning of both the heart and the blood vessels.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7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7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7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none" smtClean="0"/>
              <a:t>Application: Cardiovascular System II</a:t>
            </a: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685800" y="2057400"/>
            <a:ext cx="7772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</a:t>
            </a:r>
            <a:r>
              <a:rPr lang="en-US" b="1" i="1">
                <a:solidFill>
                  <a:schemeClr val="accent2"/>
                </a:solidFill>
              </a:rPr>
              <a:t>hemodynamic system</a:t>
            </a:r>
            <a:r>
              <a:rPr lang="en-US"/>
              <a:t> is essentially a hydrodynamic system.  The heart and blood vessels can be described by pumps and valves and pipes.  Thus </a:t>
            </a:r>
            <a:r>
              <a:rPr lang="en-US" b="1" i="1">
                <a:solidFill>
                  <a:schemeClr val="accent2"/>
                </a:solidFill>
              </a:rPr>
              <a:t>bond graphs</a:t>
            </a:r>
            <a:r>
              <a:rPr lang="en-US"/>
              <a:t> are suitable for its description.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</a:t>
            </a:r>
            <a:r>
              <a:rPr lang="en-US" b="1" i="1">
                <a:solidFill>
                  <a:schemeClr val="accent2"/>
                </a:solidFill>
              </a:rPr>
              <a:t>central nervous control</a:t>
            </a:r>
            <a:r>
              <a:rPr lang="en-US"/>
              <a:t> is still not totally understood.  </a:t>
            </a:r>
            <a:r>
              <a:rPr lang="en-US" b="1" i="1">
                <a:solidFill>
                  <a:schemeClr val="accent2"/>
                </a:solidFill>
              </a:rPr>
              <a:t>Qualitative modeling</a:t>
            </a:r>
            <a:r>
              <a:rPr lang="en-US"/>
              <a:t> on the basis of observations may be the tool of choice.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The Hemodynamic System I</a:t>
            </a:r>
          </a:p>
        </p:txBody>
      </p:sp>
      <p:sp>
        <p:nvSpPr>
          <p:cNvPr id="108551" name="Text Box 7"/>
          <p:cNvSpPr txBox="1">
            <a:spLocks noChangeArrowheads="1"/>
          </p:cNvSpPr>
          <p:nvPr/>
        </p:nvSpPr>
        <p:spPr bwMode="auto">
          <a:xfrm>
            <a:off x="4724400" y="1752600"/>
            <a:ext cx="4114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heart chambers</a:t>
            </a:r>
            <a:r>
              <a:rPr lang="en-US" sz="2000"/>
              <a:t> and </a:t>
            </a:r>
            <a:r>
              <a:rPr lang="en-US" sz="2000" b="1" i="1">
                <a:solidFill>
                  <a:schemeClr val="accent2"/>
                </a:solidFill>
              </a:rPr>
              <a:t>blood vessels</a:t>
            </a:r>
            <a:r>
              <a:rPr lang="en-US" sz="2000"/>
              <a:t> are containers of blood.  Each container is a storage of mass, thus contains a </a:t>
            </a:r>
            <a:r>
              <a:rPr lang="en-US" sz="2000" b="1" i="1">
                <a:solidFill>
                  <a:schemeClr val="accent2"/>
                </a:solidFill>
              </a:rPr>
              <a:t>C-element</a:t>
            </a:r>
            <a:r>
              <a:rPr lang="en-US" sz="2000"/>
              <a:t>.</a:t>
            </a:r>
          </a:p>
        </p:txBody>
      </p:sp>
      <p:sp>
        <p:nvSpPr>
          <p:cNvPr id="108558" name="Text Box 14"/>
          <p:cNvSpPr txBox="1">
            <a:spLocks noChangeArrowheads="1"/>
          </p:cNvSpPr>
          <p:nvPr/>
        </p:nvSpPr>
        <p:spPr bwMode="auto">
          <a:xfrm>
            <a:off x="4724400" y="3108325"/>
            <a:ext cx="4114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C-elements </a:t>
            </a:r>
            <a:r>
              <a:rPr lang="en-US" sz="2000"/>
              <a:t>are partly non-linear, and in the case of the heart chambers even time-dependent.</a:t>
            </a:r>
          </a:p>
        </p:txBody>
      </p:sp>
      <p:sp>
        <p:nvSpPr>
          <p:cNvPr id="108559" name="Text Box 15"/>
          <p:cNvSpPr txBox="1">
            <a:spLocks noChangeArrowheads="1"/>
          </p:cNvSpPr>
          <p:nvPr/>
        </p:nvSpPr>
        <p:spPr bwMode="auto">
          <a:xfrm>
            <a:off x="4724400" y="4189413"/>
            <a:ext cx="41148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mSe-element </a:t>
            </a:r>
            <a:r>
              <a:rPr lang="en-US" sz="2000"/>
              <a:t>on the left side represents the residual volume of the vessel.</a:t>
            </a:r>
          </a:p>
        </p:txBody>
      </p:sp>
      <p:sp>
        <p:nvSpPr>
          <p:cNvPr id="108560" name="Text Box 16"/>
          <p:cNvSpPr txBox="1">
            <a:spLocks noChangeArrowheads="1"/>
          </p:cNvSpPr>
          <p:nvPr/>
        </p:nvSpPr>
        <p:spPr bwMode="auto">
          <a:xfrm>
            <a:off x="4724400" y="5256213"/>
            <a:ext cx="41148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mSe-element </a:t>
            </a:r>
            <a:r>
              <a:rPr lang="en-US" sz="2000"/>
              <a:t>on the right side represents the thoracic pressure, which is influenced by the breathing.</a:t>
            </a:r>
          </a:p>
        </p:txBody>
      </p:sp>
      <p:pic>
        <p:nvPicPr>
          <p:cNvPr id="108561" name="Picture 17" descr="Fig_35_1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4495800" cy="427037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utoUpdateAnimBg="0"/>
      <p:bldP spid="108558" grpId="0" autoUpdateAnimBg="0"/>
      <p:bldP spid="108559" grpId="0" autoUpdateAnimBg="0"/>
      <p:bldP spid="108560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pic>
        <p:nvPicPr>
          <p:cNvPr id="109580" name="Picture 1036" descr="Fig_35_4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91000"/>
            <a:ext cx="4071938" cy="2049463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8" name="Picture 1034" descr="Fig_35_3"/>
          <p:cNvPicPr>
            <a:picLocks noGrp="1"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63713"/>
            <a:ext cx="2757488" cy="2308225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6" name="Picture 1032" descr="Fig_35_2"/>
          <p:cNvPicPr>
            <a:picLocks noGrp="1"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4657725" cy="450532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The Hemodynamic System II</a:t>
            </a:r>
          </a:p>
        </p:txBody>
      </p:sp>
      <p:sp>
        <p:nvSpPr>
          <p:cNvPr id="77831" name="Text Box 1028"/>
          <p:cNvSpPr txBox="1">
            <a:spLocks noChangeArrowheads="1"/>
          </p:cNvSpPr>
          <p:nvPr/>
        </p:nvSpPr>
        <p:spPr bwMode="auto">
          <a:xfrm>
            <a:off x="1752600" y="5029200"/>
            <a:ext cx="563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 b="1" i="1">
              <a:solidFill>
                <a:srgbClr val="00007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pic>
        <p:nvPicPr>
          <p:cNvPr id="133134" name="Picture 1038" descr="Fig_35_5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191000"/>
            <a:ext cx="4065588" cy="2078038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2" name="Picture 1036" descr="Fig_35_6"/>
          <p:cNvPicPr>
            <a:picLocks noGrp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4678363" cy="451326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0" name="Picture 1034" descr="Fig_35_7"/>
          <p:cNvPicPr>
            <a:picLocks noGrp="1"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2667000" cy="2320925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The Hemodynamic System III</a:t>
            </a:r>
          </a:p>
        </p:txBody>
      </p:sp>
      <p:sp>
        <p:nvSpPr>
          <p:cNvPr id="79879" name="Text Box 1027"/>
          <p:cNvSpPr txBox="1">
            <a:spLocks noChangeArrowheads="1"/>
          </p:cNvSpPr>
          <p:nvPr/>
        </p:nvSpPr>
        <p:spPr bwMode="auto">
          <a:xfrm>
            <a:off x="1752600" y="5029200"/>
            <a:ext cx="563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 b="1" i="1">
              <a:solidFill>
                <a:srgbClr val="00007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The Hemodynamic System IV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077200" cy="3429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smtClean="0"/>
              <a:t>All </a:t>
            </a:r>
            <a:r>
              <a:rPr lang="en-US" sz="2400" b="1" i="1" smtClean="0">
                <a:solidFill>
                  <a:schemeClr val="accent2"/>
                </a:solidFill>
              </a:rPr>
              <a:t>containers</a:t>
            </a:r>
            <a:r>
              <a:rPr lang="en-US" sz="2400" smtClean="0"/>
              <a:t> are drawn as </a:t>
            </a:r>
            <a:r>
              <a:rPr lang="en-US" sz="2400" b="1" i="1" smtClean="0">
                <a:solidFill>
                  <a:schemeClr val="accent2"/>
                </a:solidFill>
              </a:rPr>
              <a:t>boxes</a:t>
            </a:r>
            <a:r>
              <a:rPr lang="en-US" sz="2400" smtClean="0"/>
              <a:t>.  They end in </a:t>
            </a:r>
            <a:r>
              <a:rPr lang="en-US" sz="2400" b="1" i="1" smtClean="0">
                <a:solidFill>
                  <a:schemeClr val="accent2"/>
                </a:solidFill>
              </a:rPr>
              <a:t>0-junctions</a:t>
            </a:r>
            <a:r>
              <a:rPr lang="en-US" sz="2400" smtClean="0"/>
              <a:t>.</a:t>
            </a:r>
          </a:p>
          <a:p>
            <a:pPr algn="just" eaLnBrk="1" hangingPunct="1"/>
            <a:r>
              <a:rPr lang="en-US" sz="2400" smtClean="0"/>
              <a:t>All </a:t>
            </a:r>
            <a:r>
              <a:rPr lang="en-US" sz="2400" b="1" i="1" smtClean="0">
                <a:solidFill>
                  <a:schemeClr val="accent2"/>
                </a:solidFill>
              </a:rPr>
              <a:t>flows</a:t>
            </a:r>
            <a:r>
              <a:rPr lang="en-US" sz="2400" smtClean="0"/>
              <a:t> between containers are drawn as </a:t>
            </a:r>
            <a:r>
              <a:rPr lang="en-US" sz="2400" b="1" i="1" smtClean="0">
                <a:solidFill>
                  <a:schemeClr val="accent2"/>
                </a:solidFill>
              </a:rPr>
              <a:t>arrows</a:t>
            </a:r>
            <a:r>
              <a:rPr lang="en-US" sz="2400" smtClean="0"/>
              <a:t>.  They end in </a:t>
            </a:r>
            <a:r>
              <a:rPr lang="en-US" sz="2400" b="1" i="1" smtClean="0">
                <a:solidFill>
                  <a:schemeClr val="accent2"/>
                </a:solidFill>
              </a:rPr>
              <a:t>bonds</a:t>
            </a:r>
            <a:r>
              <a:rPr lang="en-US" sz="2400" smtClean="0"/>
              <a:t>.</a:t>
            </a:r>
          </a:p>
          <a:p>
            <a:pPr algn="just" eaLnBrk="1" hangingPunct="1"/>
            <a:r>
              <a:rPr lang="en-US" sz="2400" smtClean="0"/>
              <a:t>As long as containers and flows toggle, they can be connected together without bonds in between.</a:t>
            </a:r>
          </a:p>
          <a:p>
            <a:pPr algn="just" eaLnBrk="1" hangingPunct="1"/>
            <a:r>
              <a:rPr lang="en-US" sz="2400" smtClean="0"/>
              <a:t>Some of the </a:t>
            </a:r>
            <a:r>
              <a:rPr lang="en-US" sz="2400" b="1" i="1" smtClean="0">
                <a:solidFill>
                  <a:schemeClr val="accent2"/>
                </a:solidFill>
              </a:rPr>
              <a:t>flows </a:t>
            </a:r>
            <a:r>
              <a:rPr lang="en-US" sz="2400" smtClean="0"/>
              <a:t>contain inductors, others only resistances.  Some of them also contain valves, which are represented by </a:t>
            </a:r>
            <a:r>
              <a:rPr lang="en-US" sz="2400" b="1" i="1" smtClean="0">
                <a:solidFill>
                  <a:schemeClr val="accent2"/>
                </a:solidFill>
              </a:rPr>
              <a:t>Sw-elements</a:t>
            </a:r>
            <a:r>
              <a:rPr lang="en-US" sz="24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The Heart</a:t>
            </a:r>
          </a:p>
        </p:txBody>
      </p:sp>
      <p:sp>
        <p:nvSpPr>
          <p:cNvPr id="88080" name="Text Box 16"/>
          <p:cNvSpPr txBox="1">
            <a:spLocks noChangeArrowheads="1"/>
          </p:cNvSpPr>
          <p:nvPr/>
        </p:nvSpPr>
        <p:spPr bwMode="auto">
          <a:xfrm>
            <a:off x="5105400" y="1676400"/>
            <a:ext cx="38100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heart</a:t>
            </a:r>
            <a:r>
              <a:rPr lang="en-US" sz="2000"/>
              <a:t> contains the four chambers, as well as the four major heart valves, the </a:t>
            </a:r>
            <a:r>
              <a:rPr lang="en-US" sz="2000" b="1" i="1">
                <a:solidFill>
                  <a:schemeClr val="accent2"/>
                </a:solidFill>
              </a:rPr>
              <a:t>pulmonary </a:t>
            </a:r>
            <a:r>
              <a:rPr lang="en-US" sz="2000"/>
              <a:t>and </a:t>
            </a:r>
            <a:r>
              <a:rPr lang="en-US" sz="2000" b="1" i="1">
                <a:solidFill>
                  <a:schemeClr val="accent2"/>
                </a:solidFill>
              </a:rPr>
              <a:t>aorta valves</a:t>
            </a:r>
            <a:r>
              <a:rPr lang="en-US" sz="2000"/>
              <a:t> at the exits of the ventricula, and the </a:t>
            </a:r>
            <a:r>
              <a:rPr lang="en-US" sz="2000" b="1" i="1">
                <a:solidFill>
                  <a:schemeClr val="accent2"/>
                </a:solidFill>
              </a:rPr>
              <a:t>mitral</a:t>
            </a:r>
            <a:r>
              <a:rPr lang="en-US" sz="2000"/>
              <a:t> and </a:t>
            </a:r>
            <a:r>
              <a:rPr lang="en-US" sz="2000" b="1" i="1">
                <a:solidFill>
                  <a:schemeClr val="accent2"/>
                </a:solidFill>
              </a:rPr>
              <a:t>triscuspid valves</a:t>
            </a:r>
            <a:r>
              <a:rPr lang="en-US" sz="2000"/>
              <a:t> between the atria and the corresponding ventricula.</a:t>
            </a:r>
          </a:p>
        </p:txBody>
      </p:sp>
      <p:sp>
        <p:nvSpPr>
          <p:cNvPr id="88081" name="Text Box 17"/>
          <p:cNvSpPr txBox="1">
            <a:spLocks noChangeArrowheads="1"/>
          </p:cNvSpPr>
          <p:nvPr/>
        </p:nvSpPr>
        <p:spPr bwMode="auto">
          <a:xfrm>
            <a:off x="5105400" y="3884613"/>
            <a:ext cx="38100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sinus rhythm</a:t>
            </a:r>
            <a:r>
              <a:rPr lang="en-US" sz="2000"/>
              <a:t> block programs the contraction and relaxation of the heart muscle.</a:t>
            </a:r>
          </a:p>
        </p:txBody>
      </p:sp>
      <p:sp>
        <p:nvSpPr>
          <p:cNvPr id="88082" name="Text Box 18"/>
          <p:cNvSpPr txBox="1">
            <a:spLocks noChangeArrowheads="1"/>
          </p:cNvSpPr>
          <p:nvPr/>
        </p:nvSpPr>
        <p:spPr bwMode="auto">
          <a:xfrm>
            <a:off x="5105400" y="5027613"/>
            <a:ext cx="3810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heart muscle</a:t>
            </a:r>
            <a:r>
              <a:rPr lang="en-US" sz="2000"/>
              <a:t> flow symbolizes the coronary blood vessels that are responsible for supplying the heart muscle with oxygen.</a:t>
            </a:r>
          </a:p>
        </p:txBody>
      </p:sp>
      <p:pic>
        <p:nvPicPr>
          <p:cNvPr id="88084" name="Picture 20" descr="Fig_35_8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27200"/>
            <a:ext cx="4876800" cy="44450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8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80" grpId="0" autoUpdateAnimBg="0"/>
      <p:bldP spid="88081" grpId="0" autoUpdateAnimBg="0"/>
      <p:bldP spid="88082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6" name="Picture 10" descr="Scree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635125"/>
            <a:ext cx="577215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838200"/>
          </a:xfrm>
        </p:spPr>
        <p:txBody>
          <a:bodyPr/>
          <a:lstStyle/>
          <a:p>
            <a:pPr eaLnBrk="1" hangingPunct="1"/>
            <a:r>
              <a:rPr lang="en-US" b="1" u="none" smtClean="0"/>
              <a:t>The Thorax</a:t>
            </a:r>
          </a:p>
        </p:txBody>
      </p:sp>
      <p:sp>
        <p:nvSpPr>
          <p:cNvPr id="63526" name="Text Box 38"/>
          <p:cNvSpPr txBox="1">
            <a:spLocks noChangeArrowheads="1"/>
          </p:cNvSpPr>
          <p:nvPr/>
        </p:nvSpPr>
        <p:spPr bwMode="auto">
          <a:xfrm>
            <a:off x="5943600" y="1752600"/>
            <a:ext cx="2971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thorax</a:t>
            </a:r>
            <a:r>
              <a:rPr lang="en-US" sz="2000"/>
              <a:t> contains the </a:t>
            </a:r>
            <a:r>
              <a:rPr lang="en-US" sz="2000" b="1" i="1">
                <a:solidFill>
                  <a:schemeClr val="accent2"/>
                </a:solidFill>
              </a:rPr>
              <a:t>heart</a:t>
            </a:r>
            <a:r>
              <a:rPr lang="en-US" sz="2000"/>
              <a:t> and the </a:t>
            </a:r>
            <a:r>
              <a:rPr lang="en-US" sz="2000" b="1" i="1">
                <a:solidFill>
                  <a:schemeClr val="accent2"/>
                </a:solidFill>
              </a:rPr>
              <a:t>major blood vessels</a:t>
            </a:r>
            <a:r>
              <a:rPr lang="en-US" sz="2000"/>
              <a:t>.</a:t>
            </a:r>
          </a:p>
        </p:txBody>
      </p:sp>
      <p:sp>
        <p:nvSpPr>
          <p:cNvPr id="63527" name="Text Box 39"/>
          <p:cNvSpPr txBox="1">
            <a:spLocks noChangeArrowheads="1"/>
          </p:cNvSpPr>
          <p:nvPr/>
        </p:nvSpPr>
        <p:spPr bwMode="auto">
          <a:xfrm>
            <a:off x="5943600" y="2779713"/>
            <a:ext cx="2971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table lookup</a:t>
            </a:r>
            <a:r>
              <a:rPr lang="en-US" sz="2000"/>
              <a:t> function at the bottom computes the thoracic pressure as a function of the breathing.</a:t>
            </a:r>
          </a:p>
        </p:txBody>
      </p:sp>
      <p:sp>
        <p:nvSpPr>
          <p:cNvPr id="63528" name="Text Box 40"/>
          <p:cNvSpPr txBox="1">
            <a:spLocks noChangeArrowheads="1"/>
          </p:cNvSpPr>
          <p:nvPr/>
        </p:nvSpPr>
        <p:spPr bwMode="auto">
          <a:xfrm>
            <a:off x="5943600" y="4105275"/>
            <a:ext cx="2971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The </a:t>
            </a:r>
            <a:r>
              <a:rPr lang="en-US" sz="2000" b="1" i="1">
                <a:solidFill>
                  <a:schemeClr val="accent2"/>
                </a:solidFill>
              </a:rPr>
              <a:t>arterial blood</a:t>
            </a:r>
            <a:r>
              <a:rPr lang="en-US" sz="2000"/>
              <a:t> is drawn in red, whereas the </a:t>
            </a:r>
            <a:r>
              <a:rPr lang="en-US" sz="2000" b="1" i="1">
                <a:solidFill>
                  <a:schemeClr val="accent2"/>
                </a:solidFill>
              </a:rPr>
              <a:t>venous blood</a:t>
            </a:r>
            <a:r>
              <a:rPr lang="en-US" sz="2000"/>
              <a:t> is drawn in blue.</a:t>
            </a:r>
          </a:p>
        </p:txBody>
      </p:sp>
      <p:sp>
        <p:nvSpPr>
          <p:cNvPr id="63529" name="Text Box 41"/>
          <p:cNvSpPr txBox="1">
            <a:spLocks noChangeArrowheads="1"/>
          </p:cNvSpPr>
          <p:nvPr/>
        </p:nvSpPr>
        <p:spPr bwMode="auto">
          <a:xfrm>
            <a:off x="5943600" y="5362575"/>
            <a:ext cx="2971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/>
              <a:t>Shown on the left are the </a:t>
            </a:r>
            <a:r>
              <a:rPr lang="en-US" sz="2000" b="1" i="1">
                <a:solidFill>
                  <a:schemeClr val="accent2"/>
                </a:solidFill>
              </a:rPr>
              <a:t>central nervous control signals</a:t>
            </a:r>
            <a:r>
              <a:rPr lang="en-US" sz="20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26" grpId="0" autoUpdateAnimBg="0"/>
      <p:bldP spid="63527" grpId="0" autoUpdateAnimBg="0"/>
      <p:bldP spid="63528" grpId="0" autoUpdateAnimBg="0"/>
      <p:bldP spid="6352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838200"/>
          </a:xfrm>
        </p:spPr>
        <p:txBody>
          <a:bodyPr/>
          <a:lstStyle/>
          <a:p>
            <a:pPr eaLnBrk="1" hangingPunct="1"/>
            <a:r>
              <a:rPr lang="en-US" b="1" u="none" smtClean="0"/>
              <a:t>The Body Parts</a:t>
            </a: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228600" y="1905000"/>
            <a:ext cx="41910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In similar ways, also the other parts of the circulatory system can be drawn.  These include the </a:t>
            </a:r>
            <a:r>
              <a:rPr lang="en-US" b="1" i="1">
                <a:solidFill>
                  <a:schemeClr val="accent2"/>
                </a:solidFill>
              </a:rPr>
              <a:t>head and arms</a:t>
            </a:r>
            <a:r>
              <a:rPr lang="en-US"/>
              <a:t> (the </a:t>
            </a:r>
            <a:r>
              <a:rPr lang="en-US" b="1" i="1">
                <a:solidFill>
                  <a:schemeClr val="accent2"/>
                </a:solidFill>
              </a:rPr>
              <a:t>brachiocephalic trunk and veins</a:t>
            </a:r>
            <a:r>
              <a:rPr lang="en-US"/>
              <a:t>), the </a:t>
            </a:r>
            <a:r>
              <a:rPr lang="en-US" b="1" i="1">
                <a:solidFill>
                  <a:schemeClr val="accent2"/>
                </a:solidFill>
              </a:rPr>
              <a:t>abdomen </a:t>
            </a:r>
            <a:r>
              <a:rPr lang="en-US"/>
              <a:t>(the </a:t>
            </a:r>
            <a:r>
              <a:rPr lang="en-US" b="1" i="1">
                <a:solidFill>
                  <a:schemeClr val="accent2"/>
                </a:solidFill>
              </a:rPr>
              <a:t>gastrointestinal arteries and veins</a:t>
            </a:r>
            <a:r>
              <a:rPr lang="en-US"/>
              <a:t>), and the </a:t>
            </a:r>
            <a:r>
              <a:rPr lang="en-US" b="1" i="1">
                <a:solidFill>
                  <a:schemeClr val="accent2"/>
                </a:solidFill>
              </a:rPr>
              <a:t>lower limbs</a:t>
            </a:r>
            <a:r>
              <a:rPr lang="en-US"/>
              <a:t>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Together they form the </a:t>
            </a:r>
            <a:r>
              <a:rPr lang="en-US" b="1" i="1">
                <a:solidFill>
                  <a:schemeClr val="accent2"/>
                </a:solidFill>
              </a:rPr>
              <a:t>hemodynamic system</a:t>
            </a:r>
            <a:r>
              <a:rPr lang="en-US"/>
              <a:t>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endParaRPr lang="en-US"/>
          </a:p>
        </p:txBody>
      </p:sp>
      <p:pic>
        <p:nvPicPr>
          <p:cNvPr id="51206" name="Picture 6" descr="Scre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828800"/>
            <a:ext cx="4443413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Date Placeholder 3"/>
          <p:cNvSpPr txBox="1">
            <a:spLocks noGrp="1"/>
          </p:cNvSpPr>
          <p:nvPr/>
        </p:nvSpPr>
        <p:spPr bwMode="auto">
          <a:xfrm>
            <a:off x="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838200"/>
          </a:xfrm>
        </p:spPr>
        <p:txBody>
          <a:bodyPr/>
          <a:lstStyle/>
          <a:p>
            <a:pPr eaLnBrk="1" hangingPunct="1"/>
            <a:r>
              <a:rPr lang="en-US" b="1" u="none" smtClean="0"/>
              <a:t>Central Nervous System Control</a:t>
            </a: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685800" y="1905000"/>
            <a:ext cx="7772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What is lacking still are the </a:t>
            </a:r>
            <a:r>
              <a:rPr lang="en-US" b="1" i="1">
                <a:solidFill>
                  <a:schemeClr val="accent2"/>
                </a:solidFill>
              </a:rPr>
              <a:t>central nervous control</a:t>
            </a:r>
            <a:r>
              <a:rPr lang="en-US"/>
              <a:t> functions, i.e., the external drivers that determine: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endParaRPr lang="en-US"/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endParaRPr lang="en-US"/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endParaRPr lang="en-US"/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These external drivers are computed by five parallel qualitative (FIR) models.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295400" y="2743200"/>
            <a:ext cx="7162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when and how often the heart beats,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how much the heart chambers contract,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/>
              <a:t>the rigidity/flexibility of the veins…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/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97" name="Picture 73" descr="Screen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762000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The Cardiovascular System</a:t>
            </a:r>
            <a:endParaRPr lang="de-CH" b="1" u="none" smtClean="0"/>
          </a:p>
        </p:txBody>
      </p:sp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7067550" y="4652963"/>
            <a:ext cx="1943100" cy="1290637"/>
            <a:chOff x="4416" y="3216"/>
            <a:chExt cx="1224" cy="813"/>
          </a:xfrm>
        </p:grpSpPr>
        <p:sp>
          <p:nvSpPr>
            <p:cNvPr id="92166" name="Line 98"/>
            <p:cNvSpPr>
              <a:spLocks noChangeShapeType="1"/>
            </p:cNvSpPr>
            <p:nvPr/>
          </p:nvSpPr>
          <p:spPr bwMode="auto">
            <a:xfrm flipH="1" flipV="1">
              <a:off x="4416" y="3216"/>
              <a:ext cx="288" cy="33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67" name="Text Box 99"/>
            <p:cNvSpPr txBox="1">
              <a:spLocks noChangeArrowheads="1"/>
            </p:cNvSpPr>
            <p:nvPr/>
          </p:nvSpPr>
          <p:spPr bwMode="auto">
            <a:xfrm>
              <a:off x="4440" y="3539"/>
              <a:ext cx="1200" cy="490"/>
            </a:xfrm>
            <a:prstGeom prst="rect">
              <a:avLst/>
            </a:prstGeom>
            <a:solidFill>
              <a:srgbClr val="66FFFF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en-US" sz="1800" b="1">
                  <a:solidFill>
                    <a:schemeClr val="accent2"/>
                  </a:solidFill>
                </a:rPr>
                <a:t>Pressure of the arteries in the brain.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838200"/>
          </a:xfrm>
        </p:spPr>
        <p:txBody>
          <a:bodyPr/>
          <a:lstStyle/>
          <a:p>
            <a:pPr eaLnBrk="1" hangingPunct="1"/>
            <a:r>
              <a:rPr lang="en-US" b="1" u="none" smtClean="0"/>
              <a:t>Simulation Results II</a:t>
            </a:r>
          </a:p>
        </p:txBody>
      </p:sp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315200" cy="4495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9625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838200"/>
          </a:xfrm>
        </p:spPr>
        <p:txBody>
          <a:bodyPr/>
          <a:lstStyle/>
          <a:p>
            <a:pPr eaLnBrk="1" hangingPunct="1"/>
            <a:r>
              <a:rPr lang="en-US" b="1" u="none" smtClean="0"/>
              <a:t>Discussion I</a:t>
            </a:r>
          </a:p>
        </p:txBody>
      </p:sp>
      <p:sp>
        <p:nvSpPr>
          <p:cNvPr id="113667" name="Rectangle 1027"/>
          <p:cNvSpPr>
            <a:spLocks noChangeArrowheads="1"/>
          </p:cNvSpPr>
          <p:nvPr/>
        </p:nvSpPr>
        <p:spPr bwMode="auto">
          <a:xfrm>
            <a:off x="685800" y="1905000"/>
            <a:ext cx="777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The top graph shows the </a:t>
            </a:r>
            <a:r>
              <a:rPr lang="en-US" b="1" i="1">
                <a:solidFill>
                  <a:schemeClr val="accent2"/>
                </a:solidFill>
              </a:rPr>
              <a:t>peripheric resistance controller</a:t>
            </a:r>
            <a:r>
              <a:rPr lang="en-US"/>
              <a:t>, </a:t>
            </a:r>
            <a:r>
              <a:rPr lang="en-US" sz="2000" b="1" i="1">
                <a:solidFill>
                  <a:srgbClr val="008000"/>
                </a:solidFill>
              </a:rPr>
              <a:t>Q4</a:t>
            </a:r>
            <a:r>
              <a:rPr lang="en-US"/>
              <a:t>, during a </a:t>
            </a:r>
            <a:r>
              <a:rPr lang="en-US" b="1" i="1">
                <a:solidFill>
                  <a:schemeClr val="accent2"/>
                </a:solidFill>
              </a:rPr>
              <a:t>Valsalva maneuver</a:t>
            </a:r>
            <a:r>
              <a:rPr lang="en-US"/>
              <a:t>.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The true data are superposed with the simulated data.  The simulation results are generally very good.  However, in the center part of the graph, the errors are a little larger.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Below are two graphs showing the </a:t>
            </a:r>
            <a:r>
              <a:rPr lang="en-US" b="1" i="1">
                <a:solidFill>
                  <a:schemeClr val="accent2"/>
                </a:solidFill>
              </a:rPr>
              <a:t>estimate of the probability of correctness</a:t>
            </a:r>
            <a:r>
              <a:rPr lang="en-US"/>
              <a:t> of the prediction made.  It can be seen that </a:t>
            </a:r>
            <a:r>
              <a:rPr lang="en-US" b="1" i="1">
                <a:solidFill>
                  <a:schemeClr val="accent2"/>
                </a:solidFill>
              </a:rPr>
              <a:t>FIR</a:t>
            </a:r>
            <a:r>
              <a:rPr lang="en-US"/>
              <a:t> is aware that the simulation results in the center area are less likely to be of high quality.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838200"/>
          </a:xfrm>
        </p:spPr>
        <p:txBody>
          <a:bodyPr/>
          <a:lstStyle/>
          <a:p>
            <a:pPr eaLnBrk="1" hangingPunct="1"/>
            <a:r>
              <a:rPr lang="en-US" b="1" u="none" smtClean="0"/>
              <a:t>Discussion II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685800" y="1905000"/>
            <a:ext cx="7772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This can be exploited.  Multiple predictions can be made in parallel together with estimates of the likelihood of correctness of these predictions.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The predictions can then be kept that are accompanied by the </a:t>
            </a:r>
            <a:r>
              <a:rPr lang="en-US" b="1" i="1">
                <a:solidFill>
                  <a:schemeClr val="accent2"/>
                </a:solidFill>
              </a:rPr>
              <a:t>highest confidence value</a:t>
            </a:r>
            <a:r>
              <a:rPr lang="en-US"/>
              <a:t>.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This is shown on the next graph.  Two different models (</a:t>
            </a:r>
            <a:r>
              <a:rPr lang="en-US" b="1" i="1">
                <a:solidFill>
                  <a:schemeClr val="accent2"/>
                </a:solidFill>
              </a:rPr>
              <a:t>sub-optimal masks</a:t>
            </a:r>
            <a:r>
              <a:rPr lang="en-US"/>
              <a:t>) are compared against each other.  The second mask performs better, and also the confidence values associated with these predictions are higher.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Simulation Results III</a:t>
            </a:r>
            <a:endParaRPr lang="de-CH" b="1" u="none" smtClean="0"/>
          </a:p>
        </p:txBody>
      </p:sp>
      <p:pic>
        <p:nvPicPr>
          <p:cNvPr id="8910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4267200" cy="4495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10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4267200" cy="4495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Date Placeholder 3"/>
          <p:cNvSpPr txBox="1">
            <a:spLocks noGrp="1"/>
          </p:cNvSpPr>
          <p:nvPr/>
        </p:nvSpPr>
        <p:spPr bwMode="auto">
          <a:xfrm>
            <a:off x="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Simulation Results IV</a:t>
            </a:r>
            <a:endParaRPr lang="de-CH" b="1" u="none" smtClean="0"/>
          </a:p>
        </p:txBody>
      </p:sp>
      <p:pic>
        <p:nvPicPr>
          <p:cNvPr id="129030" name="Picture 6" descr="Screen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676400"/>
            <a:ext cx="779621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Date Placeholder 3"/>
          <p:cNvSpPr txBox="1">
            <a:spLocks noGrp="1"/>
          </p:cNvSpPr>
          <p:nvPr/>
        </p:nvSpPr>
        <p:spPr bwMode="auto">
          <a:xfrm>
            <a:off x="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Simulation Results V</a:t>
            </a:r>
            <a:endParaRPr lang="de-CH" b="1" u="none" smtClean="0"/>
          </a:p>
        </p:txBody>
      </p:sp>
      <p:pic>
        <p:nvPicPr>
          <p:cNvPr id="131077" name="Picture 5" descr="Screen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676400"/>
            <a:ext cx="779621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Date Placeholder 3"/>
          <p:cNvSpPr txBox="1">
            <a:spLocks noGrp="1"/>
          </p:cNvSpPr>
          <p:nvPr/>
        </p:nvSpPr>
        <p:spPr bwMode="auto">
          <a:xfrm>
            <a:off x="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064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Simulation Results VI</a:t>
            </a:r>
            <a:endParaRPr lang="de-CH" b="1" u="none" smtClean="0"/>
          </a:p>
        </p:txBody>
      </p:sp>
      <p:pic>
        <p:nvPicPr>
          <p:cNvPr id="133126" name="Picture 6" descr="Screen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1676400"/>
            <a:ext cx="745331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Conclusions I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b="1" i="1" smtClean="0">
                <a:solidFill>
                  <a:schemeClr val="accent1"/>
                </a:solidFill>
              </a:rPr>
              <a:t>Quantitative modeling</a:t>
            </a:r>
            <a:r>
              <a:rPr lang="en-US" sz="2400" smtClean="0"/>
              <a:t>, i.e. modeling from first principles, is the appropriate tool for applications that are well understood, and where the </a:t>
            </a:r>
            <a:r>
              <a:rPr lang="en-US" sz="2400" b="1" i="1" smtClean="0">
                <a:solidFill>
                  <a:schemeClr val="accent2"/>
                </a:solidFill>
              </a:rPr>
              <a:t>meta-laws</a:t>
            </a:r>
            <a:r>
              <a:rPr lang="en-US" sz="2400" smtClean="0"/>
              <a:t> are well established.</a:t>
            </a:r>
          </a:p>
          <a:p>
            <a:pPr algn="just" eaLnBrk="1" hangingPunct="1"/>
            <a:r>
              <a:rPr lang="en-US" sz="2400" b="1" i="1" smtClean="0">
                <a:solidFill>
                  <a:schemeClr val="accent1"/>
                </a:solidFill>
              </a:rPr>
              <a:t>Physical modeling</a:t>
            </a:r>
            <a:r>
              <a:rPr lang="en-US" sz="2400" smtClean="0"/>
              <a:t> is most desirable, because it offers most insight and is most widely extensible beyond the range of previously made experiments.</a:t>
            </a:r>
          </a:p>
          <a:p>
            <a:pPr algn="just" eaLnBrk="1" hangingPunct="1"/>
            <a:r>
              <a:rPr lang="en-US" sz="2400" b="1" i="1" smtClean="0">
                <a:solidFill>
                  <a:schemeClr val="accent1"/>
                </a:solidFill>
              </a:rPr>
              <a:t>Qualitative modeling</a:t>
            </a:r>
            <a:r>
              <a:rPr lang="en-US" sz="2400" smtClean="0"/>
              <a:t> is suitable in areas that are poorly understood, where essentially all the available knowledge is in the observations made and is still in its raw form, i.e., no meta-laws have been extracted yet from previous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smtClean="0"/>
              <a:t>Conclusions II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26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400" b="1" i="1" smtClean="0">
                <a:solidFill>
                  <a:schemeClr val="accent1"/>
                </a:solidFill>
              </a:rPr>
              <a:t>Fuzzy modeling</a:t>
            </a:r>
            <a:r>
              <a:rPr lang="en-US" sz="2400" smtClean="0"/>
              <a:t> is a highly attractive </a:t>
            </a:r>
            <a:r>
              <a:rPr lang="en-US" sz="2400" b="1" i="1" smtClean="0">
                <a:solidFill>
                  <a:schemeClr val="accent2"/>
                </a:solidFill>
              </a:rPr>
              <a:t>inductive modeling</a:t>
            </a:r>
            <a:r>
              <a:rPr lang="en-US" sz="2400" smtClean="0"/>
              <a:t> approach, because it enables the modeler to obtain a </a:t>
            </a:r>
            <a:r>
              <a:rPr lang="en-US" sz="2400" b="1" i="1" smtClean="0">
                <a:solidFill>
                  <a:schemeClr val="accent2"/>
                </a:solidFill>
              </a:rPr>
              <a:t>measure of confidence</a:t>
            </a:r>
            <a:r>
              <a:rPr lang="en-US" sz="2400" smtClean="0"/>
              <a:t> in the predictions made.</a:t>
            </a:r>
          </a:p>
          <a:p>
            <a:pPr algn="just" eaLnBrk="1" hangingPunct="1"/>
            <a:r>
              <a:rPr lang="en-US" sz="2400" b="1" i="1" smtClean="0">
                <a:solidFill>
                  <a:schemeClr val="accent1"/>
                </a:solidFill>
              </a:rPr>
              <a:t>Fuzzy inductive reasoning</a:t>
            </a:r>
            <a:r>
              <a:rPr lang="en-US" sz="2400" smtClean="0"/>
              <a:t> is one among several approaches to fuzzy modeling.  It has been applied widely and successfully to a fairly wide range of applications both in engineering and in the soft sciences.</a:t>
            </a:r>
          </a:p>
          <a:p>
            <a:pPr algn="just" eaLnBrk="1" hangingPunct="1"/>
            <a:r>
              <a:rPr lang="en-US" sz="2400" b="1" i="1" smtClean="0">
                <a:solidFill>
                  <a:schemeClr val="accent1"/>
                </a:solidFill>
              </a:rPr>
              <a:t>Qualitative models</a:t>
            </a:r>
            <a:r>
              <a:rPr lang="en-US" sz="2400" smtClean="0"/>
              <a:t> cannot provide insight into the functioning of a system.  They can only be used to predict their future behavior, as long as the behavioral patterns stay within their observed norms.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126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dirty="0" smtClean="0"/>
              <a:t>Industrial Applications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73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en-US" sz="2000" b="1" i="1" dirty="0" smtClean="0">
                <a:solidFill>
                  <a:schemeClr val="accent2"/>
                </a:solidFill>
              </a:rPr>
              <a:t>Cardiovascular System Modeling</a:t>
            </a:r>
            <a:r>
              <a:rPr lang="en-US" sz="2000" dirty="0" smtClean="0"/>
              <a:t> for Classification of Anomalies.</a:t>
            </a:r>
          </a:p>
          <a:p>
            <a:pPr algn="just" eaLnBrk="1" hangingPunct="1">
              <a:lnSpc>
                <a:spcPct val="1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b="1" i="1" dirty="0" smtClean="0">
                <a:solidFill>
                  <a:schemeClr val="accent2"/>
                </a:solidFill>
              </a:rPr>
              <a:t>Anesthesiology </a:t>
            </a:r>
            <a:r>
              <a:rPr lang="en-US" sz="2000" b="1" i="1" dirty="0" smtClean="0">
                <a:solidFill>
                  <a:schemeClr val="accent2"/>
                </a:solidFill>
              </a:rPr>
              <a:t>Model</a:t>
            </a:r>
            <a:r>
              <a:rPr lang="en-US" sz="2000" dirty="0" smtClean="0"/>
              <a:t> for Control of Depth of </a:t>
            </a:r>
            <a:r>
              <a:rPr lang="en-US" sz="2000" dirty="0" smtClean="0"/>
              <a:t>Anesthesia </a:t>
            </a:r>
            <a:r>
              <a:rPr lang="en-US" sz="2000" dirty="0" smtClean="0"/>
              <a:t>During Surgery.</a:t>
            </a:r>
          </a:p>
          <a:p>
            <a:pPr algn="just" eaLnBrk="1" hangingPunct="1">
              <a:lnSpc>
                <a:spcPct val="1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b="1" i="1" dirty="0" smtClean="0">
                <a:solidFill>
                  <a:schemeClr val="accent2"/>
                </a:solidFill>
              </a:rPr>
              <a:t>Shrimp Growth Model</a:t>
            </a:r>
            <a:r>
              <a:rPr lang="en-US" sz="2000" dirty="0" smtClean="0"/>
              <a:t> for </a:t>
            </a:r>
            <a:r>
              <a:rPr lang="en-US" sz="2000" i="1" dirty="0" smtClean="0"/>
              <a:t>El </a:t>
            </a:r>
            <a:r>
              <a:rPr lang="en-US" sz="2000" i="1" dirty="0" err="1" smtClean="0"/>
              <a:t>Remolino</a:t>
            </a:r>
            <a:r>
              <a:rPr lang="en-US" sz="2000" dirty="0" smtClean="0"/>
              <a:t> Shrimp Farm in Northern Mexico.</a:t>
            </a:r>
          </a:p>
          <a:p>
            <a:pPr algn="just" eaLnBrk="1" hangingPunct="1">
              <a:lnSpc>
                <a:spcPct val="2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b="1" i="1" dirty="0" smtClean="0">
                <a:solidFill>
                  <a:schemeClr val="accent2"/>
                </a:solidFill>
              </a:rPr>
              <a:t>Prediction of Water Demand</a:t>
            </a:r>
            <a:r>
              <a:rPr lang="en-US" sz="2000" dirty="0" smtClean="0"/>
              <a:t> in </a:t>
            </a:r>
            <a:r>
              <a:rPr lang="en-US" sz="2000" dirty="0" smtClean="0"/>
              <a:t>Barcelona, Rotterdam, and Lisbon.</a:t>
            </a:r>
            <a:endParaRPr lang="en-US" sz="2000" dirty="0" smtClean="0"/>
          </a:p>
          <a:p>
            <a:pPr algn="just" eaLnBrk="1" hangingPunct="1">
              <a:lnSpc>
                <a:spcPct val="10000"/>
              </a:lnSpc>
            </a:pPr>
            <a:endParaRPr lang="en-US" sz="20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US" sz="2000" b="1" i="1" dirty="0" smtClean="0">
                <a:solidFill>
                  <a:schemeClr val="accent2"/>
                </a:solidFill>
              </a:rPr>
              <a:t>Design of Fuzzy Controller</a:t>
            </a:r>
            <a:r>
              <a:rPr lang="en-US" sz="2000" dirty="0" smtClean="0"/>
              <a:t> for Tanker Ship Steering.</a:t>
            </a:r>
          </a:p>
          <a:p>
            <a:pPr algn="just" eaLnBrk="1" hangingPunct="1">
              <a:lnSpc>
                <a:spcPct val="20000"/>
              </a:lnSpc>
            </a:pPr>
            <a:endParaRPr lang="en-US" sz="20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US" sz="2000" b="1" i="1" dirty="0" smtClean="0">
                <a:solidFill>
                  <a:schemeClr val="accent2"/>
                </a:solidFill>
              </a:rPr>
              <a:t>Fault Diagnosis</a:t>
            </a:r>
            <a:r>
              <a:rPr lang="en-US" sz="2000" dirty="0" smtClean="0"/>
              <a:t> of Nuclear Power Plants.</a:t>
            </a:r>
          </a:p>
          <a:p>
            <a:pPr algn="just" eaLnBrk="1" hangingPunct="1">
              <a:lnSpc>
                <a:spcPct val="2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b="1" i="1" dirty="0" smtClean="0">
                <a:solidFill>
                  <a:schemeClr val="accent2"/>
                </a:solidFill>
              </a:rPr>
              <a:t>Prediction of Technology Changes</a:t>
            </a:r>
            <a:r>
              <a:rPr lang="en-US" sz="2000" dirty="0" smtClean="0"/>
              <a:t> in </a:t>
            </a:r>
            <a:r>
              <a:rPr lang="en-US" sz="2000" dirty="0" smtClean="0"/>
              <a:t>the Telecommunication </a:t>
            </a:r>
            <a:r>
              <a:rPr lang="en-US" sz="2000" dirty="0" smtClean="0"/>
              <a:t>Industry.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5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5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5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146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dirty="0" smtClean="0"/>
              <a:t>References I</a:t>
            </a:r>
          </a:p>
        </p:txBody>
      </p:sp>
      <p:sp>
        <p:nvSpPr>
          <p:cNvPr id="11469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03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 eaLnBrk="1" hangingPunct="1"/>
            <a:r>
              <a:rPr lang="en-US" sz="2400" smtClean="0"/>
              <a:t>Cellier, F.E. (1991), </a:t>
            </a:r>
            <a:r>
              <a:rPr lang="en-US" sz="2400" i="1" smtClean="0">
                <a:hlinkClick r:id="rId3" action="ppaction://hlinkfile"/>
              </a:rPr>
              <a:t>Continuous System Modeling</a:t>
            </a:r>
            <a:r>
              <a:rPr lang="en-US" sz="2400" smtClean="0"/>
              <a:t>, Springer-Verlag, New York, </a:t>
            </a:r>
            <a:r>
              <a:rPr lang="en-US" sz="2400" smtClean="0">
                <a:hlinkClick r:id="rId4" action="ppaction://hlinkfile"/>
              </a:rPr>
              <a:t>Chapter 13</a:t>
            </a:r>
            <a:r>
              <a:rPr lang="en-US" sz="2400" smtClean="0"/>
              <a:t>.</a:t>
            </a:r>
          </a:p>
          <a:p>
            <a:pPr marL="609600" indent="-609600" eaLnBrk="1" hangingPunct="1"/>
            <a:endParaRPr lang="en-US" sz="1200" smtClean="0"/>
          </a:p>
          <a:p>
            <a:pPr marL="609600" indent="-609600" algn="just" eaLnBrk="1" hangingPunct="1"/>
            <a:r>
              <a:rPr lang="en-US" sz="2400" smtClean="0"/>
              <a:t>Cellier, F.E. (1991), </a:t>
            </a:r>
            <a:r>
              <a:rPr lang="en-US" sz="2400" i="1" smtClean="0">
                <a:hlinkClick r:id="rId3" action="ppaction://hlinkfile"/>
              </a:rPr>
              <a:t>Continuous System Modeling</a:t>
            </a:r>
            <a:r>
              <a:rPr lang="en-US" sz="2400" smtClean="0"/>
              <a:t>, Springer-Verlag, New York, </a:t>
            </a:r>
            <a:r>
              <a:rPr lang="en-US" sz="2400" smtClean="0">
                <a:hlinkClick r:id="rId5" action="ppaction://hlinkfile"/>
              </a:rPr>
              <a:t>Chapter 14</a:t>
            </a:r>
            <a:r>
              <a:rPr lang="en-US" sz="2400" smtClean="0"/>
              <a:t>.</a:t>
            </a:r>
          </a:p>
          <a:p>
            <a:pPr marL="609600" indent="-609600" eaLnBrk="1" hangingPunct="1"/>
            <a:endParaRPr lang="en-US" sz="1200" smtClean="0"/>
          </a:p>
          <a:p>
            <a:pPr marL="609600" indent="-609600" algn="just" eaLnBrk="1" hangingPunct="1"/>
            <a:r>
              <a:rPr lang="en-US" sz="2400" smtClean="0"/>
              <a:t>Cellier, F.E., A. Nebot, F. Mugica, and A. de Albornoz</a:t>
            </a:r>
            <a:r>
              <a:rPr lang="en-US" sz="2400" smtClean="0">
                <a:solidFill>
                  <a:srgbClr val="FF3300"/>
                </a:solidFill>
              </a:rPr>
              <a:t> </a:t>
            </a:r>
            <a:r>
              <a:rPr lang="en-US" sz="2400" smtClean="0"/>
              <a:t>(1996), “</a:t>
            </a:r>
            <a:r>
              <a:rPr lang="en-US" sz="2400" smtClean="0">
                <a:hlinkClick r:id="rId6" action="ppaction://hlinkfile"/>
              </a:rPr>
              <a:t>Combined Qualitative/Quantitative Simulation Models of Continuous-Time Processes Using Fuzzy Inductive Reasoning Techniques</a:t>
            </a:r>
            <a:r>
              <a:rPr lang="en-US" sz="2400" i="1" smtClean="0"/>
              <a:t>,” Intl. J. General Systems, </a:t>
            </a:r>
            <a:r>
              <a:rPr lang="en-US" sz="2400" b="1" smtClean="0"/>
              <a:t>24</a:t>
            </a:r>
            <a:r>
              <a:rPr lang="en-US" sz="2400" smtClean="0"/>
              <a:t>(1-2), pp.95-116.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16739" name="Rectangle 3074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dirty="0" smtClean="0"/>
              <a:t>References II</a:t>
            </a:r>
          </a:p>
        </p:txBody>
      </p:sp>
      <p:sp>
        <p:nvSpPr>
          <p:cNvPr id="116740" name="Rectangle 307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 eaLnBrk="1" hangingPunct="1"/>
            <a:r>
              <a:rPr lang="en-US" sz="2400" dirty="0" err="1" smtClean="0"/>
              <a:t>Nebot</a:t>
            </a:r>
            <a:r>
              <a:rPr lang="en-US" sz="2400" dirty="0" smtClean="0"/>
              <a:t>, </a:t>
            </a:r>
            <a:r>
              <a:rPr lang="en-US" sz="2400" dirty="0" smtClean="0"/>
              <a:t>À., </a:t>
            </a:r>
            <a:r>
              <a:rPr lang="en-US" sz="2400" dirty="0" smtClean="0"/>
              <a:t>F.E. Cellier, and M. </a:t>
            </a:r>
            <a:r>
              <a:rPr lang="en-US" sz="2400" dirty="0" err="1" smtClean="0"/>
              <a:t>Vallverdú</a:t>
            </a:r>
            <a:r>
              <a:rPr lang="en-US" sz="2400" dirty="0" smtClean="0">
                <a:solidFill>
                  <a:srgbClr val="FF3300"/>
                </a:solidFill>
              </a:rPr>
              <a:t> </a:t>
            </a:r>
            <a:r>
              <a:rPr lang="en-US" sz="2400" dirty="0" smtClean="0"/>
              <a:t>(1998), “</a:t>
            </a:r>
            <a:r>
              <a:rPr lang="en-US" sz="2400" dirty="0" smtClean="0">
                <a:hlinkClick r:id="rId3" action="ppaction://hlinkfile"/>
              </a:rPr>
              <a:t>Mixed Quantitative/Qualitative Modeling and Simulation of the Cardiovascular System</a:t>
            </a:r>
            <a:r>
              <a:rPr lang="en-US" sz="2400" dirty="0" smtClean="0"/>
              <a:t>,” </a:t>
            </a:r>
            <a:r>
              <a:rPr lang="en-US" sz="2400" i="1" dirty="0" smtClean="0"/>
              <a:t>Computer Methods and Programs in Biomedicine</a:t>
            </a:r>
            <a:r>
              <a:rPr lang="en-US" sz="2400" dirty="0" smtClean="0"/>
              <a:t>, </a:t>
            </a:r>
            <a:r>
              <a:rPr lang="en-US" sz="2400" b="1" dirty="0" smtClean="0"/>
              <a:t>55</a:t>
            </a:r>
            <a:r>
              <a:rPr lang="en-US" sz="2400" dirty="0" smtClean="0"/>
              <a:t>(2), pp.127-155</a:t>
            </a:r>
            <a:r>
              <a:rPr lang="en-US" sz="2400" dirty="0" smtClean="0"/>
              <a:t>.</a:t>
            </a:r>
          </a:p>
          <a:p>
            <a:pPr marL="609600" indent="-609600" algn="just" eaLnBrk="1" hangingPunct="1"/>
            <a:endParaRPr lang="en-US" sz="800" dirty="0" smtClean="0"/>
          </a:p>
          <a:p>
            <a:pPr marL="609600" indent="-609600" algn="just" eaLnBrk="1" hangingPunct="1"/>
            <a:r>
              <a:rPr lang="es-ES_tradnl" sz="2400" dirty="0" smtClean="0"/>
              <a:t>Cellier, F.E. and À. Nebot (2005), “</a:t>
            </a:r>
            <a:r>
              <a:rPr lang="es-ES_tradnl" sz="2400" dirty="0" err="1" smtClean="0">
                <a:hlinkClick r:id="rId4"/>
              </a:rPr>
              <a:t>Object</a:t>
            </a:r>
            <a:r>
              <a:rPr lang="es-ES_tradnl" sz="2400" dirty="0" err="1" smtClean="0">
                <a:hlinkClick r:id="rId4"/>
              </a:rPr>
              <a:t>-oriented</a:t>
            </a:r>
            <a:r>
              <a:rPr lang="es-ES_tradnl" sz="2400" dirty="0" smtClean="0">
                <a:hlinkClick r:id="rId4"/>
              </a:rPr>
              <a:t> </a:t>
            </a:r>
            <a:r>
              <a:rPr lang="es-ES_tradnl" sz="2400" dirty="0" err="1" smtClean="0">
                <a:hlinkClick r:id="rId4"/>
              </a:rPr>
              <a:t>Modeling</a:t>
            </a:r>
            <a:r>
              <a:rPr lang="es-ES_tradnl" sz="2400" dirty="0" smtClean="0">
                <a:hlinkClick r:id="rId4"/>
              </a:rPr>
              <a:t> in </a:t>
            </a:r>
            <a:r>
              <a:rPr lang="es-ES_tradnl" sz="2400" dirty="0" err="1" smtClean="0">
                <a:hlinkClick r:id="rId4"/>
              </a:rPr>
              <a:t>the</a:t>
            </a:r>
            <a:r>
              <a:rPr lang="es-ES_tradnl" sz="2400" dirty="0" smtClean="0">
                <a:hlinkClick r:id="rId4"/>
              </a:rPr>
              <a:t> </a:t>
            </a:r>
            <a:r>
              <a:rPr lang="es-ES_tradnl" sz="2400" dirty="0" err="1" smtClean="0">
                <a:hlinkClick r:id="rId4"/>
              </a:rPr>
              <a:t>Service</a:t>
            </a:r>
            <a:r>
              <a:rPr lang="es-ES_tradnl" sz="2400" dirty="0" smtClean="0">
                <a:hlinkClick r:id="rId4"/>
              </a:rPr>
              <a:t> of Medicine</a:t>
            </a:r>
            <a:r>
              <a:rPr lang="es-ES_tradnl" sz="2400" dirty="0" smtClean="0"/>
              <a:t>,” </a:t>
            </a:r>
            <a:r>
              <a:rPr lang="es-ES_tradnl" sz="2400" i="1" dirty="0" err="1" smtClean="0"/>
              <a:t>Proc</a:t>
            </a:r>
            <a:r>
              <a:rPr lang="es-ES_tradnl" sz="2400" i="1" dirty="0" smtClean="0"/>
              <a:t>. 6</a:t>
            </a:r>
            <a:r>
              <a:rPr lang="es-ES_tradnl" sz="2400" i="1" baseline="30000" dirty="0" smtClean="0"/>
              <a:t>th</a:t>
            </a:r>
            <a:r>
              <a:rPr lang="es-ES_tradnl" sz="2400" i="1" dirty="0" smtClean="0"/>
              <a:t> Asia </a:t>
            </a:r>
            <a:r>
              <a:rPr lang="es-ES_tradnl" sz="2400" i="1" dirty="0" err="1" smtClean="0"/>
              <a:t>Simulation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Conference</a:t>
            </a:r>
            <a:r>
              <a:rPr lang="es-ES_tradnl" sz="2400" dirty="0" smtClean="0"/>
              <a:t>, Beijing, China, Vol.1, pp.33-40.</a:t>
            </a:r>
          </a:p>
          <a:p>
            <a:pPr marL="609600" indent="-609600" algn="just" eaLnBrk="1" hangingPunct="1"/>
            <a:endParaRPr lang="en-US" sz="800" dirty="0" smtClean="0"/>
          </a:p>
          <a:p>
            <a:pPr marL="609600" indent="-609600" algn="just" eaLnBrk="1" hangingPunct="1"/>
            <a:r>
              <a:rPr lang="en-US" sz="2400" dirty="0" smtClean="0"/>
              <a:t>Cellier, F.E. and V. </a:t>
            </a:r>
            <a:r>
              <a:rPr lang="en-US" sz="2400" dirty="0" err="1" smtClean="0"/>
              <a:t>Sanz</a:t>
            </a:r>
            <a:r>
              <a:rPr lang="en-US" sz="2400" dirty="0" smtClean="0"/>
              <a:t> (2009), “</a:t>
            </a:r>
            <a:r>
              <a:rPr lang="en-US" sz="2400" dirty="0" smtClean="0">
                <a:hlinkClick r:id="rId5"/>
              </a:rPr>
              <a:t>Mixed Quantitative and Qualitative Simulation in </a:t>
            </a:r>
            <a:r>
              <a:rPr lang="en-US" sz="2400" dirty="0" err="1" smtClean="0">
                <a:hlinkClick r:id="rId5"/>
              </a:rPr>
              <a:t>Modelica</a:t>
            </a:r>
            <a:r>
              <a:rPr lang="en-US" sz="2400" dirty="0" smtClean="0"/>
              <a:t>,” </a:t>
            </a:r>
            <a:r>
              <a:rPr lang="en-US" sz="2400" i="1" dirty="0" smtClean="0"/>
              <a:t>Proc. </a:t>
            </a:r>
            <a:r>
              <a:rPr lang="en-US" sz="2400" i="1" dirty="0" smtClean="0"/>
              <a:t>7</a:t>
            </a:r>
            <a:r>
              <a:rPr lang="en-US" sz="2400" i="1" baseline="30000" dirty="0" smtClean="0"/>
              <a:t>th</a:t>
            </a:r>
            <a:r>
              <a:rPr lang="en-US" sz="2400" i="1" dirty="0" smtClean="0"/>
              <a:t> Intl</a:t>
            </a:r>
            <a:r>
              <a:rPr lang="en-US" sz="2400" i="1" dirty="0" smtClean="0"/>
              <a:t>. </a:t>
            </a:r>
            <a:r>
              <a:rPr lang="en-US" sz="2400" i="1" dirty="0" err="1" smtClean="0"/>
              <a:t>Modelica</a:t>
            </a:r>
            <a:r>
              <a:rPr lang="en-US" sz="2400" i="1" dirty="0" smtClean="0"/>
              <a:t> Conference</a:t>
            </a:r>
            <a:r>
              <a:rPr lang="en-US" sz="2400" dirty="0" smtClean="0"/>
              <a:t>, Como </a:t>
            </a:r>
            <a:r>
              <a:rPr lang="en-US" sz="2400" dirty="0" smtClean="0"/>
              <a:t>Italy, pp.86-95</a:t>
            </a:r>
            <a:r>
              <a:rPr lang="en-US" sz="2400" i="1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400" dirty="0"/>
          </a:p>
          <a:p>
            <a:r>
              <a:rPr lang="en-US" sz="1400" dirty="0">
                <a:solidFill>
                  <a:schemeClr val="folHlink"/>
                </a:solidFill>
              </a:rPr>
              <a:t>January 18, 2014</a:t>
            </a:r>
            <a:endParaRPr lang="en-US" sz="1400" baseline="30000" dirty="0">
              <a:solidFill>
                <a:schemeClr val="folHlink"/>
              </a:solidFill>
            </a:endParaRPr>
          </a:p>
        </p:txBody>
      </p:sp>
      <p:sp>
        <p:nvSpPr>
          <p:cNvPr id="1187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b="1" u="none" dirty="0" smtClean="0"/>
              <a:t>Recent Ph.D. Dissertations</a:t>
            </a:r>
          </a:p>
        </p:txBody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5658"/>
            <a:ext cx="7772400" cy="44227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n-US" sz="2000" b="1" i="1" dirty="0" err="1" smtClean="0">
                <a:solidFill>
                  <a:schemeClr val="accent2"/>
                </a:solidFill>
              </a:rPr>
              <a:t>Nebot</a:t>
            </a:r>
            <a:r>
              <a:rPr lang="en-US" sz="2000" b="1" i="1" dirty="0" smtClean="0">
                <a:solidFill>
                  <a:schemeClr val="accent2"/>
                </a:solidFill>
              </a:rPr>
              <a:t>, </a:t>
            </a:r>
            <a:r>
              <a:rPr lang="en-US" sz="2000" b="1" i="1" dirty="0" smtClean="0">
                <a:solidFill>
                  <a:schemeClr val="accent2"/>
                </a:solidFill>
              </a:rPr>
              <a:t>À.</a:t>
            </a:r>
            <a:r>
              <a:rPr lang="en-US" sz="2000" dirty="0" smtClean="0"/>
              <a:t> </a:t>
            </a:r>
            <a:r>
              <a:rPr lang="en-US" sz="2000" dirty="0" smtClean="0"/>
              <a:t>(1994), </a:t>
            </a:r>
            <a:r>
              <a:rPr lang="en-US" sz="2000" i="1" dirty="0" smtClean="0">
                <a:hlinkClick r:id="rId3" action="ppaction://hlinkfile"/>
              </a:rPr>
              <a:t>Qualitative Modeling and Simulation of Biomedical Systems Using Fuzzy Inductive Reasoning</a:t>
            </a:r>
            <a:r>
              <a:rPr lang="en-US" sz="2000" dirty="0" smtClean="0"/>
              <a:t>.</a:t>
            </a:r>
          </a:p>
          <a:p>
            <a:pPr algn="just" eaLnBrk="1" hangingPunct="1"/>
            <a:endParaRPr lang="en-US" sz="12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b="1" i="1" dirty="0" err="1" smtClean="0">
                <a:solidFill>
                  <a:schemeClr val="accent2"/>
                </a:solidFill>
              </a:rPr>
              <a:t>Mugica</a:t>
            </a:r>
            <a:r>
              <a:rPr lang="en-US" sz="2000" b="1" i="1" dirty="0" smtClean="0">
                <a:solidFill>
                  <a:schemeClr val="accent2"/>
                </a:solidFill>
              </a:rPr>
              <a:t>, F.</a:t>
            </a:r>
            <a:r>
              <a:rPr lang="en-US" sz="2000" dirty="0" smtClean="0">
                <a:solidFill>
                  <a:srgbClr val="FF3300"/>
                </a:solidFill>
              </a:rPr>
              <a:t> </a:t>
            </a:r>
            <a:r>
              <a:rPr lang="en-US" sz="2000" dirty="0" smtClean="0"/>
              <a:t>(1995), </a:t>
            </a:r>
            <a:r>
              <a:rPr lang="en-US" sz="2000" i="1" dirty="0" err="1" smtClean="0">
                <a:hlinkClick r:id="rId4" action="ppaction://hlinkfile"/>
              </a:rPr>
              <a:t>Diseño</a:t>
            </a:r>
            <a:r>
              <a:rPr lang="en-US" sz="2000" i="1" dirty="0" smtClean="0">
                <a:hlinkClick r:id="rId4" action="ppaction://hlinkfile"/>
              </a:rPr>
              <a:t> </a:t>
            </a:r>
            <a:r>
              <a:rPr lang="en-US" sz="2000" i="1" dirty="0" err="1" smtClean="0">
                <a:hlinkClick r:id="rId4" action="ppaction://hlinkfile"/>
              </a:rPr>
              <a:t>Sistemático</a:t>
            </a:r>
            <a:r>
              <a:rPr lang="en-US" sz="2000" i="1" dirty="0" smtClean="0">
                <a:hlinkClick r:id="rId4" action="ppaction://hlinkfile"/>
              </a:rPr>
              <a:t> de </a:t>
            </a:r>
            <a:r>
              <a:rPr lang="en-US" sz="2000" i="1" dirty="0" err="1" smtClean="0">
                <a:hlinkClick r:id="rId4" action="ppaction://hlinkfile"/>
              </a:rPr>
              <a:t>Controladores</a:t>
            </a:r>
            <a:r>
              <a:rPr lang="en-US" sz="2000" i="1" dirty="0" smtClean="0">
                <a:hlinkClick r:id="rId4" action="ppaction://hlinkfile"/>
              </a:rPr>
              <a:t> </a:t>
            </a:r>
            <a:r>
              <a:rPr lang="en-US" sz="2000" i="1" dirty="0" err="1" smtClean="0">
                <a:hlinkClick r:id="rId4" action="ppaction://hlinkfile"/>
              </a:rPr>
              <a:t>Difusos</a:t>
            </a:r>
            <a:r>
              <a:rPr lang="en-US" sz="2000" i="1" dirty="0" smtClean="0">
                <a:hlinkClick r:id="rId4" action="ppaction://hlinkfile"/>
              </a:rPr>
              <a:t> </a:t>
            </a:r>
            <a:r>
              <a:rPr lang="en-US" sz="2000" i="1" dirty="0" err="1" smtClean="0">
                <a:hlinkClick r:id="rId4" action="ppaction://hlinkfile"/>
              </a:rPr>
              <a:t>Usando</a:t>
            </a:r>
            <a:r>
              <a:rPr lang="en-US" sz="2000" i="1" dirty="0" smtClean="0">
                <a:hlinkClick r:id="rId4" action="ppaction://hlinkfile"/>
              </a:rPr>
              <a:t> </a:t>
            </a:r>
            <a:r>
              <a:rPr lang="en-US" sz="2000" i="1" dirty="0" err="1" smtClean="0">
                <a:hlinkClick r:id="rId4" action="ppaction://hlinkfile"/>
              </a:rPr>
              <a:t>Razonamiento</a:t>
            </a:r>
            <a:r>
              <a:rPr lang="en-US" sz="2000" i="1" dirty="0" smtClean="0">
                <a:hlinkClick r:id="rId4" action="ppaction://hlinkfile"/>
              </a:rPr>
              <a:t> </a:t>
            </a:r>
            <a:r>
              <a:rPr lang="en-US" sz="2000" i="1" dirty="0" err="1" smtClean="0">
                <a:hlinkClick r:id="rId4" action="ppaction://hlinkfile"/>
              </a:rPr>
              <a:t>Inductivo</a:t>
            </a:r>
            <a:r>
              <a:rPr lang="en-US" sz="2000" dirty="0" smtClean="0"/>
              <a:t>.</a:t>
            </a:r>
          </a:p>
          <a:p>
            <a:pPr algn="just" eaLnBrk="1" hangingPunct="1">
              <a:lnSpc>
                <a:spcPct val="80000"/>
              </a:lnSpc>
            </a:pPr>
            <a:endParaRPr lang="en-US" sz="12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b="1" i="1" dirty="0" smtClean="0">
                <a:solidFill>
                  <a:schemeClr val="accent2"/>
                </a:solidFill>
              </a:rPr>
              <a:t>de </a:t>
            </a:r>
            <a:r>
              <a:rPr lang="en-US" sz="2000" b="1" i="1" dirty="0" err="1" smtClean="0">
                <a:solidFill>
                  <a:schemeClr val="accent2"/>
                </a:solidFill>
              </a:rPr>
              <a:t>Albornoz</a:t>
            </a:r>
            <a:r>
              <a:rPr lang="en-US" sz="2000" b="1" i="1" dirty="0" smtClean="0">
                <a:solidFill>
                  <a:schemeClr val="accent2"/>
                </a:solidFill>
              </a:rPr>
              <a:t>, </a:t>
            </a:r>
            <a:r>
              <a:rPr lang="en-US" sz="2000" b="1" i="1" dirty="0" smtClean="0">
                <a:solidFill>
                  <a:schemeClr val="accent2"/>
                </a:solidFill>
              </a:rPr>
              <a:t>Á.</a:t>
            </a:r>
            <a:r>
              <a:rPr lang="en-US" sz="2000" dirty="0" smtClean="0"/>
              <a:t> </a:t>
            </a:r>
            <a:r>
              <a:rPr lang="en-US" sz="2000" dirty="0" smtClean="0"/>
              <a:t>(1996), </a:t>
            </a:r>
            <a:r>
              <a:rPr lang="en-US" sz="2000" i="1" dirty="0" smtClean="0">
                <a:hlinkClick r:id="rId5" action="ppaction://hlinkfile"/>
              </a:rPr>
              <a:t>Inductive Reasoning and Reconstruction Analysis: Two Complementary Tools for Qualitative Fault Monitoring of Large-Scale Systems</a:t>
            </a:r>
            <a:r>
              <a:rPr lang="en-US" sz="2000" dirty="0" smtClean="0"/>
              <a:t>.</a:t>
            </a:r>
          </a:p>
          <a:p>
            <a:pPr algn="just" eaLnBrk="1" hangingPunct="1">
              <a:lnSpc>
                <a:spcPct val="80000"/>
              </a:lnSpc>
            </a:pPr>
            <a:endParaRPr lang="en-US" sz="12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b="1" i="1" dirty="0" err="1" smtClean="0">
                <a:solidFill>
                  <a:schemeClr val="accent2"/>
                </a:solidFill>
              </a:rPr>
              <a:t>López</a:t>
            </a:r>
            <a:r>
              <a:rPr lang="en-US" sz="2000" b="1" i="1" dirty="0" smtClean="0">
                <a:solidFill>
                  <a:schemeClr val="accent2"/>
                </a:solidFill>
              </a:rPr>
              <a:t>, J.</a:t>
            </a:r>
            <a:r>
              <a:rPr lang="en-US" sz="2000" dirty="0" smtClean="0"/>
              <a:t> (1999), </a:t>
            </a:r>
            <a:r>
              <a:rPr lang="en-US" sz="2000" i="1" dirty="0" smtClean="0">
                <a:hlinkClick r:id="rId6" action="ppaction://hlinkfile"/>
              </a:rPr>
              <a:t>Qualitative Modeling and Simulation of Time Series Using Fuzzy Inductive Reasoning</a:t>
            </a:r>
            <a:r>
              <a:rPr lang="en-US" sz="20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1200" dirty="0" smtClean="0"/>
          </a:p>
          <a:p>
            <a:pPr algn="just" eaLnBrk="1" hangingPunct="1"/>
            <a:r>
              <a:rPr lang="de-CH" sz="2000" b="1" i="1" dirty="0" err="1" smtClean="0">
                <a:solidFill>
                  <a:schemeClr val="accent2"/>
                </a:solidFill>
              </a:rPr>
              <a:t>Mirats</a:t>
            </a:r>
            <a:r>
              <a:rPr lang="de-CH" sz="2000" b="1" i="1" dirty="0" smtClean="0">
                <a:solidFill>
                  <a:schemeClr val="accent2"/>
                </a:solidFill>
              </a:rPr>
              <a:t>, J.M.</a:t>
            </a:r>
            <a:r>
              <a:rPr lang="en-US" sz="2000" dirty="0" smtClean="0">
                <a:solidFill>
                  <a:srgbClr val="FF3300"/>
                </a:solidFill>
              </a:rPr>
              <a:t> </a:t>
            </a:r>
            <a:r>
              <a:rPr lang="en-US" sz="2000" dirty="0" smtClean="0"/>
              <a:t>(</a:t>
            </a:r>
            <a:r>
              <a:rPr lang="de-CH" sz="2000" dirty="0" smtClean="0"/>
              <a:t>2001</a:t>
            </a:r>
            <a:r>
              <a:rPr lang="en-US" sz="2000" dirty="0" smtClean="0"/>
              <a:t>), </a:t>
            </a:r>
            <a:r>
              <a:rPr lang="en-US" sz="2000" i="1" dirty="0" smtClean="0">
                <a:hlinkClick r:id="rId7" action="ppaction://hlinkfile"/>
              </a:rPr>
              <a:t>Large-Scale S</a:t>
            </a:r>
            <a:r>
              <a:rPr lang="de-CH" sz="2000" i="1" dirty="0" smtClean="0">
                <a:hlinkClick r:id="rId7" action="ppaction://hlinkfile"/>
              </a:rPr>
              <a:t>y</a:t>
            </a:r>
            <a:r>
              <a:rPr lang="en-US" sz="2000" i="1" dirty="0" smtClean="0">
                <a:hlinkClick r:id="rId7" action="ppaction://hlinkfile"/>
              </a:rPr>
              <a:t>stem Modeling Using Fuzzy Inductive Reasoning</a:t>
            </a:r>
            <a:r>
              <a:rPr lang="en-US" sz="2000" dirty="0" smtClean="0"/>
              <a:t>.</a:t>
            </a:r>
          </a:p>
          <a:p>
            <a:pPr algn="just" eaLnBrk="1" hangingPunct="1"/>
            <a:r>
              <a:rPr lang="en-US" sz="2000" b="1" i="1" dirty="0" err="1" smtClean="0">
                <a:solidFill>
                  <a:srgbClr val="3333CD"/>
                </a:solidFill>
              </a:rPr>
              <a:t>Escobet</a:t>
            </a:r>
            <a:r>
              <a:rPr lang="en-US" sz="2000" b="1" i="1" dirty="0" smtClean="0">
                <a:solidFill>
                  <a:srgbClr val="3333CD"/>
                </a:solidFill>
              </a:rPr>
              <a:t>, À. </a:t>
            </a:r>
            <a:r>
              <a:rPr lang="en-US" sz="2000" dirty="0" smtClean="0"/>
              <a:t>(2011), </a:t>
            </a:r>
            <a:r>
              <a:rPr lang="ca-ES" sz="2000" i="1" dirty="0" smtClean="0">
                <a:hlinkClick r:id="rId8"/>
              </a:rPr>
              <a:t>Generació de Decisions davant d’Incerteses</a:t>
            </a:r>
            <a:r>
              <a:rPr lang="en-US" sz="2000" dirty="0" smtClean="0"/>
              <a:t>.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0000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AAA"/>
      </a:accent5>
      <a:accent6>
        <a:srgbClr val="2D2DB9"/>
      </a:accent6>
      <a:hlink>
        <a:srgbClr val="CC0099"/>
      </a:hlink>
      <a:folHlink>
        <a:srgbClr val="009900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3322</Words>
  <Application>Microsoft Office PowerPoint</Application>
  <PresentationFormat>On-screen Show (4:3)</PresentationFormat>
  <Paragraphs>487</Paragraphs>
  <Slides>51</Slides>
  <Notes>51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Calibri</vt:lpstr>
      <vt:lpstr>Symbol</vt:lpstr>
      <vt:lpstr>Times New Roman</vt:lpstr>
      <vt:lpstr>Standarddesign</vt:lpstr>
      <vt:lpstr>Custom Design</vt:lpstr>
      <vt:lpstr>Document</vt:lpstr>
      <vt:lpstr>Ecuación</vt:lpstr>
      <vt:lpstr>Inductive Modeling</vt:lpstr>
      <vt:lpstr>Taxonomy of Modeling Methodologies</vt:lpstr>
      <vt:lpstr>Observation-based Modeling and Optimization</vt:lpstr>
      <vt:lpstr>Observation-based Modeling and Complexity</vt:lpstr>
      <vt:lpstr>Artificial Neural Networks (ANN) I</vt:lpstr>
      <vt:lpstr>Artificial Neural Networks (ANN) II</vt:lpstr>
      <vt:lpstr>Artificial Neural Networks (ANN) III</vt:lpstr>
      <vt:lpstr>Parametric vs. Non-parametric Models I</vt:lpstr>
      <vt:lpstr>Parametric vs. Non-parametric Models II</vt:lpstr>
      <vt:lpstr>Quantitative vs. Qualitative Models I</vt:lpstr>
      <vt:lpstr>Quantitative vs. Qualitative Models II</vt:lpstr>
      <vt:lpstr>Qualitative Variables</vt:lpstr>
      <vt:lpstr>Fuzzy Variables I</vt:lpstr>
      <vt:lpstr>Fuzzy Variables II</vt:lpstr>
      <vt:lpstr>Fuzzy Variables in FIR</vt:lpstr>
      <vt:lpstr>Neural Networks vs. Inductive Reasoners</vt:lpstr>
      <vt:lpstr>Fuzzy Inductive Reasoning (FIR) I</vt:lpstr>
      <vt:lpstr>Fuzzy Inductive Reasoning (FIR) II</vt:lpstr>
      <vt:lpstr>Fuzzification in FIR</vt:lpstr>
      <vt:lpstr>Qualitative Modeling in FIR I</vt:lpstr>
      <vt:lpstr>Qualitative Modeling in FIR II</vt:lpstr>
      <vt:lpstr>Qualitative Modeling in FIR III</vt:lpstr>
      <vt:lpstr>Qualitative Simulation in FIR</vt:lpstr>
      <vt:lpstr>Time-series Prediction in FIR</vt:lpstr>
      <vt:lpstr>Simulation Results I</vt:lpstr>
      <vt:lpstr>Quantitative vs. Qualitative Modeling</vt:lpstr>
      <vt:lpstr>Mixed Quantitative &amp; Qualitative Modeling</vt:lpstr>
      <vt:lpstr>Application: Cardiovascular System I</vt:lpstr>
      <vt:lpstr>Application: Cardiovascular System II</vt:lpstr>
      <vt:lpstr>The Hemodynamic System I</vt:lpstr>
      <vt:lpstr>The Hemodynamic System II</vt:lpstr>
      <vt:lpstr>The Hemodynamic System III</vt:lpstr>
      <vt:lpstr>The Hemodynamic System IV</vt:lpstr>
      <vt:lpstr>The Heart</vt:lpstr>
      <vt:lpstr>The Thorax</vt:lpstr>
      <vt:lpstr>The Body Parts</vt:lpstr>
      <vt:lpstr>Central Nervous System Control</vt:lpstr>
      <vt:lpstr>The Cardiovascular System</vt:lpstr>
      <vt:lpstr>Simulation Results II</vt:lpstr>
      <vt:lpstr>Discussion I</vt:lpstr>
      <vt:lpstr>Discussion II</vt:lpstr>
      <vt:lpstr>Simulation Results III</vt:lpstr>
      <vt:lpstr>Simulation Results IV</vt:lpstr>
      <vt:lpstr>Simulation Results V</vt:lpstr>
      <vt:lpstr>Simulation Results VI</vt:lpstr>
      <vt:lpstr>Conclusions I</vt:lpstr>
      <vt:lpstr>Conclusions II</vt:lpstr>
      <vt:lpstr>Industrial Applications</vt:lpstr>
      <vt:lpstr>References I</vt:lpstr>
      <vt:lpstr>References II</vt:lpstr>
      <vt:lpstr>Recent Ph.D. Dissertations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System Modeling</dc:title>
  <dc:subject>Inductive Modeling</dc:subject>
  <dc:creator>Dr. François E. Cellier</dc:creator>
  <cp:lastModifiedBy>Cellier</cp:lastModifiedBy>
  <cp:revision>229</cp:revision>
  <dcterms:created xsi:type="dcterms:W3CDTF">2001-10-10T22:13:04Z</dcterms:created>
  <dcterms:modified xsi:type="dcterms:W3CDTF">2014-01-18T05:44:17Z</dcterms:modified>
  <cp:category>Powerpoint Presentation</cp:category>
</cp:coreProperties>
</file>